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1pPr>
    <a:lvl2pPr marL="0" marR="0" indent="45720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2pPr>
    <a:lvl3pPr marL="0" marR="0" indent="91440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3pPr>
    <a:lvl4pPr marL="0" marR="0" indent="137160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4pPr>
    <a:lvl5pPr marL="0" marR="0" indent="182880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5pPr>
    <a:lvl6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6pPr>
    <a:lvl7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7pPr>
    <a:lvl8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8pPr>
    <a:lvl9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n">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n">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Col>
    <a:la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lastRow>
    <a:firstRow>
      <a:tcTxStyle b="on" i="on">
        <a:font>
          <a:latin typeface="Arial"/>
          <a:ea typeface="Arial"/>
          <a:cs typeface="Arial"/>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1" name="Shape 21"/>
          <p:cNvSpPr/>
          <p:nvPr>
            <p:ph type="sldImg"/>
          </p:nvPr>
        </p:nvSpPr>
        <p:spPr>
          <a:xfrm>
            <a:off x="1143000" y="685800"/>
            <a:ext cx="4572000" cy="3429000"/>
          </a:xfrm>
          <a:prstGeom prst="rect">
            <a:avLst/>
          </a:prstGeom>
        </p:spPr>
        <p:txBody>
          <a:bodyPr/>
          <a:lstStyle/>
          <a:p>
            <a:pPr/>
          </a:p>
        </p:txBody>
      </p:sp>
      <p:sp>
        <p:nvSpPr>
          <p:cNvPr id="22" name="Shape 2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3000">
        <a:latin typeface="+mn-lt"/>
        <a:ea typeface="+mn-ea"/>
        <a:cs typeface="+mn-cs"/>
        <a:sym typeface="Helvetica Neue"/>
      </a:defRPr>
    </a:lvl1pPr>
    <a:lvl2pPr indent="228600" defTabSz="457200" latinLnBrk="0">
      <a:lnSpc>
        <a:spcPct val="117999"/>
      </a:lnSpc>
      <a:defRPr sz="3000">
        <a:latin typeface="+mn-lt"/>
        <a:ea typeface="+mn-ea"/>
        <a:cs typeface="+mn-cs"/>
        <a:sym typeface="Helvetica Neue"/>
      </a:defRPr>
    </a:lvl2pPr>
    <a:lvl3pPr indent="457200" defTabSz="457200" latinLnBrk="0">
      <a:lnSpc>
        <a:spcPct val="117999"/>
      </a:lnSpc>
      <a:defRPr sz="3000">
        <a:latin typeface="+mn-lt"/>
        <a:ea typeface="+mn-ea"/>
        <a:cs typeface="+mn-cs"/>
        <a:sym typeface="Helvetica Neue"/>
      </a:defRPr>
    </a:lvl3pPr>
    <a:lvl4pPr indent="685800" defTabSz="457200" latinLnBrk="0">
      <a:lnSpc>
        <a:spcPct val="117999"/>
      </a:lnSpc>
      <a:defRPr sz="3000">
        <a:latin typeface="+mn-lt"/>
        <a:ea typeface="+mn-ea"/>
        <a:cs typeface="+mn-cs"/>
        <a:sym typeface="Helvetica Neue"/>
      </a:defRPr>
    </a:lvl4pPr>
    <a:lvl5pPr indent="914400" defTabSz="457200" latinLnBrk="0">
      <a:lnSpc>
        <a:spcPct val="117999"/>
      </a:lnSpc>
      <a:defRPr sz="3000">
        <a:latin typeface="+mn-lt"/>
        <a:ea typeface="+mn-ea"/>
        <a:cs typeface="+mn-cs"/>
        <a:sym typeface="Helvetica Neue"/>
      </a:defRPr>
    </a:lvl5pPr>
    <a:lvl6pPr indent="1143000" defTabSz="457200" latinLnBrk="0">
      <a:lnSpc>
        <a:spcPct val="117999"/>
      </a:lnSpc>
      <a:defRPr sz="3000">
        <a:latin typeface="+mn-lt"/>
        <a:ea typeface="+mn-ea"/>
        <a:cs typeface="+mn-cs"/>
        <a:sym typeface="Helvetica Neue"/>
      </a:defRPr>
    </a:lvl6pPr>
    <a:lvl7pPr indent="1371600" defTabSz="457200" latinLnBrk="0">
      <a:lnSpc>
        <a:spcPct val="117999"/>
      </a:lnSpc>
      <a:defRPr sz="3000">
        <a:latin typeface="+mn-lt"/>
        <a:ea typeface="+mn-ea"/>
        <a:cs typeface="+mn-cs"/>
        <a:sym typeface="Helvetica Neue"/>
      </a:defRPr>
    </a:lvl7pPr>
    <a:lvl8pPr indent="1600200" defTabSz="457200" latinLnBrk="0">
      <a:lnSpc>
        <a:spcPct val="117999"/>
      </a:lnSpc>
      <a:defRPr sz="3000">
        <a:latin typeface="+mn-lt"/>
        <a:ea typeface="+mn-ea"/>
        <a:cs typeface="+mn-cs"/>
        <a:sym typeface="Helvetica Neue"/>
      </a:defRPr>
    </a:lvl8pPr>
    <a:lvl9pPr indent="1828800" defTabSz="457200" latinLnBrk="0">
      <a:lnSpc>
        <a:spcPct val="117999"/>
      </a:lnSpc>
      <a:defRPr sz="30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3"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14" name="Texte du titre"/>
          <p:cNvSpPr txBox="1"/>
          <p:nvPr>
            <p:ph type="title"/>
          </p:nvPr>
        </p:nvSpPr>
        <p:spPr>
          <a:prstGeom prst="rect">
            <a:avLst/>
          </a:prstGeom>
        </p:spPr>
        <p:txBody>
          <a:bodyPr/>
          <a:lstStyle/>
          <a:p>
            <a:pPr/>
            <a:r>
              <a:t>Texte du titre</a:t>
            </a:r>
          </a:p>
        </p:txBody>
      </p:sp>
      <p:sp>
        <p:nvSpPr>
          <p:cNvPr id="1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sp>
        <p:nvSpPr>
          <p:cNvPr id="2" name="Tiré des travaux de P.CHAUVIERE, E.SERVAL, P.TRAPE, J.PIQUET et Y.STREBLER…"/>
          <p:cNvSpPr txBox="1"/>
          <p:nvPr/>
        </p:nvSpPr>
        <p:spPr>
          <a:xfrm>
            <a:off x="3965343" y="76111"/>
            <a:ext cx="8914269" cy="697555"/>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lgn="ctr" defTabSz="914400">
              <a:tabLst>
                <a:tab pos="444500" algn="l"/>
                <a:tab pos="444500" algn="l"/>
                <a:tab pos="444500" algn="l"/>
                <a:tab pos="444500" algn="l"/>
                <a:tab pos="444500" algn="l"/>
                <a:tab pos="444500" algn="l"/>
                <a:tab pos="444500" algn="l"/>
                <a:tab pos="444500" algn="l"/>
                <a:tab pos="889000" algn="l"/>
                <a:tab pos="889000" algn="l"/>
                <a:tab pos="889000" algn="l"/>
                <a:tab pos="889000" algn="l"/>
                <a:tab pos="889000" algn="l"/>
                <a:tab pos="889000" algn="l"/>
                <a:tab pos="889000" algn="l"/>
                <a:tab pos="889000" algn="l"/>
                <a:tab pos="1346200" algn="l"/>
                <a:tab pos="1346200" algn="l"/>
                <a:tab pos="1346200" algn="l"/>
                <a:tab pos="1346200" algn="l"/>
                <a:tab pos="1346200" algn="l"/>
                <a:tab pos="1346200" algn="l"/>
                <a:tab pos="1346200" algn="l"/>
                <a:tab pos="1346200" algn="l"/>
                <a:tab pos="1790700" algn="l"/>
                <a:tab pos="1790700" algn="l"/>
                <a:tab pos="1790700" algn="l"/>
                <a:tab pos="1790700" algn="l"/>
                <a:tab pos="1790700" algn="l"/>
                <a:tab pos="1790700" algn="l"/>
                <a:tab pos="1790700" algn="l"/>
                <a:tab pos="1790700" algn="l"/>
                <a:tab pos="2235200" algn="l"/>
                <a:tab pos="2235200" algn="l"/>
                <a:tab pos="2235200" algn="l"/>
                <a:tab pos="2235200" algn="l"/>
                <a:tab pos="2235200" algn="l"/>
                <a:tab pos="2235200" algn="l"/>
                <a:tab pos="2235200" algn="l"/>
                <a:tab pos="2235200" algn="l"/>
                <a:tab pos="2692400" algn="l"/>
                <a:tab pos="2692400" algn="l"/>
                <a:tab pos="2692400" algn="l"/>
                <a:tab pos="2692400" algn="l"/>
                <a:tab pos="2692400" algn="l"/>
                <a:tab pos="2692400" algn="l"/>
                <a:tab pos="2692400" algn="l"/>
                <a:tab pos="2692400" algn="l"/>
                <a:tab pos="3136900" algn="l"/>
                <a:tab pos="3136900" algn="l"/>
                <a:tab pos="3136900" algn="l"/>
                <a:tab pos="3136900" algn="l"/>
                <a:tab pos="3136900" algn="l"/>
                <a:tab pos="3136900" algn="l"/>
                <a:tab pos="3136900" algn="l"/>
                <a:tab pos="3136900" algn="l"/>
                <a:tab pos="3581400" algn="l"/>
                <a:tab pos="3581400" algn="l"/>
                <a:tab pos="3581400" algn="l"/>
                <a:tab pos="3581400" algn="l"/>
                <a:tab pos="3581400" algn="l"/>
                <a:tab pos="3581400" algn="l"/>
                <a:tab pos="3581400" algn="l"/>
                <a:tab pos="3581400" algn="l"/>
                <a:tab pos="4038600" algn="l"/>
                <a:tab pos="4038600" algn="l"/>
                <a:tab pos="4038600" algn="l"/>
                <a:tab pos="4038600" algn="l"/>
                <a:tab pos="4038600" algn="l"/>
                <a:tab pos="4038600" algn="l"/>
                <a:tab pos="4038600" algn="l"/>
                <a:tab pos="4038600" algn="l"/>
                <a:tab pos="4483100" algn="l"/>
                <a:tab pos="4483100" algn="l"/>
                <a:tab pos="4483100" algn="l"/>
                <a:tab pos="4483100" algn="l"/>
                <a:tab pos="4483100" algn="l"/>
                <a:tab pos="4483100" algn="l"/>
                <a:tab pos="4483100" algn="l"/>
                <a:tab pos="4483100" algn="l"/>
                <a:tab pos="4940300" algn="l"/>
                <a:tab pos="4940300" algn="l"/>
                <a:tab pos="4940300" algn="l"/>
                <a:tab pos="4940300" algn="l"/>
                <a:tab pos="4940300" algn="l"/>
                <a:tab pos="4940300" algn="l"/>
                <a:tab pos="4940300" algn="l"/>
                <a:tab pos="4940300" algn="l"/>
                <a:tab pos="5384800" algn="l"/>
                <a:tab pos="5384800" algn="l"/>
                <a:tab pos="5384800" algn="l"/>
                <a:tab pos="5384800" algn="l"/>
                <a:tab pos="5384800" algn="l"/>
                <a:tab pos="5384800" algn="l"/>
                <a:tab pos="5384800" algn="l"/>
                <a:tab pos="5384800" algn="l"/>
                <a:tab pos="5829300" algn="l"/>
                <a:tab pos="5829300" algn="l"/>
                <a:tab pos="5829300" algn="l"/>
                <a:tab pos="5829300" algn="l"/>
                <a:tab pos="5829300" algn="l"/>
                <a:tab pos="5829300" algn="l"/>
                <a:tab pos="5829300" algn="l"/>
                <a:tab pos="5829300" algn="l"/>
                <a:tab pos="6286500" algn="l"/>
                <a:tab pos="6286500" algn="l"/>
                <a:tab pos="6286500" algn="l"/>
                <a:tab pos="6286500" algn="l"/>
                <a:tab pos="6286500" algn="l"/>
                <a:tab pos="6286500" algn="l"/>
                <a:tab pos="6286500" algn="l"/>
                <a:tab pos="6286500" algn="l"/>
                <a:tab pos="6731000" algn="l"/>
                <a:tab pos="6731000" algn="l"/>
                <a:tab pos="6731000" algn="l"/>
                <a:tab pos="6731000" algn="l"/>
                <a:tab pos="6731000" algn="l"/>
                <a:tab pos="6731000" algn="l"/>
                <a:tab pos="6731000" algn="l"/>
                <a:tab pos="6731000" algn="l"/>
                <a:tab pos="7175500" algn="l"/>
                <a:tab pos="7175500" algn="l"/>
                <a:tab pos="7175500" algn="l"/>
                <a:tab pos="7175500" algn="l"/>
                <a:tab pos="7175500" algn="l"/>
                <a:tab pos="7175500" algn="l"/>
                <a:tab pos="7175500" algn="l"/>
                <a:tab pos="7175500" algn="l"/>
                <a:tab pos="7632700" algn="l"/>
                <a:tab pos="7632700" algn="l"/>
                <a:tab pos="7632700" algn="l"/>
                <a:tab pos="7632700" algn="l"/>
                <a:tab pos="7632700" algn="l"/>
                <a:tab pos="7632700" algn="l"/>
                <a:tab pos="7632700" algn="l"/>
                <a:tab pos="7632700" algn="l"/>
                <a:tab pos="8077200" algn="l"/>
                <a:tab pos="8077200" algn="l"/>
                <a:tab pos="8077200" algn="l"/>
                <a:tab pos="8077200" algn="l"/>
                <a:tab pos="8077200" algn="l"/>
                <a:tab pos="8077200" algn="l"/>
                <a:tab pos="8077200" algn="l"/>
                <a:tab pos="8077200" algn="l"/>
                <a:tab pos="8534400" algn="l"/>
                <a:tab pos="8534400" algn="l"/>
                <a:tab pos="8534400" algn="l"/>
                <a:tab pos="8534400" algn="l"/>
                <a:tab pos="8534400" algn="l"/>
                <a:tab pos="8534400" algn="l"/>
                <a:tab pos="8534400" algn="l"/>
                <a:tab pos="8534400" algn="l"/>
                <a:tab pos="8978900" algn="l"/>
                <a:tab pos="8978900" algn="l"/>
                <a:tab pos="8978900" algn="l"/>
                <a:tab pos="8978900" algn="l"/>
                <a:tab pos="8978900" algn="l"/>
                <a:tab pos="8978900" algn="l"/>
                <a:tab pos="8978900" algn="l"/>
                <a:tab pos="8978900" algn="l"/>
              </a:tabLst>
              <a:defRPr i="1" sz="1800">
                <a:solidFill>
                  <a:schemeClr val="accent3">
                    <a:lumOff val="44000"/>
                  </a:schemeClr>
                </a:solidFill>
                <a:latin typeface="+mj-lt"/>
                <a:ea typeface="+mj-ea"/>
                <a:cs typeface="+mj-cs"/>
                <a:sym typeface="Helvetica"/>
              </a:defRPr>
            </a:pPr>
            <a:r>
              <a:rPr>
                <a:solidFill>
                  <a:srgbClr val="333399"/>
                </a:solidFill>
              </a:rPr>
              <a:t>Tiré des travaux de P.CHAUVIERE, E.SERVAL, P.TRAPE, J.PIQUET et Y.STREBLER</a:t>
            </a:r>
            <a:r>
              <a:rPr i="0">
                <a:solidFill>
                  <a:srgbClr val="333399"/>
                </a:solidFill>
                <a:latin typeface="Impact"/>
                <a:ea typeface="Impact"/>
                <a:cs typeface="Impact"/>
                <a:sym typeface="Impact"/>
              </a:rPr>
              <a:t> </a:t>
            </a:r>
            <a:endParaRPr i="0">
              <a:solidFill>
                <a:srgbClr val="333399"/>
              </a:solidFill>
              <a:latin typeface="Impact"/>
              <a:ea typeface="Impact"/>
              <a:cs typeface="Impact"/>
              <a:sym typeface="Impact"/>
            </a:endParaRPr>
          </a:p>
          <a:p>
            <a:pPr algn="ctr" defTabSz="914400">
              <a:tabLst>
                <a:tab pos="444500" algn="l"/>
                <a:tab pos="444500" algn="l"/>
                <a:tab pos="444500" algn="l"/>
                <a:tab pos="444500" algn="l"/>
                <a:tab pos="444500" algn="l"/>
                <a:tab pos="444500" algn="l"/>
                <a:tab pos="444500" algn="l"/>
                <a:tab pos="444500" algn="l"/>
                <a:tab pos="889000" algn="l"/>
                <a:tab pos="889000" algn="l"/>
                <a:tab pos="889000" algn="l"/>
                <a:tab pos="889000" algn="l"/>
                <a:tab pos="889000" algn="l"/>
                <a:tab pos="889000" algn="l"/>
                <a:tab pos="889000" algn="l"/>
                <a:tab pos="889000" algn="l"/>
                <a:tab pos="1346200" algn="l"/>
                <a:tab pos="1346200" algn="l"/>
                <a:tab pos="1346200" algn="l"/>
                <a:tab pos="1346200" algn="l"/>
                <a:tab pos="1346200" algn="l"/>
                <a:tab pos="1346200" algn="l"/>
                <a:tab pos="1346200" algn="l"/>
                <a:tab pos="1346200" algn="l"/>
                <a:tab pos="1790700" algn="l"/>
                <a:tab pos="1790700" algn="l"/>
                <a:tab pos="1790700" algn="l"/>
                <a:tab pos="1790700" algn="l"/>
                <a:tab pos="1790700" algn="l"/>
                <a:tab pos="1790700" algn="l"/>
                <a:tab pos="1790700" algn="l"/>
                <a:tab pos="1790700" algn="l"/>
                <a:tab pos="2235200" algn="l"/>
                <a:tab pos="2235200" algn="l"/>
                <a:tab pos="2235200" algn="l"/>
                <a:tab pos="2235200" algn="l"/>
                <a:tab pos="2235200" algn="l"/>
                <a:tab pos="2235200" algn="l"/>
                <a:tab pos="2235200" algn="l"/>
                <a:tab pos="2235200" algn="l"/>
                <a:tab pos="2692400" algn="l"/>
                <a:tab pos="2692400" algn="l"/>
                <a:tab pos="2692400" algn="l"/>
                <a:tab pos="2692400" algn="l"/>
                <a:tab pos="2692400" algn="l"/>
                <a:tab pos="2692400" algn="l"/>
                <a:tab pos="2692400" algn="l"/>
                <a:tab pos="2692400" algn="l"/>
                <a:tab pos="3136900" algn="l"/>
                <a:tab pos="3136900" algn="l"/>
                <a:tab pos="3136900" algn="l"/>
                <a:tab pos="3136900" algn="l"/>
                <a:tab pos="3136900" algn="l"/>
                <a:tab pos="3136900" algn="l"/>
                <a:tab pos="3136900" algn="l"/>
                <a:tab pos="3136900" algn="l"/>
                <a:tab pos="3581400" algn="l"/>
                <a:tab pos="3581400" algn="l"/>
                <a:tab pos="3581400" algn="l"/>
                <a:tab pos="3581400" algn="l"/>
                <a:tab pos="3581400" algn="l"/>
                <a:tab pos="3581400" algn="l"/>
                <a:tab pos="3581400" algn="l"/>
                <a:tab pos="3581400" algn="l"/>
                <a:tab pos="4038600" algn="l"/>
                <a:tab pos="4038600" algn="l"/>
                <a:tab pos="4038600" algn="l"/>
                <a:tab pos="4038600" algn="l"/>
                <a:tab pos="4038600" algn="l"/>
                <a:tab pos="4038600" algn="l"/>
                <a:tab pos="4038600" algn="l"/>
                <a:tab pos="4038600" algn="l"/>
                <a:tab pos="4483100" algn="l"/>
                <a:tab pos="4483100" algn="l"/>
                <a:tab pos="4483100" algn="l"/>
                <a:tab pos="4483100" algn="l"/>
                <a:tab pos="4483100" algn="l"/>
                <a:tab pos="4483100" algn="l"/>
                <a:tab pos="4483100" algn="l"/>
                <a:tab pos="4483100" algn="l"/>
                <a:tab pos="4940300" algn="l"/>
                <a:tab pos="4940300" algn="l"/>
                <a:tab pos="4940300" algn="l"/>
                <a:tab pos="4940300" algn="l"/>
                <a:tab pos="4940300" algn="l"/>
                <a:tab pos="4940300" algn="l"/>
                <a:tab pos="4940300" algn="l"/>
                <a:tab pos="4940300" algn="l"/>
                <a:tab pos="5384800" algn="l"/>
                <a:tab pos="5384800" algn="l"/>
                <a:tab pos="5384800" algn="l"/>
                <a:tab pos="5384800" algn="l"/>
                <a:tab pos="5384800" algn="l"/>
                <a:tab pos="5384800" algn="l"/>
                <a:tab pos="5384800" algn="l"/>
                <a:tab pos="5384800" algn="l"/>
                <a:tab pos="5829300" algn="l"/>
                <a:tab pos="5829300" algn="l"/>
                <a:tab pos="5829300" algn="l"/>
                <a:tab pos="5829300" algn="l"/>
                <a:tab pos="5829300" algn="l"/>
                <a:tab pos="5829300" algn="l"/>
                <a:tab pos="5829300" algn="l"/>
                <a:tab pos="5829300" algn="l"/>
                <a:tab pos="6286500" algn="l"/>
                <a:tab pos="6286500" algn="l"/>
                <a:tab pos="6286500" algn="l"/>
                <a:tab pos="6286500" algn="l"/>
                <a:tab pos="6286500" algn="l"/>
                <a:tab pos="6286500" algn="l"/>
                <a:tab pos="6286500" algn="l"/>
                <a:tab pos="6286500" algn="l"/>
                <a:tab pos="6731000" algn="l"/>
                <a:tab pos="6731000" algn="l"/>
                <a:tab pos="6731000" algn="l"/>
                <a:tab pos="6731000" algn="l"/>
                <a:tab pos="6731000" algn="l"/>
                <a:tab pos="6731000" algn="l"/>
                <a:tab pos="6731000" algn="l"/>
                <a:tab pos="6731000" algn="l"/>
                <a:tab pos="7175500" algn="l"/>
                <a:tab pos="7175500" algn="l"/>
                <a:tab pos="7175500" algn="l"/>
                <a:tab pos="7175500" algn="l"/>
                <a:tab pos="7175500" algn="l"/>
                <a:tab pos="7175500" algn="l"/>
                <a:tab pos="7175500" algn="l"/>
                <a:tab pos="7175500" algn="l"/>
                <a:tab pos="7632700" algn="l"/>
                <a:tab pos="7632700" algn="l"/>
                <a:tab pos="7632700" algn="l"/>
                <a:tab pos="7632700" algn="l"/>
                <a:tab pos="7632700" algn="l"/>
                <a:tab pos="7632700" algn="l"/>
                <a:tab pos="7632700" algn="l"/>
                <a:tab pos="7632700" algn="l"/>
                <a:tab pos="8077200" algn="l"/>
                <a:tab pos="8077200" algn="l"/>
                <a:tab pos="8077200" algn="l"/>
                <a:tab pos="8077200" algn="l"/>
                <a:tab pos="8077200" algn="l"/>
                <a:tab pos="8077200" algn="l"/>
                <a:tab pos="8077200" algn="l"/>
                <a:tab pos="8077200" algn="l"/>
                <a:tab pos="8534400" algn="l"/>
                <a:tab pos="8534400" algn="l"/>
                <a:tab pos="8534400" algn="l"/>
                <a:tab pos="8534400" algn="l"/>
                <a:tab pos="8534400" algn="l"/>
                <a:tab pos="8534400" algn="l"/>
                <a:tab pos="8534400" algn="l"/>
                <a:tab pos="8534400" algn="l"/>
                <a:tab pos="8978900" algn="l"/>
                <a:tab pos="8978900" algn="l"/>
                <a:tab pos="8978900" algn="l"/>
                <a:tab pos="8978900" algn="l"/>
                <a:tab pos="8978900" algn="l"/>
                <a:tab pos="8978900" algn="l"/>
                <a:tab pos="8978900" algn="l"/>
                <a:tab pos="8978900" algn="l"/>
              </a:tabLst>
              <a:defRPr sz="1800">
                <a:solidFill>
                  <a:schemeClr val="accent3">
                    <a:lumOff val="44000"/>
                  </a:schemeClr>
                </a:solidFill>
                <a:latin typeface="+mj-lt"/>
                <a:ea typeface="+mj-ea"/>
                <a:cs typeface="+mj-cs"/>
                <a:sym typeface="Helvetica"/>
              </a:defRPr>
            </a:pPr>
            <a:r>
              <a:rPr>
                <a:solidFill>
                  <a:srgbClr val="333399"/>
                </a:solidFill>
              </a:rPr>
              <a:t>Stage</a:t>
            </a:r>
            <a:r>
              <a:rPr>
                <a:solidFill>
                  <a:srgbClr val="333399"/>
                </a:solidFill>
                <a:latin typeface="Impact"/>
                <a:ea typeface="Impact"/>
                <a:cs typeface="Impact"/>
                <a:sym typeface="Impact"/>
              </a:rPr>
              <a:t> </a:t>
            </a:r>
            <a:r>
              <a:rPr>
                <a:solidFill>
                  <a:srgbClr val="333399"/>
                </a:solidFill>
              </a:rPr>
              <a:t>EH2 - Antibes 2019  </a:t>
            </a:r>
          </a:p>
        </p:txBody>
      </p:sp>
      <p:sp>
        <p:nvSpPr>
          <p:cNvPr id="3" name="Texte niveau 1…"/>
          <p:cNvSpPr txBox="1"/>
          <p:nvPr>
            <p:ph type="body" idx="1"/>
          </p:nvPr>
        </p:nvSpPr>
        <p:spPr>
          <a:xfrm>
            <a:off x="650239" y="2275839"/>
            <a:ext cx="11704322" cy="747776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Texte niveau 1</a:t>
            </a:r>
          </a:p>
          <a:p>
            <a:pPr lvl="1"/>
            <a:r>
              <a:t>Texte niveau 2</a:t>
            </a:r>
          </a:p>
          <a:p>
            <a:pPr lvl="2"/>
            <a:r>
              <a:t>Texte niveau 3</a:t>
            </a:r>
          </a:p>
          <a:p>
            <a:pPr lvl="3"/>
            <a:r>
              <a:t>Texte niveau 4</a:t>
            </a:r>
          </a:p>
          <a:p>
            <a:pPr lvl="4"/>
            <a:r>
              <a:t>Texte niveau 5</a:t>
            </a:r>
          </a:p>
        </p:txBody>
      </p:sp>
      <p:sp>
        <p:nvSpPr>
          <p:cNvPr id="4" name="Texte du titre"/>
          <p:cNvSpPr txBox="1"/>
          <p:nvPr>
            <p:ph type="title"/>
          </p:nvPr>
        </p:nvSpPr>
        <p:spPr>
          <a:xfrm>
            <a:off x="3988712" y="695057"/>
            <a:ext cx="8365849" cy="121105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a:r>
              <a:t>Texte du titre</a:t>
            </a:r>
          </a:p>
        </p:txBody>
      </p:sp>
      <p:pic>
        <p:nvPicPr>
          <p:cNvPr id="5" name="Logo_Handisub_3FF.jpg" descr="Logo_Handisub_3FF.jpg"/>
          <p:cNvPicPr>
            <a:picLocks noChangeAspect="1"/>
          </p:cNvPicPr>
          <p:nvPr/>
        </p:nvPicPr>
        <p:blipFill>
          <a:blip r:embed="rId2">
            <a:extLst/>
          </a:blip>
          <a:stretch>
            <a:fillRect/>
          </a:stretch>
        </p:blipFill>
        <p:spPr>
          <a:xfrm>
            <a:off x="1138" y="-7285"/>
            <a:ext cx="3593150" cy="1199478"/>
          </a:xfrm>
          <a:prstGeom prst="rect">
            <a:avLst/>
          </a:prstGeom>
          <a:ln w="12700">
            <a:miter lim="400000"/>
          </a:ln>
        </p:spPr>
      </p:pic>
      <p:sp>
        <p:nvSpPr>
          <p:cNvPr id="6" name="Numéro de diapositive"/>
          <p:cNvSpPr txBox="1"/>
          <p:nvPr>
            <p:ph type="sldNum" sz="quarter" idx="2"/>
          </p:nvPr>
        </p:nvSpPr>
        <p:spPr>
          <a:xfrm>
            <a:off x="9320107" y="8779792"/>
            <a:ext cx="3034454" cy="520701"/>
          </a:xfrm>
          <a:prstGeom prst="rect">
            <a:avLst/>
          </a:prstGeom>
          <a:ln w="12700">
            <a:miter lim="400000"/>
          </a:ln>
        </p:spPr>
        <p:txBody>
          <a:bodyPr lIns="65023" tIns="65023" rIns="65023" bIns="65023" anchor="ctr">
            <a:spAutoFit/>
          </a:bodyPr>
          <a:lstStyle>
            <a:lvl1pPr algn="r">
              <a:defRPr sz="1600">
                <a:solidFill>
                  <a:schemeClr val="accent3">
                    <a:lumOff val="44000"/>
                  </a:schemeClr>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Lst>
  <p:transition xmlns:p14="http://schemas.microsoft.com/office/powerpoint/2010/main" spd="med" advClick="1"/>
  <p:txStyles>
    <p:titleStyle>
      <a:lvl1pPr marL="0" marR="0" indent="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1pPr>
      <a:lvl2pPr marL="0" marR="0" indent="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2pPr>
      <a:lvl3pPr marL="0" marR="0" indent="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3pPr>
      <a:lvl4pPr marL="0" marR="0" indent="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4pPr>
      <a:lvl5pPr marL="0" marR="0" indent="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5pPr>
      <a:lvl6pPr marL="0" marR="0" indent="45720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6pPr>
      <a:lvl7pPr marL="0" marR="0" indent="91440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7pPr>
      <a:lvl8pPr marL="0" marR="0" indent="137160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8pPr>
      <a:lvl9pPr marL="0" marR="0" indent="1828800" algn="ctr" defTabSz="449262"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Helvetica"/>
        </a:defRPr>
      </a:lvl9pPr>
    </p:titleStyle>
    <p:bodyStyle>
      <a:lvl1pPr marL="342900" marR="0" indent="-3429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1pPr>
      <a:lvl2pPr marL="342900" marR="0" indent="1143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2pPr>
      <a:lvl3pPr marL="342900" marR="0" indent="5715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3pPr>
      <a:lvl4pPr marL="342900" marR="0" indent="10287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4pPr>
      <a:lvl5pPr marL="342900" marR="0" indent="14859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5pPr>
      <a:lvl6pPr marL="342900" marR="0" indent="19431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6pPr>
      <a:lvl7pPr marL="342900" marR="0" indent="24003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7pPr>
      <a:lvl8pPr marL="342900" marR="0" indent="28575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8pPr>
      <a:lvl9pPr marL="342900" marR="0" indent="3314700" algn="l" defTabSz="449262" latinLnBrk="0">
        <a:lnSpc>
          <a:spcPct val="100000"/>
        </a:lnSpc>
        <a:spcBef>
          <a:spcPts val="800"/>
        </a:spcBef>
        <a:spcAft>
          <a:spcPts val="0"/>
        </a:spcAft>
        <a:buClrTx/>
        <a:buSzTx/>
        <a:buFontTx/>
        <a:buNone/>
        <a:tabLst/>
        <a:defRPr b="0" baseline="0" cap="none" i="0" spc="0" strike="noStrike" sz="3600" u="none">
          <a:solidFill>
            <a:srgbClr val="3D3C9E"/>
          </a:solidFill>
          <a:uFillTx/>
          <a:latin typeface="+mj-lt"/>
          <a:ea typeface="+mj-ea"/>
          <a:cs typeface="+mj-cs"/>
          <a:sym typeface="Helvetica"/>
        </a:defRPr>
      </a:lvl9pPr>
    </p:bodyStyle>
    <p:otherStyle>
      <a:lvl1pPr marL="0" marR="0" indent="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1pPr>
      <a:lvl2pPr marL="0" marR="0" indent="45720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2pPr>
      <a:lvl3pPr marL="0" marR="0" indent="91440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3pPr>
      <a:lvl4pPr marL="0" marR="0" indent="137160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4pPr>
      <a:lvl5pPr marL="0" marR="0" indent="182880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5pPr>
      <a:lvl6pPr marL="0" marR="0" indent="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6pPr>
      <a:lvl7pPr marL="0" marR="0" indent="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7pPr>
      <a:lvl8pPr marL="0" marR="0" indent="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8pPr>
      <a:lvl9pPr marL="0" marR="0" indent="0" algn="r" defTabSz="449262"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tif"/><Relationship Id="rId4" Type="http://schemas.openxmlformats.org/officeDocument/2006/relationships/image" Target="../media/image2.tif"/><Relationship Id="rId5" Type="http://schemas.openxmlformats.org/officeDocument/2006/relationships/image" Target="../media/image3.tif"/></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Relationship Id="rId3" Type="http://schemas.openxmlformats.org/officeDocument/2006/relationships/image" Target="../media/image4.tif"/></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 name="STAGE HANDISUB  ENSEIGNANT…"/>
          <p:cNvSpPr txBox="1"/>
          <p:nvPr/>
        </p:nvSpPr>
        <p:spPr>
          <a:xfrm>
            <a:off x="460586" y="3045741"/>
            <a:ext cx="12083628" cy="3612921"/>
          </a:xfrm>
          <a:prstGeom prst="rect">
            <a:avLst/>
          </a:prstGeom>
          <a:ln w="25400">
            <a:solidFill>
              <a:srgbClr val="FF2600"/>
            </a:solidFill>
            <a:miter lim="400000"/>
          </a:ln>
          <a:extLst>
            <a:ext uri="{C572A759-6A51-4108-AA02-DFA0A04FC94B}">
              <ma14:wrappingTextBoxFlag xmlns:ma14="http://schemas.microsoft.com/office/mac/drawingml/2011/main" val="1"/>
            </a:ext>
          </a:extLst>
        </p:spPr>
        <p:txBody>
          <a:bodyPr lIns="66559" tIns="66559" rIns="66559" bIns="66559">
            <a:spAutoFit/>
          </a:bodyPr>
          <a:lstStyle/>
          <a:p>
            <a:pPr marL="342900" indent="-342900" algn="ct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800">
                <a:latin typeface="+mj-lt"/>
                <a:ea typeface="+mj-ea"/>
                <a:cs typeface="+mj-cs"/>
                <a:sym typeface="Helvetica"/>
              </a:defRPr>
            </a:pPr>
            <a:r>
              <a:rPr b="1"/>
              <a:t> </a:t>
            </a:r>
            <a:endParaRPr b="1"/>
          </a:p>
          <a:p>
            <a:pPr marL="342900" indent="-342900" algn="ct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800">
                <a:latin typeface="+mj-lt"/>
                <a:ea typeface="+mj-ea"/>
                <a:cs typeface="+mj-cs"/>
                <a:sym typeface="Helvetica"/>
              </a:defRPr>
            </a:pPr>
            <a:r>
              <a:rPr b="1"/>
              <a:t>STAGE HANDISUB  ENSEIGNANT</a:t>
            </a:r>
            <a:endParaRPr b="1"/>
          </a:p>
          <a:p>
            <a:pPr marL="342900" indent="-342900" algn="ct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800">
                <a:latin typeface="+mj-lt"/>
                <a:ea typeface="+mj-ea"/>
                <a:cs typeface="+mj-cs"/>
                <a:sym typeface="Helvetica"/>
              </a:defRPr>
            </a:pPr>
            <a:endParaRPr b="1"/>
          </a:p>
          <a:p>
            <a:pPr marL="342900" indent="-342900" algn="ct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5600">
                <a:latin typeface="+mj-lt"/>
                <a:ea typeface="+mj-ea"/>
                <a:cs typeface="+mj-cs"/>
                <a:sym typeface="Helvetica"/>
              </a:defRPr>
            </a:pPr>
            <a:r>
              <a:rPr b="1"/>
              <a:t>EH2 - MFEH1</a:t>
            </a:r>
            <a:endParaRPr b="1"/>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LES ENSEIGNANTS POUR  PESH :…"/>
          <p:cNvSpPr txBox="1"/>
          <p:nvPr>
            <p:ph type="subTitle" idx="1"/>
          </p:nvPr>
        </p:nvSpPr>
        <p:spPr>
          <a:xfrm>
            <a:off x="650239" y="1608043"/>
            <a:ext cx="11704322" cy="8145557"/>
          </a:xfrm>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LES ENSEIGNANTS POUR  PESH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0080"/>
                </a:solidFill>
                <a:effectLst>
                  <a:outerShdw sx="100000" sy="100000" kx="0" ky="0" algn="b" rotWithShape="0" blurRad="12700" dist="25400" dir="2700000">
                    <a:srgbClr val="DDDDDD"/>
                  </a:outerShdw>
                </a:effectLst>
              </a:rPr>
              <a:t>Il y a 4 niveaux d'enseignants répartis en deux filières.</a:t>
            </a:r>
            <a:endParaRPr>
              <a:solidFill>
                <a:srgbClr val="00008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La filière des </a:t>
            </a:r>
            <a:r>
              <a:rPr b="1">
                <a:solidFill>
                  <a:srgbClr val="002060"/>
                </a:solidFill>
              </a:rPr>
              <a:t>Enseignants Handicaps</a:t>
            </a:r>
            <a:r>
              <a:rPr>
                <a:solidFill>
                  <a:srgbClr val="002060"/>
                </a:solidFill>
              </a:rPr>
              <a:t>:</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Zone de profondeur fonction du diplôme initial du cadre et du niveau du PESH.</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002060"/>
                </a:solidFill>
              </a:rPr>
              <a:t>EH1 </a:t>
            </a:r>
            <a:r>
              <a:rPr>
                <a:solidFill>
                  <a:srgbClr val="002060"/>
                </a:solidFill>
              </a:rPr>
              <a:t>: formation complémentaire, à partir du E1, dispensée </a:t>
            </a:r>
            <a:br>
              <a:rPr>
                <a:solidFill>
                  <a:srgbClr val="002060"/>
                </a:solidFill>
              </a:rPr>
            </a:br>
            <a:r>
              <a:rPr>
                <a:solidFill>
                  <a:srgbClr val="002060"/>
                </a:solidFill>
              </a:rPr>
              <a:t>en 15 heures et 2 plongées en situation.</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Permet d'encadrer des PESH Mineurs. </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002060"/>
                </a:solidFill>
              </a:rPr>
              <a:t>EH2</a:t>
            </a:r>
            <a:r>
              <a:rPr>
                <a:solidFill>
                  <a:srgbClr val="002060"/>
                </a:solidFill>
              </a:rPr>
              <a:t> : formation complémentaire, à partir du E2, dispensée </a:t>
            </a:r>
            <a:br>
              <a:rPr>
                <a:solidFill>
                  <a:srgbClr val="002060"/>
                </a:solidFill>
              </a:rPr>
            </a:br>
            <a:r>
              <a:rPr>
                <a:solidFill>
                  <a:srgbClr val="002060"/>
                </a:solidFill>
              </a:rPr>
              <a:t>en 35 heures et 4 plongées en situation.</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Permet d'encadrer des PESH Majeurs.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LES ENSEIGNANTS POUR PESH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LES ENSEIGNANTS POUR PESH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La filière des </a:t>
            </a:r>
            <a:r>
              <a:rPr b="1">
                <a:solidFill>
                  <a:srgbClr val="002060"/>
                </a:solidFill>
              </a:rPr>
              <a:t>formateurs d'Enseignants Handicaps</a:t>
            </a:r>
            <a:r>
              <a:rPr>
                <a:solidFill>
                  <a:srgbClr val="002060"/>
                </a:solidFill>
              </a:rPr>
              <a:t> :</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002060"/>
                </a:solidFill>
              </a:rPr>
              <a:t>MFEH1</a:t>
            </a:r>
            <a:r>
              <a:rPr>
                <a:solidFill>
                  <a:srgbClr val="002060"/>
                </a:solidFill>
              </a:rPr>
              <a:t>: formation complémentaire, à partir du E3, dispensée </a:t>
            </a:r>
            <a:br>
              <a:rPr>
                <a:solidFill>
                  <a:srgbClr val="002060"/>
                </a:solidFill>
              </a:rPr>
            </a:br>
            <a:r>
              <a:rPr>
                <a:solidFill>
                  <a:srgbClr val="002060"/>
                </a:solidFill>
              </a:rPr>
              <a:t>en 35 heures, lors d'un stage de formation en situation.</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Permet de former des Enseignants EH1 et EH2. </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002060"/>
                </a:solidFill>
              </a:rPr>
              <a:t>MFEH2 </a:t>
            </a:r>
            <a:r>
              <a:rPr>
                <a:solidFill>
                  <a:srgbClr val="002060"/>
                </a:solidFill>
              </a:rPr>
              <a:t>: formation complémentaire, à partir du E4, dispensée </a:t>
            </a:r>
            <a:br>
              <a:rPr>
                <a:solidFill>
                  <a:srgbClr val="002060"/>
                </a:solidFill>
              </a:rPr>
            </a:br>
            <a:r>
              <a:rPr>
                <a:solidFill>
                  <a:srgbClr val="002060"/>
                </a:solidFill>
              </a:rPr>
              <a:t>en 35 heures en situation lors d'un stage.</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Permet de former des formateurs de EH.</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9" name="Flèche"/>
          <p:cNvSpPr/>
          <p:nvPr/>
        </p:nvSpPr>
        <p:spPr>
          <a:xfrm rot="5400000">
            <a:off x="558324" y="6783651"/>
            <a:ext cx="2668904" cy="2247514"/>
          </a:xfrm>
          <a:prstGeom prst="rightArrow">
            <a:avLst>
              <a:gd name="adj1" fmla="val 60713"/>
              <a:gd name="adj2" fmla="val 32290"/>
            </a:avLst>
          </a:prstGeom>
          <a:solidFill>
            <a:schemeClr val="accent6">
              <a:satOff val="-10352"/>
              <a:lumOff val="27352"/>
            </a:schemeClr>
          </a:solidFill>
          <a:ln w="25400">
            <a:solidFill>
              <a:schemeClr val="accent2">
                <a:lumOff val="-10000"/>
              </a:schemeClr>
            </a:solidFill>
            <a:bevel/>
          </a:ln>
        </p:spPr>
        <p:txBody>
          <a:bodyPr lIns="65023" tIns="65023" rIns="65023" bIns="65023"/>
          <a:lstStyle/>
          <a:p>
            <a:pPr/>
          </a:p>
        </p:txBody>
      </p:sp>
      <p:sp>
        <p:nvSpPr>
          <p:cNvPr id="100" name="Organisation de l’enseignement pour plongeur en situation de handicap"/>
          <p:cNvSpPr txBox="1"/>
          <p:nvPr/>
        </p:nvSpPr>
        <p:spPr>
          <a:xfrm>
            <a:off x="1214972" y="1665702"/>
            <a:ext cx="10574856" cy="498349"/>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lvl1pPr>
              <a:defRPr b="1">
                <a:latin typeface="+mj-lt"/>
                <a:ea typeface="+mj-ea"/>
                <a:cs typeface="+mj-cs"/>
                <a:sym typeface="Helvetica"/>
              </a:defRPr>
            </a:lvl1pPr>
          </a:lstStyle>
          <a:p>
            <a:pPr/>
            <a:r>
              <a:t>Organisation de l’enseignement pour plongeur en situation de handicap</a:t>
            </a:r>
          </a:p>
        </p:txBody>
      </p:sp>
      <p:sp>
        <p:nvSpPr>
          <p:cNvPr id="101" name="Moniteur formateur…"/>
          <p:cNvSpPr txBox="1"/>
          <p:nvPr/>
        </p:nvSpPr>
        <p:spPr>
          <a:xfrm>
            <a:off x="6470173" y="2471381"/>
            <a:ext cx="2802307" cy="866649"/>
          </a:xfrm>
          <a:prstGeom prst="rect">
            <a:avLst/>
          </a:prstGeom>
          <a:solidFill>
            <a:schemeClr val="accent6">
              <a:satOff val="-10352"/>
              <a:lumOff val="27352"/>
            </a:schemeClr>
          </a:solidFill>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lgn="ctr">
              <a:defRPr>
                <a:latin typeface="+mj-lt"/>
                <a:ea typeface="+mj-ea"/>
                <a:cs typeface="+mj-cs"/>
                <a:sym typeface="Helvetica"/>
              </a:defRPr>
            </a:pPr>
            <a:r>
              <a:t>Moniteur formateur</a:t>
            </a:r>
          </a:p>
          <a:p>
            <a:pPr algn="ctr">
              <a:defRPr b="1">
                <a:latin typeface="+mj-lt"/>
                <a:ea typeface="+mj-ea"/>
                <a:cs typeface="+mj-cs"/>
                <a:sym typeface="Helvetica"/>
              </a:defRPr>
            </a:pPr>
            <a:r>
              <a:t>MFEH2</a:t>
            </a:r>
          </a:p>
        </p:txBody>
      </p:sp>
      <p:sp>
        <p:nvSpPr>
          <p:cNvPr id="102" name="Moniteur formateur…"/>
          <p:cNvSpPr txBox="1"/>
          <p:nvPr/>
        </p:nvSpPr>
        <p:spPr>
          <a:xfrm>
            <a:off x="6474612" y="4076063"/>
            <a:ext cx="2802308" cy="866649"/>
          </a:xfrm>
          <a:prstGeom prst="rect">
            <a:avLst/>
          </a:prstGeom>
          <a:solidFill>
            <a:schemeClr val="accent6">
              <a:satOff val="-10352"/>
              <a:lumOff val="27352"/>
            </a:schemeClr>
          </a:solidFill>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lgn="ctr">
              <a:defRPr>
                <a:latin typeface="+mj-lt"/>
                <a:ea typeface="+mj-ea"/>
                <a:cs typeface="+mj-cs"/>
                <a:sym typeface="Helvetica"/>
              </a:defRPr>
            </a:pPr>
            <a:r>
              <a:t>Moniteur formateur</a:t>
            </a:r>
          </a:p>
          <a:p>
            <a:pPr algn="ctr">
              <a:defRPr b="1">
                <a:latin typeface="+mj-lt"/>
                <a:ea typeface="+mj-ea"/>
                <a:cs typeface="+mj-cs"/>
                <a:sym typeface="Helvetica"/>
              </a:defRPr>
            </a:pPr>
            <a:r>
              <a:t>MFEH1</a:t>
            </a:r>
          </a:p>
        </p:txBody>
      </p:sp>
      <p:sp>
        <p:nvSpPr>
          <p:cNvPr id="103" name="Enseignant Handicap 1"/>
          <p:cNvSpPr txBox="1"/>
          <p:nvPr/>
        </p:nvSpPr>
        <p:spPr>
          <a:xfrm>
            <a:off x="4125424" y="5597427"/>
            <a:ext cx="3294631" cy="475678"/>
          </a:xfrm>
          <a:prstGeom prst="rect">
            <a:avLst/>
          </a:prstGeom>
          <a:solidFill>
            <a:schemeClr val="accent1">
              <a:satOff val="-33333"/>
              <a:lumOff val="29999"/>
            </a:schemeClr>
          </a:solidFill>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rPr b="1"/>
              <a:t>E</a:t>
            </a:r>
            <a:r>
              <a:t>nseignant </a:t>
            </a:r>
            <a:r>
              <a:rPr b="1"/>
              <a:t>H</a:t>
            </a:r>
            <a:r>
              <a:t>andicap 1</a:t>
            </a:r>
          </a:p>
        </p:txBody>
      </p:sp>
      <p:sp>
        <p:nvSpPr>
          <p:cNvPr id="104" name="Handicap modéré"/>
          <p:cNvSpPr txBox="1"/>
          <p:nvPr/>
        </p:nvSpPr>
        <p:spPr>
          <a:xfrm>
            <a:off x="4498387" y="6504037"/>
            <a:ext cx="2548704" cy="475677"/>
          </a:xfrm>
          <a:prstGeom prst="rect">
            <a:avLst/>
          </a:prstGeom>
          <a:solidFill>
            <a:schemeClr val="accent1">
              <a:satOff val="-33333"/>
              <a:lumOff val="29999"/>
            </a:schemeClr>
          </a:solidFill>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Handicap modéré</a:t>
            </a:r>
          </a:p>
        </p:txBody>
      </p:sp>
      <p:sp>
        <p:nvSpPr>
          <p:cNvPr id="105" name="Enseignant Handicap 2"/>
          <p:cNvSpPr txBox="1"/>
          <p:nvPr/>
        </p:nvSpPr>
        <p:spPr>
          <a:xfrm>
            <a:off x="8904744" y="5617698"/>
            <a:ext cx="3294631" cy="475678"/>
          </a:xfrm>
          <a:prstGeom prst="rect">
            <a:avLst/>
          </a:prstGeom>
          <a:solidFill>
            <a:schemeClr val="accent3">
              <a:lumOff val="21999"/>
            </a:schemeClr>
          </a:solidFill>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rPr b="1"/>
              <a:t>E</a:t>
            </a:r>
            <a:r>
              <a:t>nseignant </a:t>
            </a:r>
            <a:r>
              <a:rPr b="1"/>
              <a:t>H</a:t>
            </a:r>
            <a:r>
              <a:t>andicap </a:t>
            </a:r>
            <a:r>
              <a:rPr b="1"/>
              <a:t>2</a:t>
            </a:r>
          </a:p>
        </p:txBody>
      </p:sp>
      <p:sp>
        <p:nvSpPr>
          <p:cNvPr id="106" name="Handicap majeur"/>
          <p:cNvSpPr txBox="1"/>
          <p:nvPr/>
        </p:nvSpPr>
        <p:spPr>
          <a:xfrm>
            <a:off x="9328607" y="6483765"/>
            <a:ext cx="2446906" cy="475678"/>
          </a:xfrm>
          <a:prstGeom prst="rect">
            <a:avLst/>
          </a:prstGeom>
          <a:solidFill>
            <a:srgbClr val="DDDDDD"/>
          </a:solidFill>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Handicap majeur</a:t>
            </a:r>
          </a:p>
        </p:txBody>
      </p:sp>
      <p:sp>
        <p:nvSpPr>
          <p:cNvPr id="107" name="Si E2"/>
          <p:cNvSpPr txBox="1"/>
          <p:nvPr/>
        </p:nvSpPr>
        <p:spPr>
          <a:xfrm>
            <a:off x="5340742" y="7012651"/>
            <a:ext cx="871263"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Si E2</a:t>
            </a:r>
          </a:p>
        </p:txBody>
      </p:sp>
      <p:sp>
        <p:nvSpPr>
          <p:cNvPr id="108" name="Si E2"/>
          <p:cNvSpPr txBox="1"/>
          <p:nvPr/>
        </p:nvSpPr>
        <p:spPr>
          <a:xfrm>
            <a:off x="5340742" y="7668554"/>
            <a:ext cx="871263"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Si E2</a:t>
            </a:r>
          </a:p>
        </p:txBody>
      </p:sp>
      <p:sp>
        <p:nvSpPr>
          <p:cNvPr id="109" name="Si E3"/>
          <p:cNvSpPr txBox="1"/>
          <p:nvPr/>
        </p:nvSpPr>
        <p:spPr>
          <a:xfrm>
            <a:off x="5340742" y="8248257"/>
            <a:ext cx="871263" cy="475678"/>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Si E3</a:t>
            </a:r>
          </a:p>
        </p:txBody>
      </p:sp>
      <p:sp>
        <p:nvSpPr>
          <p:cNvPr id="110" name="Si E3"/>
          <p:cNvSpPr txBox="1"/>
          <p:nvPr/>
        </p:nvSpPr>
        <p:spPr>
          <a:xfrm>
            <a:off x="10290096" y="8324457"/>
            <a:ext cx="871263" cy="475678"/>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Si E3</a:t>
            </a:r>
          </a:p>
        </p:txBody>
      </p:sp>
      <p:sp>
        <p:nvSpPr>
          <p:cNvPr id="111" name="Surface"/>
          <p:cNvSpPr txBox="1"/>
          <p:nvPr/>
        </p:nvSpPr>
        <p:spPr>
          <a:xfrm>
            <a:off x="1296187" y="6050732"/>
            <a:ext cx="1193178"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Surface</a:t>
            </a:r>
          </a:p>
        </p:txBody>
      </p:sp>
      <p:sp>
        <p:nvSpPr>
          <p:cNvPr id="112" name="6 m"/>
          <p:cNvSpPr txBox="1"/>
          <p:nvPr/>
        </p:nvSpPr>
        <p:spPr>
          <a:xfrm>
            <a:off x="1454299" y="6560256"/>
            <a:ext cx="650848"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6 m</a:t>
            </a:r>
          </a:p>
        </p:txBody>
      </p:sp>
      <p:sp>
        <p:nvSpPr>
          <p:cNvPr id="113" name="12 m"/>
          <p:cNvSpPr txBox="1"/>
          <p:nvPr/>
        </p:nvSpPr>
        <p:spPr>
          <a:xfrm>
            <a:off x="1482594" y="7114405"/>
            <a:ext cx="820364"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12 m</a:t>
            </a:r>
          </a:p>
        </p:txBody>
      </p:sp>
      <p:sp>
        <p:nvSpPr>
          <p:cNvPr id="114" name="20 m"/>
          <p:cNvSpPr txBox="1"/>
          <p:nvPr/>
        </p:nvSpPr>
        <p:spPr>
          <a:xfrm>
            <a:off x="1482594" y="7668554"/>
            <a:ext cx="820364"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20 m</a:t>
            </a:r>
          </a:p>
        </p:txBody>
      </p:sp>
      <p:sp>
        <p:nvSpPr>
          <p:cNvPr id="115" name="40 m"/>
          <p:cNvSpPr txBox="1"/>
          <p:nvPr/>
        </p:nvSpPr>
        <p:spPr>
          <a:xfrm>
            <a:off x="1482594" y="8222703"/>
            <a:ext cx="820364" cy="475678"/>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40 m</a:t>
            </a:r>
          </a:p>
        </p:txBody>
      </p:sp>
      <p:sp>
        <p:nvSpPr>
          <p:cNvPr id="116" name="Flèche"/>
          <p:cNvSpPr/>
          <p:nvPr/>
        </p:nvSpPr>
        <p:spPr>
          <a:xfrm rot="5400000">
            <a:off x="7562367" y="3392994"/>
            <a:ext cx="615053" cy="630832"/>
          </a:xfrm>
          <a:prstGeom prst="rightArrow">
            <a:avLst>
              <a:gd name="adj1" fmla="val 32000"/>
              <a:gd name="adj2" fmla="val 65642"/>
            </a:avLst>
          </a:prstGeom>
          <a:solidFill>
            <a:schemeClr val="accent6">
              <a:satOff val="-10352"/>
              <a:lumOff val="27352"/>
            </a:schemeClr>
          </a:solidFill>
          <a:ln w="25400">
            <a:solidFill>
              <a:schemeClr val="accent2">
                <a:lumOff val="-10000"/>
              </a:schemeClr>
            </a:solidFill>
            <a:bevel/>
          </a:ln>
        </p:spPr>
        <p:txBody>
          <a:bodyPr lIns="65023" tIns="65023" rIns="65023" bIns="65023"/>
          <a:lstStyle/>
          <a:p>
            <a:pPr/>
          </a:p>
        </p:txBody>
      </p:sp>
      <p:sp>
        <p:nvSpPr>
          <p:cNvPr id="117" name="Flèche"/>
          <p:cNvSpPr/>
          <p:nvPr/>
        </p:nvSpPr>
        <p:spPr>
          <a:xfrm rot="5400000">
            <a:off x="7562367" y="5000364"/>
            <a:ext cx="615053" cy="630832"/>
          </a:xfrm>
          <a:prstGeom prst="rightArrow">
            <a:avLst>
              <a:gd name="adj1" fmla="val 32000"/>
              <a:gd name="adj2" fmla="val 65642"/>
            </a:avLst>
          </a:prstGeom>
          <a:solidFill>
            <a:schemeClr val="accent6">
              <a:satOff val="-10352"/>
              <a:lumOff val="27352"/>
            </a:schemeClr>
          </a:solidFill>
          <a:ln w="25400">
            <a:solidFill>
              <a:schemeClr val="accent2">
                <a:lumOff val="-10000"/>
              </a:schemeClr>
            </a:solidFill>
            <a:bevel/>
          </a:ln>
        </p:spPr>
        <p:txBody>
          <a:bodyPr lIns="65023" tIns="65023" rIns="65023" bIns="65023"/>
          <a:lstStyle/>
          <a:p>
            <a:pPr/>
          </a:p>
        </p:txBody>
      </p:sp>
      <p:sp>
        <p:nvSpPr>
          <p:cNvPr id="118" name="Ligne"/>
          <p:cNvSpPr/>
          <p:nvPr/>
        </p:nvSpPr>
        <p:spPr>
          <a:xfrm>
            <a:off x="3695542" y="7898343"/>
            <a:ext cx="1193178" cy="1"/>
          </a:xfrm>
          <a:prstGeom prst="line">
            <a:avLst/>
          </a:prstGeom>
          <a:ln w="38100">
            <a:solidFill>
              <a:schemeClr val="accent2">
                <a:lumOff val="-10000"/>
              </a:schemeClr>
            </a:solidFill>
            <a:custDash>
              <a:ds d="200000" sp="200000"/>
            </a:custDash>
            <a:miter lim="400000"/>
          </a:ln>
          <a:effectLst>
            <a:outerShdw sx="100000" sy="100000" kx="0" ky="0" algn="b" rotWithShape="0" blurRad="50800" dist="25400" dir="5400000">
              <a:srgbClr val="000000">
                <a:alpha val="38000"/>
              </a:srgbClr>
            </a:outerShdw>
          </a:effectLst>
        </p:spPr>
        <p:txBody>
          <a:bodyPr lIns="65023" tIns="65023" rIns="65023" bIns="65023"/>
          <a:lstStyle/>
          <a:p>
            <a:pPr defTabSz="457200">
              <a:defRPr sz="1600">
                <a:latin typeface="+mj-lt"/>
                <a:ea typeface="+mj-ea"/>
                <a:cs typeface="+mj-cs"/>
                <a:sym typeface="Helvetica"/>
              </a:defRPr>
            </a:pPr>
          </a:p>
        </p:txBody>
      </p:sp>
      <p:sp>
        <p:nvSpPr>
          <p:cNvPr id="119" name="Ligne"/>
          <p:cNvSpPr/>
          <p:nvPr/>
        </p:nvSpPr>
        <p:spPr>
          <a:xfrm>
            <a:off x="3708242" y="7352243"/>
            <a:ext cx="1193178" cy="1"/>
          </a:xfrm>
          <a:prstGeom prst="line">
            <a:avLst/>
          </a:prstGeom>
          <a:ln w="38100">
            <a:solidFill>
              <a:schemeClr val="accent2">
                <a:lumOff val="-10000"/>
              </a:schemeClr>
            </a:solidFill>
            <a:custDash>
              <a:ds d="200000" sp="200000"/>
            </a:custDash>
            <a:miter lim="400000"/>
          </a:ln>
          <a:effectLst>
            <a:outerShdw sx="100000" sy="100000" kx="0" ky="0" algn="b" rotWithShape="0" blurRad="50800" dist="25400" dir="5400000">
              <a:srgbClr val="000000">
                <a:alpha val="38000"/>
              </a:srgbClr>
            </a:outerShdw>
          </a:effectLst>
        </p:spPr>
        <p:txBody>
          <a:bodyPr lIns="65023" tIns="65023" rIns="65023" bIns="65023"/>
          <a:lstStyle/>
          <a:p>
            <a:pPr defTabSz="457200">
              <a:defRPr sz="1600">
                <a:latin typeface="+mj-lt"/>
                <a:ea typeface="+mj-ea"/>
                <a:cs typeface="+mj-cs"/>
                <a:sym typeface="Helvetica"/>
              </a:defRPr>
            </a:pPr>
          </a:p>
        </p:txBody>
      </p:sp>
      <p:sp>
        <p:nvSpPr>
          <p:cNvPr id="120" name="Ligne"/>
          <p:cNvSpPr/>
          <p:nvPr/>
        </p:nvSpPr>
        <p:spPr>
          <a:xfrm>
            <a:off x="3708242" y="8460541"/>
            <a:ext cx="1193178" cy="1"/>
          </a:xfrm>
          <a:prstGeom prst="line">
            <a:avLst/>
          </a:prstGeom>
          <a:ln w="38100">
            <a:solidFill>
              <a:schemeClr val="accent2">
                <a:lumOff val="-10000"/>
              </a:schemeClr>
            </a:solidFill>
            <a:custDash>
              <a:ds d="200000" sp="200000"/>
            </a:custDash>
            <a:miter lim="400000"/>
          </a:ln>
          <a:effectLst>
            <a:outerShdw sx="100000" sy="100000" kx="0" ky="0" algn="b" rotWithShape="0" blurRad="50800" dist="25400" dir="5400000">
              <a:srgbClr val="000000">
                <a:alpha val="38000"/>
              </a:srgbClr>
            </a:outerShdw>
          </a:effectLst>
        </p:spPr>
        <p:txBody>
          <a:bodyPr lIns="65023" tIns="65023" rIns="65023" bIns="65023"/>
          <a:lstStyle/>
          <a:p>
            <a:pPr defTabSz="457200">
              <a:defRPr sz="1600">
                <a:latin typeface="+mj-lt"/>
                <a:ea typeface="+mj-ea"/>
                <a:cs typeface="+mj-cs"/>
                <a:sym typeface="Helvetica"/>
              </a:defRPr>
            </a:pPr>
          </a:p>
        </p:txBody>
      </p:sp>
      <p:sp>
        <p:nvSpPr>
          <p:cNvPr id="121" name="Ligne"/>
          <p:cNvSpPr/>
          <p:nvPr/>
        </p:nvSpPr>
        <p:spPr>
          <a:xfrm>
            <a:off x="6669459" y="8452492"/>
            <a:ext cx="3163183" cy="1"/>
          </a:xfrm>
          <a:prstGeom prst="line">
            <a:avLst/>
          </a:prstGeom>
          <a:ln w="38100">
            <a:solidFill>
              <a:schemeClr val="accent2">
                <a:lumOff val="-10000"/>
              </a:schemeClr>
            </a:solidFill>
            <a:custDash>
              <a:ds d="200000" sp="200000"/>
            </a:custDash>
            <a:miter lim="400000"/>
          </a:ln>
          <a:effectLst>
            <a:outerShdw sx="100000" sy="100000" kx="0" ky="0" algn="b" rotWithShape="0" blurRad="50800" dist="25400" dir="5400000">
              <a:srgbClr val="000000">
                <a:alpha val="38000"/>
              </a:srgbClr>
            </a:outerShdw>
          </a:effectLst>
        </p:spPr>
        <p:txBody>
          <a:bodyPr lIns="65023" tIns="65023" rIns="65023" bIns="65023"/>
          <a:lstStyle/>
          <a:p>
            <a:pPr defTabSz="457200">
              <a:defRPr sz="1600">
                <a:latin typeface="+mj-lt"/>
                <a:ea typeface="+mj-ea"/>
                <a:cs typeface="+mj-cs"/>
                <a:sym typeface="Helvetica"/>
              </a:defRPr>
            </a:pPr>
          </a:p>
        </p:txBody>
      </p:sp>
      <p:sp>
        <p:nvSpPr>
          <p:cNvPr id="122" name="Ligne"/>
          <p:cNvSpPr/>
          <p:nvPr/>
        </p:nvSpPr>
        <p:spPr>
          <a:xfrm>
            <a:off x="3744866" y="6787412"/>
            <a:ext cx="650848" cy="1"/>
          </a:xfrm>
          <a:prstGeom prst="line">
            <a:avLst/>
          </a:prstGeom>
          <a:ln w="38100">
            <a:solidFill>
              <a:schemeClr val="accent2">
                <a:lumOff val="-10000"/>
              </a:schemeClr>
            </a:solidFill>
            <a:custDash>
              <a:ds d="200000" sp="200000"/>
            </a:custDash>
            <a:miter lim="400000"/>
          </a:ln>
          <a:effectLst>
            <a:outerShdw sx="100000" sy="100000" kx="0" ky="0" algn="b" rotWithShape="0" blurRad="50800" dist="25400" dir="5400000">
              <a:srgbClr val="000000">
                <a:alpha val="38000"/>
              </a:srgbClr>
            </a:outerShdw>
          </a:effectLst>
        </p:spPr>
        <p:txBody>
          <a:bodyPr lIns="65023" tIns="65023" rIns="65023" bIns="65023"/>
          <a:lstStyle/>
          <a:p>
            <a:pPr defTabSz="457200">
              <a:defRPr sz="1600">
                <a:latin typeface="+mj-lt"/>
                <a:ea typeface="+mj-ea"/>
                <a:cs typeface="+mj-cs"/>
                <a:sym typeface="Helvetica"/>
              </a:defRPr>
            </a:pPr>
          </a:p>
        </p:txBody>
      </p:sp>
      <p:sp>
        <p:nvSpPr>
          <p:cNvPr id="123" name="Ligne"/>
          <p:cNvSpPr/>
          <p:nvPr/>
        </p:nvSpPr>
        <p:spPr>
          <a:xfrm>
            <a:off x="7149764" y="6787412"/>
            <a:ext cx="2076170" cy="1"/>
          </a:xfrm>
          <a:prstGeom prst="line">
            <a:avLst/>
          </a:prstGeom>
          <a:ln w="38100">
            <a:solidFill>
              <a:schemeClr val="accent2">
                <a:lumOff val="-10000"/>
              </a:schemeClr>
            </a:solidFill>
            <a:custDash>
              <a:ds d="200000" sp="200000"/>
            </a:custDash>
            <a:miter lim="400000"/>
          </a:ln>
          <a:effectLst>
            <a:outerShdw sx="100000" sy="100000" kx="0" ky="0" algn="b" rotWithShape="0" blurRad="50800" dist="25400" dir="5400000">
              <a:srgbClr val="000000">
                <a:alpha val="38000"/>
              </a:srgbClr>
            </a:outerShdw>
          </a:effectLst>
        </p:spPr>
        <p:txBody>
          <a:bodyPr lIns="65023" tIns="65023" rIns="65023" bIns="65023"/>
          <a:lstStyle/>
          <a:p>
            <a:pPr defTabSz="457200">
              <a:defRPr sz="1600">
                <a:latin typeface="+mj-lt"/>
                <a:ea typeface="+mj-ea"/>
                <a:cs typeface="+mj-cs"/>
                <a:sym typeface="Helvetica"/>
              </a:defRPr>
            </a:pPr>
          </a:p>
        </p:txBody>
      </p:sp>
      <p:sp>
        <p:nvSpPr>
          <p:cNvPr id="124" name="E2"/>
          <p:cNvSpPr txBox="1"/>
          <p:nvPr/>
        </p:nvSpPr>
        <p:spPr>
          <a:xfrm>
            <a:off x="10467946" y="7114405"/>
            <a:ext cx="515563" cy="475677"/>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E2</a:t>
            </a:r>
          </a:p>
        </p:txBody>
      </p:sp>
      <p:sp>
        <p:nvSpPr>
          <p:cNvPr id="125" name="E2"/>
          <p:cNvSpPr txBox="1"/>
          <p:nvPr/>
        </p:nvSpPr>
        <p:spPr>
          <a:xfrm>
            <a:off x="10467946" y="7668553"/>
            <a:ext cx="515563" cy="475678"/>
          </a:xfrm>
          <a:prstGeom prst="rect">
            <a:avLst/>
          </a:prstGeom>
          <a:ln w="12700">
            <a:miter lim="400000"/>
          </a:ln>
          <a:extLst>
            <a:ext uri="{C572A759-6A51-4108-AA02-DFA0A04FC94B}">
              <ma14:wrappingTextBoxFlag xmlns:ma14="http://schemas.microsoft.com/office/mac/drawingml/2011/main" val="1"/>
            </a:ext>
          </a:extLst>
        </p:spPr>
        <p:txBody>
          <a:bodyPr wrap="none" lIns="65023" tIns="65023" rIns="65023" bIns="65023">
            <a:spAutoFit/>
          </a:bodyPr>
          <a:lstStyle/>
          <a:p>
            <a:pPr/>
            <a:r>
              <a:t>E2</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LES ENSEIGNANTS POUR  PESH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r>
              <a:rPr b="1" u="sng">
                <a:effectLst>
                  <a:outerShdw sx="100000" sy="100000" kx="0" ky="0" algn="b" rotWithShape="0" blurRad="12700" dist="25400" dir="2700000">
                    <a:srgbClr val="DDDDDD"/>
                  </a:outerShdw>
                </a:effectLst>
              </a:rPr>
              <a:t>LES ENSEIGNANTS POUR  PESH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r>
              <a:rPr>
                <a:effectLst>
                  <a:outerShdw sx="100000" sy="100000" kx="0" ky="0" algn="b" rotWithShape="0" blurRad="12700" dist="25400" dir="2700000">
                    <a:srgbClr val="DDDDDD"/>
                  </a:outerShdw>
                </a:effectLst>
              </a:rPr>
              <a:t>C’est le diplôme de l’enseignant qui définit les prérogatives. </a:t>
            </a: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r>
              <a:rPr>
                <a:effectLst>
                  <a:outerShdw sx="100000" sy="100000" kx="0" ky="0" algn="b" rotWithShape="0" blurRad="12700" dist="25400" dir="2700000">
                    <a:srgbClr val="DDDDDD"/>
                  </a:outerShdw>
                </a:effectLst>
              </a:rPr>
              <a:t>L</a:t>
            </a:r>
            <a:r>
              <a:rPr>
                <a:effectLst>
                  <a:outerShdw sx="100000" sy="100000" kx="0" ky="0" algn="b" rotWithShape="0" blurRad="12700" dist="25400" dir="2700000">
                    <a:srgbClr val="DDDDDD"/>
                  </a:outerShdw>
                </a:effectLst>
              </a:rPr>
              <a:t>es règles sont les mêmes que pour la plongée “classique” ...</a:t>
            </a: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endParaRPr>
              <a:effectLst>
                <a:outerShdw sx="100000" sy="100000" kx="0" ky="0" algn="b" rotWithShape="0" blurRad="12700" dist="25400" dir="2700000">
                  <a:srgbClr val="DDDDDD"/>
                </a:outerShdw>
              </a:effectLst>
            </a:endParaRPr>
          </a:p>
          <a:p>
            <a:pPr marL="280736" indent="-280736"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r>
              <a:rPr>
                <a:effectLst>
                  <a:outerShdw sx="100000" sy="100000" kx="0" ky="0" algn="b" rotWithShape="0" blurRad="12700" dist="25400" dir="2700000">
                    <a:srgbClr val="DDDDDD"/>
                  </a:outerShdw>
                </a:effectLst>
              </a:rPr>
              <a:t>Evaluation des compétences, </a:t>
            </a:r>
            <a:endParaRPr>
              <a:effectLst>
                <a:outerShdw sx="100000" sy="100000" kx="0" ky="0" algn="b" rotWithShape="0" blurRad="12700" dist="25400" dir="2700000">
                  <a:srgbClr val="DDDDDD"/>
                </a:outerShdw>
              </a:effectLst>
            </a:endParaRPr>
          </a:p>
          <a:p>
            <a:pPr marL="280736" indent="-280736"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endParaRPr>
              <a:effectLst>
                <a:outerShdw sx="100000" sy="100000" kx="0" ky="0" algn="b" rotWithShape="0" blurRad="12700" dist="25400" dir="2700000">
                  <a:srgbClr val="DDDDDD"/>
                </a:outerShdw>
              </a:effectLst>
            </a:endParaRPr>
          </a:p>
          <a:p>
            <a:pPr marL="280736" indent="-280736"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r>
              <a:rPr>
                <a:effectLst>
                  <a:outerShdw sx="100000" sy="100000" kx="0" ky="0" algn="b" rotWithShape="0" blurRad="12700" dist="25400" dir="2700000">
                    <a:srgbClr val="DDDDDD"/>
                  </a:outerShdw>
                </a:effectLst>
              </a:rPr>
              <a:t>Autorisation du Directeur de plongée </a:t>
            </a:r>
            <a:endParaRPr>
              <a:effectLst>
                <a:outerShdw sx="100000" sy="100000" kx="0" ky="0" algn="b" rotWithShape="0" blurRad="12700" dist="25400" dir="2700000">
                  <a:srgbClr val="DDDDDD"/>
                </a:outerShdw>
              </a:effectLst>
            </a:endParaRPr>
          </a:p>
          <a:p>
            <a:pPr marL="280736" indent="-280736"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endParaRPr>
              <a:effectLst>
                <a:outerShdw sx="100000" sy="100000" kx="0" ky="0" algn="b" rotWithShape="0" blurRad="12700" dist="25400" dir="2700000">
                  <a:srgbClr val="DDDDDD"/>
                </a:outerShdw>
              </a:effectLst>
            </a:endParaRPr>
          </a:p>
          <a:p>
            <a:pPr marL="280736" indent="-280736"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2800">
                <a:solidFill>
                  <a:srgbClr val="000000"/>
                </a:solidFill>
              </a:defRPr>
            </a:pPr>
            <a:r>
              <a:rPr>
                <a:effectLst>
                  <a:outerShdw sx="100000" sy="100000" kx="0" ky="0" algn="b" rotWithShape="0" blurRad="12700" dist="25400" dir="2700000">
                    <a:srgbClr val="DDDDDD"/>
                  </a:outerShdw>
                </a:effectLst>
              </a:rPr>
              <a:t>Constitution des palanquées (max 2 si formés) et des équipes mixtes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Durée des formations  enseignant « Handicaps »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Durée des formations  enseignant « Handicaps »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solidFill>
                  <a:srgbClr val="002060"/>
                </a:solidFill>
              </a:rPr>
              <a:t>Les qualifications sont hiérarchiques.</a:t>
            </a:r>
            <a:endParaRPr b="1" u="sng">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Formation élémentaire EH1 : 16 heures et 2 plongées avec un </a:t>
            </a:r>
            <a:br>
              <a:rPr>
                <a:solidFill>
                  <a:srgbClr val="002060"/>
                </a:solidFill>
              </a:rPr>
            </a:br>
            <a:r>
              <a:rPr>
                <a:solidFill>
                  <a:srgbClr val="002060"/>
                </a:solidFill>
              </a:rPr>
              <a:t>PESH modéré.</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Formation supérieure EH2 : 35 heures pour valider les 3 modules (moteur / sensoriel / mental &amp; psychique) et 4 plongées avec un PESH majeur, majoritairement en milieu naturel</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i="1">
                <a:solidFill>
                  <a:srgbClr val="FF0000"/>
                </a:solidFill>
              </a:rPr>
              <a:t>ATTENTION : </a:t>
            </a:r>
            <a:r>
              <a:rPr b="1" i="1"/>
              <a:t>l’accès des « PESH mentaux » est actuellement restreint par les autorisations médicales, les niveaux des encadrants - Profondeur maximale de 6 m.</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Durée des formations  FORMATEUR « Handicaps »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Durée des formations  FORMATEUR « Handicaps »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Formation MFEH1 : 35 heures lors d’un stage de formation d'enseignants, validation des capacités à enseigner les 3 modules, à organiser la formation et tous les éléments nécessaires à son déroulement. </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Formation MFEH2 : 35 heures en directeur de stage… organiser l'évaluation des MFEH1 et  produire un mémoire</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Mémo des organisations HANDISUB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Mémo des organisations HANDISUB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solidFill>
                  <a:srgbClr val="22228B"/>
                </a:solidFill>
              </a:rPr>
              <a:t>1° CAS : LES EQUIVALENCES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Les qualifications C1, C2 et BEES1 sont considérés EH1.</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r>
              <a:rPr b="1" u="sng">
                <a:solidFill>
                  <a:srgbClr val="22228B"/>
                </a:solidFill>
              </a:rPr>
              <a:t>2° CAS : LE FONCTIONNEMENT NORMAL</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Les diplômes des plongeurs et des enseignants sont délivrés par le siège de la FFESSM, par l'intermédiaire du site Internet.</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solidFill>
                  <a:srgbClr val="22228B"/>
                </a:solidFill>
              </a:rPr>
              <a:t>les cartes de Plongeurs En Situation de Handicap 6 -&gt; 40,</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Ces qualifications sont délivrées par le club, via le site internet,  sous la « signature » de l'enseignant ad hoc.</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Mémo des organisations HANDISUB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Mémo des organisations HANDISUB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solidFill>
                  <a:srgbClr val="22228B"/>
                </a:solidFill>
              </a:rPr>
              <a:t>Les qualifications d'Enseignants pour P.E.S.H.</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Le club ou le CODEP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sont les organisateurs des formations « EH1 » et « EH2 », sous la tutelle de la CTR.</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Il faut respectivement un MFEH1 ou un MFEH2 pour valider ces qualifications.</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Ces qualifications sont délivrées par le club, via le site internet,  sous la « signature » de l'enseignant ad hoc.</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Mémo des organisations HANDISUB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Mémo des organisations HANDISUB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La Commission Technique Régionale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 </a:t>
            </a:r>
            <a:endParaRPr>
              <a:solidFill>
                <a:srgbClr val="22228B"/>
              </a:solidFill>
            </a:endParaRPr>
          </a:p>
          <a:p>
            <a:pPr marL="273444" indent="-273444"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organise les stages MFEH1.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Le Pdt désigne un MFEH2 qui représente la CTR et enregistre la session par internet comme pour l’ANTEOR et le TIV.</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La FFESSM délivrera les cartes MFEH1.</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Mémo des organisations HANDISUB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Mémo des organisations HANDISUB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La Commission Technique Nationale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 </a:t>
            </a:r>
            <a:endParaRPr>
              <a:solidFill>
                <a:srgbClr val="22228B"/>
              </a:solidFill>
            </a:endParaRPr>
          </a:p>
          <a:p>
            <a:pPr marL="273444" indent="-273444"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organise tous les 2 ans un stage National « MFEH2 ». </a:t>
            </a:r>
            <a:endParaRPr>
              <a:solidFill>
                <a:srgbClr val="22228B"/>
              </a:solidFill>
            </a:endParaRPr>
          </a:p>
          <a:p>
            <a:pPr marL="273444" indent="-273444"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273444" indent="-273444"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envoie un bordereau au siège de la FFESSM qui ensuite délivrera les cartes MFEH2.</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 name="21/07/2011 et le 16/01/2012…"/>
          <p:cNvSpPr txBox="1"/>
          <p:nvPr/>
        </p:nvSpPr>
        <p:spPr>
          <a:xfrm>
            <a:off x="612986" y="1747791"/>
            <a:ext cx="11778828" cy="2012721"/>
          </a:xfrm>
          <a:prstGeom prst="rect">
            <a:avLst/>
          </a:prstGeom>
          <a:ln w="12700">
            <a:miter lim="400000"/>
          </a:ln>
          <a:extLst>
            <a:ext uri="{C572A759-6A51-4108-AA02-DFA0A04FC94B}">
              <ma14:wrappingTextBoxFlag xmlns:ma14="http://schemas.microsoft.com/office/mac/drawingml/2011/main" val="1"/>
            </a:ext>
          </a:extLst>
        </p:spPr>
        <p:txBody>
          <a:bodyPr lIns="66559" tIns="66559" rIns="66559" bIns="66559">
            <a:spAutoFit/>
          </a:bodyPr>
          <a:lstStyle/>
          <a:p>
            <a:pPr marL="342900" indent="-342900" algn="ctr">
              <a:spcBef>
                <a:spcPts val="100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800">
                <a:latin typeface="+mj-lt"/>
                <a:ea typeface="+mj-ea"/>
                <a:cs typeface="+mj-cs"/>
                <a:sym typeface="Helvetica"/>
              </a:defRPr>
            </a:pPr>
            <a:r>
              <a:rPr b="1">
                <a:solidFill>
                  <a:srgbClr val="011993"/>
                </a:solidFill>
              </a:rPr>
              <a:t>21/07/2</a:t>
            </a:r>
            <a:r>
              <a:rPr b="1">
                <a:solidFill>
                  <a:srgbClr val="333399"/>
                </a:solidFill>
              </a:rPr>
              <a:t>011 </a:t>
            </a:r>
            <a:r>
              <a:rPr>
                <a:solidFill>
                  <a:srgbClr val="333399"/>
                </a:solidFill>
              </a:rPr>
              <a:t>et le</a:t>
            </a:r>
            <a:r>
              <a:rPr b="1">
                <a:solidFill>
                  <a:srgbClr val="333399"/>
                </a:solidFill>
              </a:rPr>
              <a:t> 16/01/2012 </a:t>
            </a:r>
            <a:endParaRPr b="1">
              <a:solidFill>
                <a:srgbClr val="333399"/>
              </a:solidFill>
            </a:endParaRPr>
          </a:p>
          <a:p>
            <a:pPr marL="342900" indent="-342900" algn="ctr">
              <a:spcBef>
                <a:spcPts val="100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800">
                <a:latin typeface="+mj-lt"/>
                <a:ea typeface="+mj-ea"/>
                <a:cs typeface="+mj-cs"/>
                <a:sym typeface="Helvetica"/>
              </a:defRPr>
            </a:pPr>
            <a:r>
              <a:rPr>
                <a:solidFill>
                  <a:srgbClr val="333399"/>
                </a:solidFill>
              </a:rPr>
              <a:t>signature des conventions pour les </a:t>
            </a:r>
            <a:br>
              <a:rPr>
                <a:solidFill>
                  <a:srgbClr val="333399"/>
                </a:solidFill>
              </a:rPr>
            </a:br>
            <a:r>
              <a:rPr b="1">
                <a:solidFill>
                  <a:srgbClr val="333399"/>
                </a:solidFill>
              </a:rPr>
              <a:t>P</a:t>
            </a:r>
            <a:r>
              <a:rPr>
                <a:solidFill>
                  <a:srgbClr val="333399"/>
                </a:solidFill>
              </a:rPr>
              <a:t>longeurs</a:t>
            </a:r>
            <a:r>
              <a:rPr b="1">
                <a:solidFill>
                  <a:srgbClr val="333399"/>
                </a:solidFill>
              </a:rPr>
              <a:t> E</a:t>
            </a:r>
            <a:r>
              <a:rPr>
                <a:solidFill>
                  <a:srgbClr val="333399"/>
                </a:solidFill>
              </a:rPr>
              <a:t>n</a:t>
            </a:r>
            <a:r>
              <a:rPr b="1">
                <a:solidFill>
                  <a:srgbClr val="333399"/>
                </a:solidFill>
              </a:rPr>
              <a:t> S</a:t>
            </a:r>
            <a:r>
              <a:rPr>
                <a:solidFill>
                  <a:srgbClr val="333399"/>
                </a:solidFill>
              </a:rPr>
              <a:t>ituation de</a:t>
            </a:r>
            <a:r>
              <a:rPr b="1">
                <a:solidFill>
                  <a:srgbClr val="333399"/>
                </a:solidFill>
              </a:rPr>
              <a:t> H</a:t>
            </a:r>
            <a:r>
              <a:rPr>
                <a:solidFill>
                  <a:srgbClr val="333399"/>
                </a:solidFill>
              </a:rPr>
              <a:t>andicap</a:t>
            </a:r>
          </a:p>
        </p:txBody>
      </p:sp>
      <p:pic>
        <p:nvPicPr>
          <p:cNvPr id="27" name="image.png" descr="image.png"/>
          <p:cNvPicPr>
            <a:picLocks noChangeAspect="1"/>
          </p:cNvPicPr>
          <p:nvPr/>
        </p:nvPicPr>
        <p:blipFill>
          <a:blip r:embed="rId2">
            <a:extLst/>
          </a:blip>
          <a:stretch>
            <a:fillRect/>
          </a:stretch>
        </p:blipFill>
        <p:spPr>
          <a:xfrm>
            <a:off x="526017" y="4673642"/>
            <a:ext cx="7020533" cy="3356827"/>
          </a:xfrm>
          <a:prstGeom prst="rect">
            <a:avLst/>
          </a:prstGeom>
          <a:ln w="12700">
            <a:miter lim="400000"/>
          </a:ln>
        </p:spPr>
      </p:pic>
      <p:pic>
        <p:nvPicPr>
          <p:cNvPr id="28" name="Image" descr="Image"/>
          <p:cNvPicPr>
            <a:picLocks noChangeAspect="1"/>
          </p:cNvPicPr>
          <p:nvPr/>
        </p:nvPicPr>
        <p:blipFill>
          <a:blip r:embed="rId3">
            <a:extLst/>
          </a:blip>
          <a:stretch>
            <a:fillRect/>
          </a:stretch>
        </p:blipFill>
        <p:spPr>
          <a:xfrm>
            <a:off x="7802913" y="4639025"/>
            <a:ext cx="4614195" cy="3356827"/>
          </a:xfrm>
          <a:prstGeom prst="rect">
            <a:avLst/>
          </a:prstGeom>
          <a:ln w="12700">
            <a:miter lim="400000"/>
          </a:ln>
        </p:spPr>
      </p:pic>
      <p:pic>
        <p:nvPicPr>
          <p:cNvPr id="29" name="Image" descr="Image"/>
          <p:cNvPicPr>
            <a:picLocks noChangeAspect="1"/>
          </p:cNvPicPr>
          <p:nvPr/>
        </p:nvPicPr>
        <p:blipFill>
          <a:blip r:embed="rId4">
            <a:extLst/>
          </a:blip>
          <a:stretch>
            <a:fillRect/>
          </a:stretch>
        </p:blipFill>
        <p:spPr>
          <a:xfrm>
            <a:off x="11757738" y="6969450"/>
            <a:ext cx="876301" cy="1524001"/>
          </a:xfrm>
          <a:prstGeom prst="rect">
            <a:avLst/>
          </a:prstGeom>
          <a:ln w="12700">
            <a:miter lim="400000"/>
          </a:ln>
        </p:spPr>
      </p:pic>
      <p:pic>
        <p:nvPicPr>
          <p:cNvPr id="30" name="Image" descr="Image"/>
          <p:cNvPicPr>
            <a:picLocks noChangeAspect="1"/>
          </p:cNvPicPr>
          <p:nvPr/>
        </p:nvPicPr>
        <p:blipFill>
          <a:blip r:embed="rId5">
            <a:extLst/>
          </a:blip>
          <a:stretch>
            <a:fillRect/>
          </a:stretch>
        </p:blipFill>
        <p:spPr>
          <a:xfrm>
            <a:off x="476505" y="7730501"/>
            <a:ext cx="2844801" cy="749301"/>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Organisations Handisub à la FFESSM:…"/>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Organisations Handisub à la FFESSM:</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solidFill>
                  <a:srgbClr val="22228B"/>
                </a:solidFill>
              </a:rPr>
              <a:t>Chaque région FFESSM, chaque CODEP a la faculté de :</a:t>
            </a:r>
            <a:endParaRPr b="1" u="sng">
              <a:solidFill>
                <a:srgbClr val="22228B"/>
              </a:solidFill>
            </a:endParaRPr>
          </a:p>
          <a:p>
            <a:pPr marL="273444" indent="-273444"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créer un groupe de travail Handisub,</a:t>
            </a:r>
            <a:endParaRPr b="1">
              <a:solidFill>
                <a:srgbClr val="22228B"/>
              </a:solidFill>
            </a:endParaRPr>
          </a:p>
          <a:p>
            <a:pPr marL="273444" indent="-273444" defTabSz="1300480">
              <a:spcBef>
                <a:spcPts val="0"/>
              </a:spcBef>
              <a:buSzPct val="100000"/>
              <a:buChar char="•"/>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a:solidFill>
                  <a:srgbClr val="22228B"/>
                </a:solidFill>
              </a:rPr>
              <a:t>nommer un référent HANDISUB</a:t>
            </a: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Actuellement, plusieurs régions ont opté pour ce système :</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Le CODEP 54 a un GT depuis 1996</a:t>
            </a:r>
            <a:endParaRPr>
              <a:solidFill>
                <a:srgbClr val="22228B"/>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22228B"/>
                </a:solidFill>
              </a:rPr>
              <a:t>Le comité EST / Ile de France / Sud / Languedoc Roussillon etc…</a:t>
            </a:r>
            <a:endParaRPr>
              <a:solidFill>
                <a:srgbClr val="22228B"/>
              </a:solidFill>
            </a:endParaR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1. Veiller à l’inclusion de tous les plongeurs dans la vie du club…"/>
          <p:cNvSpPr txBox="1"/>
          <p:nvPr>
            <p:ph type="subTitle" idx="1"/>
          </p:nvPr>
        </p:nvSpPr>
        <p:spPr>
          <a:xfrm>
            <a:off x="650239" y="1859029"/>
            <a:ext cx="11953678" cy="8166270"/>
          </a:xfrm>
          <a:prstGeom prst="rect">
            <a:avLst/>
          </a:prstGeom>
        </p:spPr>
        <p:txBody>
          <a:bodyPr/>
          <a:lstStyle/>
          <a:p>
            <a:pPr marL="457200" indent="-457200" defTabSz="457200">
              <a:spcBef>
                <a:spcPts val="200"/>
              </a:spcBef>
              <a:tabLst>
                <a:tab pos="190500" algn="l"/>
                <a:tab pos="647700" algn="l"/>
              </a:tabLst>
              <a:defRPr sz="2800">
                <a:solidFill>
                  <a:srgbClr val="22228B"/>
                </a:solidFill>
              </a:defRPr>
            </a:pPr>
            <a:r>
              <a:t>1.	Veiller à l’inclusion de tous les plongeurs dans la vie du club</a:t>
            </a:r>
          </a:p>
          <a:p>
            <a:pPr marL="457200" indent="-457200" defTabSz="457200">
              <a:spcBef>
                <a:spcPts val="200"/>
              </a:spcBef>
              <a:tabLst>
                <a:tab pos="190500" algn="l"/>
                <a:tab pos="647700" algn="l"/>
              </a:tabLst>
              <a:defRPr sz="2800">
                <a:solidFill>
                  <a:srgbClr val="22228B"/>
                </a:solidFill>
              </a:defRPr>
            </a:pPr>
            <a:r>
              <a:t>2.  Accueillir le plongeur, prendre connaissance de ses motivations, de son parcours de vie et des restrictions médicales ; </a:t>
            </a:r>
          </a:p>
          <a:p>
            <a:pPr marL="457200" indent="-457200" defTabSz="457200">
              <a:spcBef>
                <a:spcPts val="200"/>
              </a:spcBef>
              <a:tabLst>
                <a:tab pos="190500" algn="l"/>
                <a:tab pos="647700" algn="l"/>
              </a:tabLst>
              <a:defRPr sz="2800">
                <a:solidFill>
                  <a:srgbClr val="22228B"/>
                </a:solidFill>
              </a:defRPr>
            </a:pPr>
            <a:r>
              <a:t>3.	Sensibiliser le plongeur aux risques auxquels il s’expose en pratiquant la plongée ; </a:t>
            </a:r>
          </a:p>
          <a:p>
            <a:pPr marL="457200" indent="-457200" defTabSz="457200">
              <a:spcBef>
                <a:spcPts val="200"/>
              </a:spcBef>
              <a:tabLst>
                <a:tab pos="190500" algn="l"/>
                <a:tab pos="647700" algn="l"/>
              </a:tabLst>
              <a:defRPr sz="2800">
                <a:solidFill>
                  <a:srgbClr val="22228B"/>
                </a:solidFill>
              </a:defRPr>
            </a:pPr>
            <a:r>
              <a:t>4.	Etablir une progression en concertation avec le plongeur ou son représentant légal, l’aide de pont, voire son médecin ; </a:t>
            </a:r>
          </a:p>
          <a:p>
            <a:pPr marL="457200" indent="-457200" defTabSz="457200">
              <a:spcBef>
                <a:spcPts val="200"/>
              </a:spcBef>
              <a:tabLst>
                <a:tab pos="190500" algn="l"/>
                <a:tab pos="647700" algn="l"/>
              </a:tabLst>
              <a:defRPr sz="2800">
                <a:solidFill>
                  <a:srgbClr val="22228B"/>
                </a:solidFill>
              </a:defRPr>
            </a:pPr>
            <a:r>
              <a:t>5.	Définir un objectif réaliste et le faire évoluer selon les capacités et motivations du plongeur ; </a:t>
            </a:r>
          </a:p>
          <a:p>
            <a:pPr marL="457200" indent="-457200" defTabSz="457200">
              <a:spcBef>
                <a:spcPts val="200"/>
              </a:spcBef>
              <a:tabLst>
                <a:tab pos="190500" algn="l"/>
                <a:tab pos="647700" algn="l"/>
              </a:tabLst>
              <a:defRPr sz="2800">
                <a:solidFill>
                  <a:srgbClr val="22228B"/>
                </a:solidFill>
              </a:defRPr>
            </a:pPr>
            <a:r>
              <a:t>6.	Organiser la plongée et veiller à la sécurité, avant, pendant et après ; </a:t>
            </a:r>
          </a:p>
          <a:p>
            <a:pPr marL="457200" indent="-457200" defTabSz="457200">
              <a:spcBef>
                <a:spcPts val="200"/>
              </a:spcBef>
              <a:tabLst>
                <a:tab pos="190500" algn="l"/>
                <a:tab pos="647700" algn="l"/>
              </a:tabLst>
              <a:defRPr sz="2800">
                <a:solidFill>
                  <a:srgbClr val="22228B"/>
                </a:solidFill>
              </a:defRPr>
            </a:pPr>
            <a:r>
              <a:t>7.	Echanger avec le plongeur pour identifier les situations où il peut avoir besoin d’une assistance et convenir des modalités ; </a:t>
            </a:r>
          </a:p>
          <a:p>
            <a:pPr marL="457200" indent="-457200" defTabSz="457200">
              <a:spcBef>
                <a:spcPts val="200"/>
              </a:spcBef>
              <a:tabLst>
                <a:tab pos="190500" algn="l"/>
                <a:tab pos="647700" algn="l"/>
              </a:tabLst>
              <a:defRPr sz="2800">
                <a:solidFill>
                  <a:srgbClr val="22228B"/>
                </a:solidFill>
              </a:defRPr>
            </a:pPr>
            <a:r>
              <a:t>8.	Proposer des adaptations sur le matériel pour en faciliter la manipulation par le plongeur mais ne pas bidouiller l’équipement ; </a:t>
            </a:r>
          </a:p>
          <a:p>
            <a:pPr marL="457200" indent="-457200" defTabSz="457200">
              <a:spcBef>
                <a:spcPts val="200"/>
              </a:spcBef>
              <a:tabLst>
                <a:tab pos="190500" algn="l"/>
                <a:tab pos="647700" algn="l"/>
              </a:tabLst>
              <a:defRPr sz="2800">
                <a:solidFill>
                  <a:srgbClr val="22228B"/>
                </a:solidFill>
              </a:defRPr>
            </a:pPr>
            <a:r>
              <a:t>9.	Renseigner régulièrement le carnet de plongée avec, en plus des paramètres et des observations, les adaptations mises en oeuvre ; </a:t>
            </a:r>
          </a:p>
          <a:p>
            <a:pPr marL="457200" indent="-457200" defTabSz="457200">
              <a:spcBef>
                <a:spcPts val="200"/>
              </a:spcBef>
              <a:tabLst>
                <a:tab pos="190500" algn="l"/>
                <a:tab pos="647700" algn="l"/>
              </a:tabLst>
              <a:defRPr sz="2800">
                <a:solidFill>
                  <a:srgbClr val="22228B"/>
                </a:solidFill>
              </a:defRPr>
            </a:pPr>
            <a:r>
              <a:t>10.	Evaluer la qualification du plongeur selon les compétences réalisées.</a:t>
            </a:r>
          </a:p>
        </p:txBody>
      </p:sp>
      <p:sp>
        <p:nvSpPr>
          <p:cNvPr id="144" name="10 règles d’Or pour une plongée Handisub sereine"/>
          <p:cNvSpPr txBox="1"/>
          <p:nvPr>
            <p:ph type="ctrTitle"/>
          </p:nvPr>
        </p:nvSpPr>
        <p:spPr>
          <a:xfrm>
            <a:off x="3988712" y="495155"/>
            <a:ext cx="8867531" cy="1262863"/>
          </a:xfrm>
          <a:prstGeom prst="rect">
            <a:avLst/>
          </a:prstGeom>
        </p:spPr>
        <p:txBody>
          <a:bodyPr/>
          <a:lstStyle>
            <a:lvl1pPr defTabSz="457200">
              <a:spcBef>
                <a:spcPts val="1200"/>
              </a:spcBef>
              <a:defRPr b="1" sz="2800" u="sng"/>
            </a:lvl1pPr>
          </a:lstStyle>
          <a:p>
            <a:pPr/>
            <a:r>
              <a:t>10 règles d’Or pour une plongée Handisub sereine </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Bienvenue au club ! Chacun y a sa place…"/>
          <p:cNvSpPr txBox="1"/>
          <p:nvPr>
            <p:ph type="subTitle" idx="1"/>
          </p:nvPr>
        </p:nvSpPr>
        <p:spPr>
          <a:prstGeom prst="rect">
            <a:avLst/>
          </a:prstGeom>
        </p:spPr>
        <p:txBody>
          <a:bodyPr/>
          <a:lstStyle/>
          <a:p>
            <a:pPr/>
            <a:r>
              <a:t>Bienvenue au club ! Chacun y a sa place…</a:t>
            </a:r>
          </a:p>
        </p:txBody>
      </p:sp>
      <p:sp>
        <p:nvSpPr>
          <p:cNvPr id="147" name="1 - Inclusion et partage"/>
          <p:cNvSpPr txBox="1"/>
          <p:nvPr>
            <p:ph type="ctrTitle"/>
          </p:nvPr>
        </p:nvSpPr>
        <p:spPr>
          <a:prstGeom prst="rect">
            <a:avLst/>
          </a:prstGeom>
        </p:spPr>
        <p:txBody>
          <a:bodyPr/>
          <a:lstStyle>
            <a:lvl1pPr>
              <a:defRPr b="1"/>
            </a:lvl1pPr>
          </a:lstStyle>
          <a:p>
            <a:pPr/>
            <a:r>
              <a:t>1 - Inclusion et partage</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 Prise de connaissance de l’histoire du plongeur, identifier les motivations et les limites…"/>
          <p:cNvSpPr txBox="1"/>
          <p:nvPr>
            <p:ph type="subTitle" idx="1"/>
          </p:nvPr>
        </p:nvSpPr>
        <p:spPr>
          <a:xfrm>
            <a:off x="650239" y="2923587"/>
            <a:ext cx="11704322" cy="6830013"/>
          </a:xfrm>
          <a:prstGeom prst="rect">
            <a:avLst/>
          </a:prstGeom>
        </p:spPr>
        <p:txBody>
          <a:bodyPr/>
          <a:lstStyle/>
          <a:p>
            <a:pPr/>
            <a:r>
              <a:t>- Prise de connaissance de l’histoire du plongeur, identifier les motivations et les limites</a:t>
            </a:r>
          </a:p>
          <a:p>
            <a:pPr/>
          </a:p>
          <a:p>
            <a:pPr/>
            <a:r>
              <a:t>- Information des risques liés à la pratique # capacités (mobilité, facultés cognitives, ergonomie…)</a:t>
            </a:r>
          </a:p>
          <a:p>
            <a:pPr/>
          </a:p>
          <a:p>
            <a:pPr/>
            <a:r>
              <a:t>- Communication à 3-4 : PESH / aide de vie &amp; éducateur / encadrant / médecin (fédéral, traitant) # limites (température, fatigabilité, bruits…)</a:t>
            </a:r>
          </a:p>
        </p:txBody>
      </p:sp>
      <p:sp>
        <p:nvSpPr>
          <p:cNvPr id="150" name="2&amp;3 - Motivations # restrictions médicales # risques / plongée"/>
          <p:cNvSpPr txBox="1"/>
          <p:nvPr>
            <p:ph type="ctrTitle"/>
          </p:nvPr>
        </p:nvSpPr>
        <p:spPr>
          <a:xfrm>
            <a:off x="3988712" y="514435"/>
            <a:ext cx="8365849" cy="2028628"/>
          </a:xfrm>
          <a:prstGeom prst="rect">
            <a:avLst/>
          </a:prstGeom>
        </p:spPr>
        <p:txBody>
          <a:bodyPr/>
          <a:lstStyle>
            <a:lvl1pPr>
              <a:defRPr b="1"/>
            </a:lvl1pPr>
          </a:lstStyle>
          <a:p>
            <a:pPr/>
            <a:r>
              <a:t>2&amp;3 - Motivations # restrictions médicales # risques / plongée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4&amp;5 - Progression personnalisée"/>
          <p:cNvSpPr txBox="1"/>
          <p:nvPr>
            <p:ph type="ctrTitle"/>
          </p:nvPr>
        </p:nvSpPr>
        <p:spPr>
          <a:xfrm>
            <a:off x="3988712" y="695057"/>
            <a:ext cx="8365849" cy="1621742"/>
          </a:xfrm>
          <a:prstGeom prst="rect">
            <a:avLst/>
          </a:prstGeom>
        </p:spPr>
        <p:txBody>
          <a:bodyPr/>
          <a:lstStyle>
            <a:lvl1pPr marL="457200" indent="-457200" defTabSz="457200">
              <a:spcBef>
                <a:spcPts val="200"/>
              </a:spcBef>
              <a:tabLst>
                <a:tab pos="190500" algn="l"/>
                <a:tab pos="647700" algn="l"/>
              </a:tabLst>
              <a:defRPr b="1"/>
            </a:lvl1pPr>
          </a:lstStyle>
          <a:p>
            <a:pPr/>
            <a:r>
              <a:t>4&amp;5 - Progression personnalisée</a:t>
            </a:r>
          </a:p>
        </p:txBody>
      </p:sp>
      <p:sp>
        <p:nvSpPr>
          <p:cNvPr id="153" name="- Adaptation constante de la progression, définition d’objectifs atteignables et partagés (réalistes, progressifs &amp; bienveillants !)…"/>
          <p:cNvSpPr txBox="1"/>
          <p:nvPr/>
        </p:nvSpPr>
        <p:spPr>
          <a:xfrm>
            <a:off x="650239" y="2905525"/>
            <a:ext cx="11704322" cy="683001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marL="342900" indent="-342900">
              <a:spcBef>
                <a:spcPts val="800"/>
              </a:spcBef>
              <a:defRPr sz="3600">
                <a:solidFill>
                  <a:srgbClr val="3D3C9E"/>
                </a:solidFill>
                <a:latin typeface="+mj-lt"/>
                <a:ea typeface="+mj-ea"/>
                <a:cs typeface="+mj-cs"/>
                <a:sym typeface="Helvetica"/>
              </a:defRPr>
            </a:pPr>
            <a:r>
              <a:t>- Adaptation constante de la progression, définition d’objectifs atteignables et partagés (réalistes, progressifs &amp; bienveillants !)</a:t>
            </a:r>
          </a:p>
          <a:p>
            <a:pPr marL="342900" indent="-342900">
              <a:spcBef>
                <a:spcPts val="800"/>
              </a:spcBef>
              <a:defRPr sz="3600">
                <a:solidFill>
                  <a:srgbClr val="3D3C9E"/>
                </a:solidFill>
                <a:latin typeface="+mj-lt"/>
                <a:ea typeface="+mj-ea"/>
                <a:cs typeface="+mj-cs"/>
                <a:sym typeface="Helvetica"/>
              </a:defRPr>
            </a:pPr>
          </a:p>
          <a:p>
            <a:pPr marL="342900" indent="-342900">
              <a:spcBef>
                <a:spcPts val="800"/>
              </a:spcBef>
              <a:defRPr sz="3600">
                <a:solidFill>
                  <a:srgbClr val="3D3C9E"/>
                </a:solidFill>
                <a:latin typeface="+mj-lt"/>
                <a:ea typeface="+mj-ea"/>
                <a:cs typeface="+mj-cs"/>
                <a:sym typeface="Helvetica"/>
              </a:defRPr>
            </a:pPr>
            <a:r>
              <a:t>- Prise en compte de l’humeur et de l’état du PESH, ne pas forcer</a:t>
            </a:r>
          </a:p>
          <a:p>
            <a:pPr marL="342900" indent="-342900">
              <a:spcBef>
                <a:spcPts val="800"/>
              </a:spcBef>
              <a:defRPr sz="3600">
                <a:solidFill>
                  <a:srgbClr val="3D3C9E"/>
                </a:solidFill>
                <a:latin typeface="+mj-lt"/>
                <a:ea typeface="+mj-ea"/>
                <a:cs typeface="+mj-cs"/>
                <a:sym typeface="Helvetica"/>
              </a:defRPr>
            </a:pPr>
          </a:p>
          <a:p>
            <a:pPr marL="342900" indent="-342900">
              <a:spcBef>
                <a:spcPts val="800"/>
              </a:spcBef>
              <a:defRPr sz="3600">
                <a:solidFill>
                  <a:srgbClr val="3D3C9E"/>
                </a:solidFill>
                <a:latin typeface="+mj-lt"/>
                <a:ea typeface="+mj-ea"/>
                <a:cs typeface="+mj-cs"/>
                <a:sym typeface="Helvetica"/>
              </a:defRPr>
            </a:pPr>
            <a:r>
              <a:t>- Communication à 4 : PESH / encadrant / médecin / aide de pont</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 Avant : matériel, briefing (position, humeur, objectif séance, oreilles…), mise à l’eau : porté / glissé /bascule avant (coordination aide de pont # tapis, plan incliné, chaise adaptée, potence, ascenseur… et anticipation sortie de l’eau)……"/>
          <p:cNvSpPr txBox="1"/>
          <p:nvPr>
            <p:ph type="subTitle" idx="1"/>
          </p:nvPr>
        </p:nvSpPr>
        <p:spPr>
          <a:xfrm>
            <a:off x="650239" y="2567017"/>
            <a:ext cx="11704322" cy="7186584"/>
          </a:xfrm>
          <a:prstGeom prst="rect">
            <a:avLst/>
          </a:prstGeom>
        </p:spPr>
        <p:txBody>
          <a:bodyPr/>
          <a:lstStyle/>
          <a:p>
            <a:pPr/>
            <a:r>
              <a:t>- </a:t>
            </a:r>
            <a:r>
              <a:rPr b="1"/>
              <a:t>Avant</a:t>
            </a:r>
            <a:r>
              <a:t> : matériel, briefing (position, humeur, objectif séance, oreilles…), mise à l’eau : porté / glissé /bascule avant (coordination aide de pont # tapis, plan incliné, chaise adaptée, potence, ascenseur… et anticipation sortie de l’eau)…</a:t>
            </a:r>
          </a:p>
          <a:p>
            <a:pPr/>
            <a:r>
              <a:t>- </a:t>
            </a:r>
            <a:r>
              <a:rPr b="1"/>
              <a:t>Pendant</a:t>
            </a:r>
            <a:r>
              <a:t> : verticalisation ? immersion au pendeur # en pleine eau, surveillance des voies aériennes et des variations de pression (oreilles), gestion du temps, # adaptation à l’effort fourni, sensation de froid ? </a:t>
            </a:r>
          </a:p>
          <a:p>
            <a:pPr/>
            <a:r>
              <a:t>- </a:t>
            </a:r>
            <a:r>
              <a:rPr b="1"/>
              <a:t>Après</a:t>
            </a:r>
            <a:r>
              <a:t> : sortie de l’eau, gestion du matériel et de l’accès à l’eau, déséquipement, séchage / habillage, toilettes, gourmandises… (</a:t>
            </a:r>
            <a:r>
              <a:rPr b="1" i="1" sz="3000"/>
              <a:t>accompagnateur plongée FFH</a:t>
            </a:r>
            <a:r>
              <a:t>)</a:t>
            </a:r>
          </a:p>
        </p:txBody>
      </p:sp>
      <p:sp>
        <p:nvSpPr>
          <p:cNvPr id="156" name="6 - Organiser la plongée et veiller à la sécurité"/>
          <p:cNvSpPr txBox="1"/>
          <p:nvPr>
            <p:ph type="ctrTitle"/>
          </p:nvPr>
        </p:nvSpPr>
        <p:spPr>
          <a:xfrm>
            <a:off x="3988712" y="695057"/>
            <a:ext cx="8365849" cy="1380881"/>
          </a:xfrm>
          <a:prstGeom prst="rect">
            <a:avLst/>
          </a:prstGeom>
        </p:spPr>
        <p:txBody>
          <a:bodyPr/>
          <a:lstStyle>
            <a:lvl1pPr marL="457200" indent="-457200" defTabSz="457200">
              <a:spcBef>
                <a:spcPts val="200"/>
              </a:spcBef>
              <a:tabLst>
                <a:tab pos="190500" algn="l"/>
                <a:tab pos="647700" algn="l"/>
              </a:tabLst>
              <a:defRPr b="1"/>
            </a:lvl1pPr>
          </a:lstStyle>
          <a:p>
            <a:pPr/>
            <a:r>
              <a:t>6 - Organiser la plongée et veiller à la sécurité</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 Débriefing au sec, auto-évaluation à partir de la fiche de suivi pédagogique, consolidation ensemble après analyse, échange…"/>
          <p:cNvSpPr txBox="1"/>
          <p:nvPr>
            <p:ph type="subTitle" idx="1"/>
          </p:nvPr>
        </p:nvSpPr>
        <p:spPr>
          <a:prstGeom prst="rect">
            <a:avLst/>
          </a:prstGeom>
        </p:spPr>
        <p:txBody>
          <a:bodyPr/>
          <a:lstStyle/>
          <a:p>
            <a:pPr/>
            <a:r>
              <a:t>- Débriefing au sec, auto-évaluation à partir de la fiche de suivi pédagogique, consolidation ensemble après analyse, échange</a:t>
            </a:r>
          </a:p>
          <a:p>
            <a:pPr/>
          </a:p>
          <a:p>
            <a:pPr/>
            <a:r>
              <a:t>- Assistance : modalités (accès aux infrastructures, utilisation du matériel, état de santé…)</a:t>
            </a:r>
          </a:p>
          <a:p>
            <a:pPr/>
          </a:p>
          <a:p>
            <a:pPr/>
            <a:r>
              <a:t>- Adaptation du matériel ? réversibilité et respect des normes CE</a:t>
            </a:r>
          </a:p>
        </p:txBody>
      </p:sp>
      <p:sp>
        <p:nvSpPr>
          <p:cNvPr id="159" name="7&amp;8 - Personnalisation de l’enseignement"/>
          <p:cNvSpPr txBox="1"/>
          <p:nvPr>
            <p:ph type="ctrTitle"/>
          </p:nvPr>
        </p:nvSpPr>
        <p:spPr>
          <a:xfrm>
            <a:off x="3988712" y="695057"/>
            <a:ext cx="8365849" cy="1380881"/>
          </a:xfrm>
          <a:prstGeom prst="rect">
            <a:avLst/>
          </a:prstGeom>
        </p:spPr>
        <p:txBody>
          <a:bodyPr/>
          <a:lstStyle>
            <a:lvl1pPr>
              <a:defRPr b="1"/>
            </a:lvl1pPr>
          </a:lstStyle>
          <a:p>
            <a:pPr/>
            <a:r>
              <a:t>7&amp;8 - Personnalisation de l’enseignement</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 Renseignement du carnet de plongée : matériel, exercices…"/>
          <p:cNvSpPr txBox="1"/>
          <p:nvPr>
            <p:ph type="subTitle" idx="1"/>
          </p:nvPr>
        </p:nvSpPr>
        <p:spPr>
          <a:prstGeom prst="rect">
            <a:avLst/>
          </a:prstGeom>
        </p:spPr>
        <p:txBody>
          <a:bodyPr/>
          <a:lstStyle/>
          <a:p>
            <a:pPr/>
            <a:r>
              <a:t>- Renseignement du carnet de plongée : matériel, exercices</a:t>
            </a:r>
          </a:p>
          <a:p>
            <a:pPr/>
          </a:p>
          <a:p>
            <a:pPr/>
            <a:r>
              <a:t>- Evaluation / validation</a:t>
            </a:r>
          </a:p>
          <a:p>
            <a:pPr lvl="1" marL="721894" indent="-340894">
              <a:buSzPct val="100000"/>
              <a:buChar char="•"/>
            </a:pPr>
            <a:r>
              <a:rPr b="1" sz="3400"/>
              <a:t>Mesurable</a:t>
            </a:r>
            <a:r>
              <a:rPr sz="3400"/>
              <a:t> : </a:t>
            </a:r>
            <a:r>
              <a:rPr sz="2800"/>
              <a:t>critères de quantité , critères de temps, ou autres.</a:t>
            </a:r>
            <a:endParaRPr sz="2800"/>
          </a:p>
          <a:p>
            <a:pPr lvl="1" marL="721894" indent="-340894">
              <a:buSzPct val="100000"/>
              <a:buChar char="•"/>
            </a:pPr>
            <a:r>
              <a:rPr b="1" sz="3400"/>
              <a:t>Reproductible</a:t>
            </a:r>
            <a:r>
              <a:rPr sz="3400"/>
              <a:t> : </a:t>
            </a:r>
            <a:r>
              <a:rPr sz="2800"/>
              <a:t>dans le temps , et aussi entre formateurs.</a:t>
            </a:r>
            <a:endParaRPr sz="2800"/>
          </a:p>
          <a:p>
            <a:pPr lvl="1" marL="721894" indent="-340894">
              <a:buSzPct val="100000"/>
              <a:buChar char="•"/>
            </a:pPr>
            <a:r>
              <a:rPr b="1" sz="3400"/>
              <a:t>Objective</a:t>
            </a:r>
            <a:r>
              <a:rPr sz="3400"/>
              <a:t> : </a:t>
            </a:r>
            <a:r>
              <a:rPr sz="2800"/>
              <a:t>sans à priori, indépendante du formateur/évaluateur.</a:t>
            </a:r>
            <a:endParaRPr sz="2800"/>
          </a:p>
          <a:p>
            <a:pPr lvl="1" marL="721894" indent="-340894">
              <a:buSzPct val="100000"/>
              <a:buChar char="•"/>
            </a:pPr>
            <a:r>
              <a:rPr b="1" sz="3400"/>
              <a:t>Réaliste</a:t>
            </a:r>
            <a:r>
              <a:rPr sz="3400"/>
              <a:t> : </a:t>
            </a:r>
            <a:r>
              <a:rPr sz="2800"/>
              <a:t>doit correspondre à une situation plausible.</a:t>
            </a:r>
          </a:p>
        </p:txBody>
      </p:sp>
      <p:sp>
        <p:nvSpPr>
          <p:cNvPr id="162" name="9&amp;10 - Suivi et évaluation"/>
          <p:cNvSpPr txBox="1"/>
          <p:nvPr>
            <p:ph type="ctrTitle"/>
          </p:nvPr>
        </p:nvSpPr>
        <p:spPr>
          <a:prstGeom prst="rect">
            <a:avLst/>
          </a:prstGeom>
        </p:spPr>
        <p:txBody>
          <a:bodyPr/>
          <a:lstStyle>
            <a:lvl1pPr>
              <a:defRPr b="1"/>
            </a:lvl1pPr>
          </a:lstStyle>
          <a:p>
            <a:pPr/>
            <a:r>
              <a:t>9&amp;10 - Suivi et évaluation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 name="Handicap moteur  = capacité limitée pour un individu de se déplacer, de réaliser des gestes, ou de bouger certains membres. L’atteinte à la motricité peut être partielle ou totale, temporaire ou incurable, selon son origine (paralysies, spina-bifida, amputations, infirmité motrice cérébrale, myopathie).…"/>
          <p:cNvSpPr txBox="1"/>
          <p:nvPr>
            <p:ph type="subTitle" idx="1"/>
          </p:nvPr>
        </p:nvSpPr>
        <p:spPr>
          <a:xfrm>
            <a:off x="650239" y="1639867"/>
            <a:ext cx="11704322" cy="8113733"/>
          </a:xfrm>
          <a:prstGeom prst="rect">
            <a:avLst/>
          </a:prstGeom>
        </p:spPr>
        <p:txBody>
          <a:bodyPr/>
          <a:lstStyle/>
          <a:p>
            <a:pPr marL="0" indent="0">
              <a:spcBef>
                <a:spcPts val="0"/>
              </a:spcBef>
              <a:defRPr sz="2400">
                <a:solidFill>
                  <a:srgbClr val="000000"/>
                </a:solidFill>
                <a:latin typeface="Arial"/>
                <a:ea typeface="Arial"/>
                <a:cs typeface="Arial"/>
                <a:sym typeface="Arial"/>
              </a:defRPr>
            </a:pPr>
            <a:r>
              <a:rPr b="1"/>
              <a:t>Handicap moteur </a:t>
            </a:r>
            <a:r>
              <a:t> = capacité limitée pour un individu de se déplacer, de réaliser des gestes, ou de bouger certains membres. L’atteinte à la motricité peut être partielle ou totale, temporaire ou incurable, selon son origine (paralysies, spina-bifida, amputations, infirmité motrice cérébrale, myopathie).</a:t>
            </a:r>
          </a:p>
          <a:p>
            <a:pPr marL="0" indent="0">
              <a:spcBef>
                <a:spcPts val="0"/>
              </a:spcBef>
              <a:defRPr sz="1200">
                <a:solidFill>
                  <a:srgbClr val="000000"/>
                </a:solidFill>
                <a:latin typeface="Arial"/>
                <a:ea typeface="Arial"/>
                <a:cs typeface="Arial"/>
                <a:sym typeface="Arial"/>
              </a:defRPr>
            </a:pPr>
          </a:p>
          <a:p>
            <a:pPr marL="0" indent="0">
              <a:spcBef>
                <a:spcPts val="0"/>
              </a:spcBef>
              <a:defRPr sz="2400">
                <a:solidFill>
                  <a:srgbClr val="000000"/>
                </a:solidFill>
                <a:latin typeface="Arial"/>
                <a:ea typeface="Arial"/>
                <a:cs typeface="Arial"/>
                <a:sym typeface="Arial"/>
              </a:defRPr>
            </a:pPr>
            <a:r>
              <a:rPr b="1"/>
              <a:t>Handicap sensoriel =</a:t>
            </a:r>
            <a:r>
              <a:t> difficultés liées aux organes sensoriels :</a:t>
            </a:r>
          </a:p>
          <a:p>
            <a:pPr marL="0" indent="0">
              <a:spcBef>
                <a:spcPts val="0"/>
              </a:spcBef>
              <a:defRPr sz="2400">
                <a:solidFill>
                  <a:srgbClr val="000000"/>
                </a:solidFill>
                <a:latin typeface="Arial"/>
                <a:ea typeface="Arial"/>
                <a:cs typeface="Arial"/>
                <a:sym typeface="Arial"/>
              </a:defRPr>
            </a:pPr>
            <a:r>
              <a:t>- déficience de la fonction visuelle (</a:t>
            </a:r>
            <a:r>
              <a:rPr i="1">
                <a:solidFill>
                  <a:srgbClr val="011993"/>
                </a:solidFill>
              </a:rPr>
              <a:t>cécité, malvoyance, amblyopie</a:t>
            </a:r>
            <a:r>
              <a:t>).</a:t>
            </a:r>
          </a:p>
          <a:p>
            <a:pPr marL="0" indent="0">
              <a:spcBef>
                <a:spcPts val="0"/>
              </a:spcBef>
              <a:defRPr sz="2400">
                <a:solidFill>
                  <a:srgbClr val="000000"/>
                </a:solidFill>
                <a:latin typeface="Arial"/>
                <a:ea typeface="Arial"/>
                <a:cs typeface="Arial"/>
                <a:sym typeface="Arial"/>
              </a:defRPr>
            </a:pPr>
            <a:r>
              <a:t>- perte partielle (</a:t>
            </a:r>
            <a:r>
              <a:rPr i="1">
                <a:solidFill>
                  <a:srgbClr val="011993"/>
                </a:solidFill>
              </a:rPr>
              <a:t>mal entendant</a:t>
            </a:r>
            <a:r>
              <a:t>) ou totale de l’audition (</a:t>
            </a:r>
            <a:r>
              <a:rPr i="1">
                <a:solidFill>
                  <a:srgbClr val="011993"/>
                </a:solidFill>
              </a:rPr>
              <a:t>surdité</a:t>
            </a:r>
            <a:r>
              <a:t>), pouvant parfois entraîner des troubles de la parole.</a:t>
            </a:r>
          </a:p>
          <a:p>
            <a:pPr marL="0" indent="0">
              <a:spcBef>
                <a:spcPts val="0"/>
              </a:spcBef>
              <a:defRPr sz="1200">
                <a:solidFill>
                  <a:srgbClr val="000000"/>
                </a:solidFill>
                <a:latin typeface="Arial"/>
                <a:ea typeface="Arial"/>
                <a:cs typeface="Arial"/>
                <a:sym typeface="Arial"/>
              </a:defRPr>
            </a:pPr>
          </a:p>
          <a:p>
            <a:pPr marL="0" indent="0">
              <a:spcBef>
                <a:spcPts val="0"/>
              </a:spcBef>
              <a:defRPr sz="2400">
                <a:solidFill>
                  <a:srgbClr val="000000"/>
                </a:solidFill>
                <a:latin typeface="Arial"/>
                <a:ea typeface="Arial"/>
                <a:cs typeface="Arial"/>
                <a:sym typeface="Arial"/>
              </a:defRPr>
            </a:pPr>
            <a:r>
              <a:rPr b="1"/>
              <a:t>Handicap psychique</a:t>
            </a:r>
            <a:r>
              <a:t> = pathologie mentale entraînant des troubles mentaux, affectifs et émotionnels - perturbation dans la personnalité, sans pour autant avoir des conséquences sur les fonctions intellectuelles (</a:t>
            </a:r>
            <a:r>
              <a:rPr i="1">
                <a:solidFill>
                  <a:srgbClr val="011993"/>
                </a:solidFill>
              </a:rPr>
              <a:t>schizophrénie , maladies bi-polaires, hypochondriaques…</a:t>
            </a:r>
            <a:r>
              <a:t>).</a:t>
            </a:r>
          </a:p>
          <a:p>
            <a:pPr marL="0" indent="0">
              <a:spcBef>
                <a:spcPts val="0"/>
              </a:spcBef>
              <a:defRPr sz="1200">
                <a:solidFill>
                  <a:srgbClr val="000000"/>
                </a:solidFill>
                <a:latin typeface="Arial"/>
                <a:ea typeface="Arial"/>
                <a:cs typeface="Arial"/>
                <a:sym typeface="Arial"/>
              </a:defRPr>
            </a:pPr>
          </a:p>
          <a:p>
            <a:pPr marL="0" indent="0">
              <a:spcBef>
                <a:spcPts val="0"/>
              </a:spcBef>
              <a:defRPr sz="2400">
                <a:solidFill>
                  <a:srgbClr val="000000"/>
                </a:solidFill>
                <a:latin typeface="Arial"/>
                <a:ea typeface="Arial"/>
                <a:cs typeface="Arial"/>
                <a:sym typeface="Arial"/>
              </a:defRPr>
            </a:pPr>
            <a:r>
              <a:rPr b="1"/>
              <a:t>Handicap mental </a:t>
            </a:r>
            <a:r>
              <a:t>= déficience des fonctions mentales et intellectuelles, s’accompagnant de difficultés de réflexion, de compréhension , de conceptualisation , conduisant à des problèmes d’expression et de communication (</a:t>
            </a:r>
            <a:r>
              <a:rPr i="1">
                <a:solidFill>
                  <a:srgbClr val="011993"/>
                </a:solidFill>
              </a:rPr>
              <a:t>trisomie 21…</a:t>
            </a:r>
            <a:r>
              <a:t>)</a:t>
            </a:r>
          </a:p>
          <a:p>
            <a:pPr marL="0" indent="0">
              <a:spcBef>
                <a:spcPts val="0"/>
              </a:spcBef>
              <a:defRPr sz="1200">
                <a:solidFill>
                  <a:srgbClr val="000000"/>
                </a:solidFill>
                <a:latin typeface="Arial"/>
                <a:ea typeface="Arial"/>
                <a:cs typeface="Arial"/>
                <a:sym typeface="Arial"/>
              </a:defRPr>
            </a:pPr>
          </a:p>
          <a:p>
            <a:pPr marL="0" indent="0">
              <a:spcBef>
                <a:spcPts val="0"/>
              </a:spcBef>
              <a:defRPr sz="2400">
                <a:solidFill>
                  <a:srgbClr val="000000"/>
                </a:solidFill>
                <a:latin typeface="Arial"/>
                <a:ea typeface="Arial"/>
                <a:cs typeface="Arial"/>
                <a:sym typeface="Arial"/>
              </a:defRPr>
            </a:pPr>
            <a:r>
              <a:rPr b="1"/>
              <a:t>Handicap cognitif </a:t>
            </a:r>
            <a:r>
              <a:t>= déficience des fonctions (</a:t>
            </a:r>
            <a:r>
              <a:rPr i="1">
                <a:solidFill>
                  <a:srgbClr val="011993"/>
                </a:solidFill>
              </a:rPr>
              <a:t>autisme, dys…) </a:t>
            </a:r>
          </a:p>
          <a:p>
            <a:pPr marL="0" indent="0">
              <a:spcBef>
                <a:spcPts val="0"/>
              </a:spcBef>
              <a:defRPr sz="2400">
                <a:solidFill>
                  <a:srgbClr val="000000"/>
                </a:solidFill>
                <a:latin typeface="Arial"/>
                <a:ea typeface="Arial"/>
                <a:cs typeface="Arial"/>
                <a:sym typeface="Arial"/>
              </a:defRPr>
            </a:pPr>
            <a:r>
              <a:rPr b="1"/>
              <a:t>Maladies Invalidantes</a:t>
            </a:r>
            <a:r>
              <a:t> (</a:t>
            </a:r>
            <a:r>
              <a:rPr i="1">
                <a:solidFill>
                  <a:srgbClr val="011993"/>
                </a:solidFill>
              </a:rPr>
              <a:t>respiratoires, infectieuses, neurologiques…</a:t>
            </a:r>
            <a:r>
              <a:t>) peuvent générer un handicap par leurs effets sur l’organisme et évoluer dans le temps (</a:t>
            </a:r>
            <a:r>
              <a:rPr i="1">
                <a:solidFill>
                  <a:srgbClr val="011993"/>
                </a:solidFill>
              </a:rPr>
              <a:t>épilepsie , Sclérose en plaques…</a:t>
            </a:r>
            <a:r>
              <a:t>).</a:t>
            </a:r>
          </a:p>
        </p:txBody>
      </p:sp>
      <p:sp>
        <p:nvSpPr>
          <p:cNvPr id="33" name="Selon la Classification Internationale du Handicap de 2001 :"/>
          <p:cNvSpPr txBox="1"/>
          <p:nvPr>
            <p:ph type="ctrTitle"/>
          </p:nvPr>
        </p:nvSpPr>
        <p:spPr>
          <a:xfrm>
            <a:off x="3988712" y="695057"/>
            <a:ext cx="8365849" cy="739667"/>
          </a:xfrm>
          <a:prstGeom prst="rect">
            <a:avLst/>
          </a:prstGeom>
        </p:spPr>
        <p:txBody>
          <a:bodyPr/>
          <a:lstStyle>
            <a:lvl1pPr algn="r">
              <a:defRPr i="1" sz="2400">
                <a:solidFill>
                  <a:srgbClr val="011993"/>
                </a:solidFill>
                <a:latin typeface="Arial"/>
                <a:ea typeface="Arial"/>
                <a:cs typeface="Arial"/>
                <a:sym typeface="Arial"/>
              </a:defRPr>
            </a:lvl1pPr>
          </a:lstStyle>
          <a:p>
            <a:pPr/>
            <a:r>
              <a:t>Selon la Classification Internationale du Handicap de 2001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 name="Personnes en Situation de Handicap"/>
          <p:cNvSpPr txBox="1"/>
          <p:nvPr>
            <p:ph type="ctrTitle"/>
          </p:nvPr>
        </p:nvSpPr>
        <p:spPr>
          <a:xfrm>
            <a:off x="4651662" y="687775"/>
            <a:ext cx="8009956" cy="2027485"/>
          </a:xfrm>
          <a:prstGeom prst="rect">
            <a:avLst/>
          </a:prstGeom>
        </p:spPr>
        <p:txBody>
          <a:bodyPr lIns="65023" tIns="65023" rIns="65023" bIns="65023">
            <a:normAutofit fontScale="100000" lnSpcReduction="0"/>
          </a:bodyPr>
          <a:lstStyle>
            <a:lvl1pPr defTabSz="1300480">
              <a:defRPr>
                <a:latin typeface="Arial Black"/>
                <a:ea typeface="Arial Black"/>
                <a:cs typeface="Arial Black"/>
                <a:sym typeface="Arial Black"/>
              </a:defRPr>
            </a:lvl1pPr>
          </a:lstStyle>
          <a:p>
            <a:pPr/>
            <a:r>
              <a:t>Personnes en Situation de Handicap</a:t>
            </a:r>
          </a:p>
        </p:txBody>
      </p:sp>
      <p:grpSp>
        <p:nvGrpSpPr>
          <p:cNvPr id="38" name="Groupe"/>
          <p:cNvGrpSpPr/>
          <p:nvPr/>
        </p:nvGrpSpPr>
        <p:grpSpPr>
          <a:xfrm>
            <a:off x="186949" y="5557527"/>
            <a:ext cx="2047806" cy="923432"/>
            <a:chOff x="0" y="0"/>
            <a:chExt cx="2047804" cy="923431"/>
          </a:xfrm>
        </p:grpSpPr>
        <p:sp>
          <p:nvSpPr>
            <p:cNvPr id="36" name="Rectangle"/>
            <p:cNvSpPr/>
            <p:nvPr/>
          </p:nvSpPr>
          <p:spPr>
            <a:xfrm>
              <a:off x="0" y="0"/>
              <a:ext cx="2047805" cy="923432"/>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37" name="Handicap"/>
            <p:cNvSpPr txBox="1"/>
            <p:nvPr/>
          </p:nvSpPr>
          <p:spPr>
            <a:xfrm>
              <a:off x="0" y="212356"/>
              <a:ext cx="2047805" cy="4987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E3C8D"/>
                  </a:solidFill>
                  <a:latin typeface="+mj-lt"/>
                  <a:ea typeface="+mj-ea"/>
                  <a:cs typeface="+mj-cs"/>
                  <a:sym typeface="Helvetica"/>
                </a:defRPr>
              </a:lvl1pPr>
            </a:lstStyle>
            <a:p>
              <a:pPr/>
              <a:r>
                <a:t>Handicap</a:t>
              </a:r>
            </a:p>
          </p:txBody>
        </p:sp>
      </p:grpSp>
      <p:grpSp>
        <p:nvGrpSpPr>
          <p:cNvPr id="41" name="Groupe"/>
          <p:cNvGrpSpPr/>
          <p:nvPr/>
        </p:nvGrpSpPr>
        <p:grpSpPr>
          <a:xfrm>
            <a:off x="3128832" y="4090992"/>
            <a:ext cx="2047806" cy="921175"/>
            <a:chOff x="0" y="0"/>
            <a:chExt cx="2047804" cy="921173"/>
          </a:xfrm>
        </p:grpSpPr>
        <p:sp>
          <p:nvSpPr>
            <p:cNvPr id="39" name="Rectangle"/>
            <p:cNvSpPr/>
            <p:nvPr/>
          </p:nvSpPr>
          <p:spPr>
            <a:xfrm>
              <a:off x="0" y="0"/>
              <a:ext cx="2047805" cy="921174"/>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40" name="Physique"/>
            <p:cNvSpPr txBox="1"/>
            <p:nvPr/>
          </p:nvSpPr>
          <p:spPr>
            <a:xfrm>
              <a:off x="0" y="179662"/>
              <a:ext cx="2047805" cy="561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algn="ctr" defTabSz="1300480">
                <a:defRPr b="1" sz="2800">
                  <a:solidFill>
                    <a:srgbClr val="25428F"/>
                  </a:solidFill>
                  <a:latin typeface="+mj-lt"/>
                  <a:ea typeface="+mj-ea"/>
                  <a:cs typeface="+mj-cs"/>
                  <a:sym typeface="Helvetica"/>
                </a:defRPr>
              </a:lvl1pPr>
            </a:lstStyle>
            <a:p>
              <a:pPr/>
              <a:r>
                <a:t>Physique </a:t>
              </a:r>
            </a:p>
          </p:txBody>
        </p:sp>
      </p:grpSp>
      <p:grpSp>
        <p:nvGrpSpPr>
          <p:cNvPr id="44" name="Groupe"/>
          <p:cNvGrpSpPr/>
          <p:nvPr/>
        </p:nvGrpSpPr>
        <p:grpSpPr>
          <a:xfrm>
            <a:off x="6141018" y="2956963"/>
            <a:ext cx="2047805" cy="921175"/>
            <a:chOff x="0" y="0"/>
            <a:chExt cx="2047804" cy="921173"/>
          </a:xfrm>
        </p:grpSpPr>
        <p:sp>
          <p:nvSpPr>
            <p:cNvPr id="42" name="Rectangle"/>
            <p:cNvSpPr/>
            <p:nvPr/>
          </p:nvSpPr>
          <p:spPr>
            <a:xfrm>
              <a:off x="0" y="0"/>
              <a:ext cx="2047805" cy="921174"/>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43" name="Sensoriel"/>
            <p:cNvSpPr txBox="1"/>
            <p:nvPr/>
          </p:nvSpPr>
          <p:spPr>
            <a:xfrm>
              <a:off x="0" y="211227"/>
              <a:ext cx="2047805" cy="4987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E3D8C"/>
                  </a:solidFill>
                  <a:latin typeface="+mj-lt"/>
                  <a:ea typeface="+mj-ea"/>
                  <a:cs typeface="+mj-cs"/>
                  <a:sym typeface="Helvetica"/>
                </a:defRPr>
              </a:lvl1pPr>
            </a:lstStyle>
            <a:p>
              <a:pPr/>
              <a:r>
                <a:t>Sensoriel </a:t>
              </a:r>
            </a:p>
          </p:txBody>
        </p:sp>
      </p:grpSp>
      <p:grpSp>
        <p:nvGrpSpPr>
          <p:cNvPr id="47" name="Groupe"/>
          <p:cNvGrpSpPr/>
          <p:nvPr/>
        </p:nvGrpSpPr>
        <p:grpSpPr>
          <a:xfrm>
            <a:off x="6209214" y="7094055"/>
            <a:ext cx="2089213" cy="939801"/>
            <a:chOff x="0" y="0"/>
            <a:chExt cx="2089212" cy="939800"/>
          </a:xfrm>
        </p:grpSpPr>
        <p:sp>
          <p:nvSpPr>
            <p:cNvPr id="45" name="Rectangle"/>
            <p:cNvSpPr/>
            <p:nvPr/>
          </p:nvSpPr>
          <p:spPr>
            <a:xfrm>
              <a:off x="0" y="0"/>
              <a:ext cx="2089213" cy="939800"/>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46" name="Mental"/>
            <p:cNvSpPr txBox="1"/>
            <p:nvPr/>
          </p:nvSpPr>
          <p:spPr>
            <a:xfrm>
              <a:off x="0" y="183295"/>
              <a:ext cx="2089213" cy="57321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E3D8B"/>
                  </a:solidFill>
                  <a:latin typeface="+mj-lt"/>
                  <a:ea typeface="+mj-ea"/>
                  <a:cs typeface="+mj-cs"/>
                  <a:sym typeface="Helvetica"/>
                </a:defRPr>
              </a:lvl1pPr>
            </a:lstStyle>
            <a:p>
              <a:pPr/>
              <a:r>
                <a:t>Mental </a:t>
              </a:r>
            </a:p>
          </p:txBody>
        </p:sp>
      </p:grpSp>
      <p:grpSp>
        <p:nvGrpSpPr>
          <p:cNvPr id="50" name="Groupe"/>
          <p:cNvGrpSpPr/>
          <p:nvPr/>
        </p:nvGrpSpPr>
        <p:grpSpPr>
          <a:xfrm>
            <a:off x="6213267" y="5063609"/>
            <a:ext cx="2047805" cy="921174"/>
            <a:chOff x="0" y="0"/>
            <a:chExt cx="2047804" cy="921173"/>
          </a:xfrm>
        </p:grpSpPr>
        <p:sp>
          <p:nvSpPr>
            <p:cNvPr id="48" name="Rectangle"/>
            <p:cNvSpPr/>
            <p:nvPr/>
          </p:nvSpPr>
          <p:spPr>
            <a:xfrm>
              <a:off x="0" y="0"/>
              <a:ext cx="2047805" cy="921174"/>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49" name="Moteur"/>
            <p:cNvSpPr txBox="1"/>
            <p:nvPr/>
          </p:nvSpPr>
          <p:spPr>
            <a:xfrm>
              <a:off x="0" y="179662"/>
              <a:ext cx="2047805" cy="561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algn="ctr" defTabSz="1300480">
                <a:defRPr b="1" sz="2800">
                  <a:solidFill>
                    <a:srgbClr val="1E3D8B"/>
                  </a:solidFill>
                  <a:latin typeface="+mj-lt"/>
                  <a:ea typeface="+mj-ea"/>
                  <a:cs typeface="+mj-cs"/>
                  <a:sym typeface="Helvetica"/>
                </a:defRPr>
              </a:lvl1pPr>
            </a:lstStyle>
            <a:p>
              <a:pPr/>
              <a:r>
                <a:t>Moteur </a:t>
              </a:r>
            </a:p>
          </p:txBody>
        </p:sp>
      </p:grpSp>
      <p:grpSp>
        <p:nvGrpSpPr>
          <p:cNvPr id="53" name="Groupe"/>
          <p:cNvGrpSpPr/>
          <p:nvPr/>
        </p:nvGrpSpPr>
        <p:grpSpPr>
          <a:xfrm>
            <a:off x="9049732" y="2915686"/>
            <a:ext cx="3718002" cy="1003728"/>
            <a:chOff x="0" y="0"/>
            <a:chExt cx="3718000" cy="1003727"/>
          </a:xfrm>
        </p:grpSpPr>
        <p:sp>
          <p:nvSpPr>
            <p:cNvPr id="51" name="Rectangle"/>
            <p:cNvSpPr/>
            <p:nvPr/>
          </p:nvSpPr>
          <p:spPr>
            <a:xfrm>
              <a:off x="0" y="0"/>
              <a:ext cx="3718001" cy="1003728"/>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52" name="Non voyant, non entendant"/>
            <p:cNvSpPr txBox="1"/>
            <p:nvPr/>
          </p:nvSpPr>
          <p:spPr>
            <a:xfrm>
              <a:off x="0" y="913"/>
              <a:ext cx="3718001" cy="9923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B3C8D"/>
                  </a:solidFill>
                  <a:latin typeface="+mj-lt"/>
                  <a:ea typeface="+mj-ea"/>
                  <a:cs typeface="+mj-cs"/>
                  <a:sym typeface="Helvetica"/>
                </a:defRPr>
              </a:lvl1pPr>
            </a:lstStyle>
            <a:p>
              <a:pPr/>
              <a:r>
                <a:t>Non voyant, non entendant</a:t>
              </a:r>
            </a:p>
          </p:txBody>
        </p:sp>
      </p:grpSp>
      <p:grpSp>
        <p:nvGrpSpPr>
          <p:cNvPr id="56" name="Groupe"/>
          <p:cNvGrpSpPr/>
          <p:nvPr/>
        </p:nvGrpSpPr>
        <p:grpSpPr>
          <a:xfrm>
            <a:off x="9052208" y="4567586"/>
            <a:ext cx="3718001" cy="2063446"/>
            <a:chOff x="0" y="0"/>
            <a:chExt cx="3718000" cy="2063444"/>
          </a:xfrm>
        </p:grpSpPr>
        <p:sp>
          <p:nvSpPr>
            <p:cNvPr id="54" name="Rectangle"/>
            <p:cNvSpPr/>
            <p:nvPr/>
          </p:nvSpPr>
          <p:spPr>
            <a:xfrm>
              <a:off x="0" y="0"/>
              <a:ext cx="3718001" cy="2063445"/>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55" name="Para/tétraplégique, hémiplégique, amputé, IMC, myopathe"/>
            <p:cNvSpPr txBox="1"/>
            <p:nvPr/>
          </p:nvSpPr>
          <p:spPr>
            <a:xfrm>
              <a:off x="0" y="68369"/>
              <a:ext cx="3718001" cy="19071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C3D8B"/>
                  </a:solidFill>
                  <a:latin typeface="+mj-lt"/>
                  <a:ea typeface="+mj-ea"/>
                  <a:cs typeface="+mj-cs"/>
                  <a:sym typeface="Helvetica"/>
                </a:defRPr>
              </a:lvl1pPr>
            </a:lstStyle>
            <a:p>
              <a:pPr/>
              <a:r>
                <a:t>Para/tétraplégique, hémiplégique, amputé, IMC, myopathe</a:t>
              </a:r>
            </a:p>
          </p:txBody>
        </p:sp>
      </p:grpSp>
      <p:grpSp>
        <p:nvGrpSpPr>
          <p:cNvPr id="59" name="Groupe"/>
          <p:cNvGrpSpPr/>
          <p:nvPr/>
        </p:nvGrpSpPr>
        <p:grpSpPr>
          <a:xfrm>
            <a:off x="9059395" y="7025203"/>
            <a:ext cx="3698677" cy="1171408"/>
            <a:chOff x="0" y="0"/>
            <a:chExt cx="3698676" cy="1171406"/>
          </a:xfrm>
        </p:grpSpPr>
        <p:sp>
          <p:nvSpPr>
            <p:cNvPr id="57" name="Rectangle"/>
            <p:cNvSpPr/>
            <p:nvPr/>
          </p:nvSpPr>
          <p:spPr>
            <a:xfrm>
              <a:off x="0" y="0"/>
              <a:ext cx="3698677" cy="1171407"/>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58" name="Autiste, trisomique, déficient mental"/>
            <p:cNvSpPr txBox="1"/>
            <p:nvPr/>
          </p:nvSpPr>
          <p:spPr>
            <a:xfrm>
              <a:off x="0" y="99830"/>
              <a:ext cx="3698677" cy="103127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E3D8C"/>
                  </a:solidFill>
                  <a:latin typeface="+mj-lt"/>
                  <a:ea typeface="+mj-ea"/>
                  <a:cs typeface="+mj-cs"/>
                  <a:sym typeface="Helvetica"/>
                </a:defRPr>
              </a:lvl1pPr>
            </a:lstStyle>
            <a:p>
              <a:pPr/>
              <a:r>
                <a:t>Autiste, trisomique, déficient mental</a:t>
              </a:r>
            </a:p>
          </p:txBody>
        </p:sp>
      </p:grpSp>
      <p:sp>
        <p:nvSpPr>
          <p:cNvPr id="60" name="Ligne"/>
          <p:cNvSpPr/>
          <p:nvPr/>
        </p:nvSpPr>
        <p:spPr>
          <a:xfrm flipV="1">
            <a:off x="2311091" y="4687730"/>
            <a:ext cx="782001" cy="782001"/>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61" name="Ligne"/>
          <p:cNvSpPr/>
          <p:nvPr/>
        </p:nvSpPr>
        <p:spPr>
          <a:xfrm flipV="1">
            <a:off x="4695017" y="7566095"/>
            <a:ext cx="1381840" cy="504068"/>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62" name="Ligne"/>
          <p:cNvSpPr/>
          <p:nvPr/>
        </p:nvSpPr>
        <p:spPr>
          <a:xfrm>
            <a:off x="8321334" y="7610844"/>
            <a:ext cx="609748" cy="1"/>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63" name="Ligne"/>
          <p:cNvSpPr/>
          <p:nvPr/>
        </p:nvSpPr>
        <p:spPr>
          <a:xfrm flipV="1">
            <a:off x="5225150" y="3613833"/>
            <a:ext cx="867321" cy="867320"/>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64" name="Ligne"/>
          <p:cNvSpPr/>
          <p:nvPr/>
        </p:nvSpPr>
        <p:spPr>
          <a:xfrm>
            <a:off x="5266521" y="4630406"/>
            <a:ext cx="914609" cy="914609"/>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65" name="Ligne"/>
          <p:cNvSpPr/>
          <p:nvPr/>
        </p:nvSpPr>
        <p:spPr>
          <a:xfrm>
            <a:off x="8341787" y="5517974"/>
            <a:ext cx="618774" cy="1"/>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66" name="Ligne"/>
          <p:cNvSpPr/>
          <p:nvPr/>
        </p:nvSpPr>
        <p:spPr>
          <a:xfrm>
            <a:off x="8350813" y="3389929"/>
            <a:ext cx="609748" cy="1"/>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pic>
        <p:nvPicPr>
          <p:cNvPr id="67" name="Image" descr="Image"/>
          <p:cNvPicPr>
            <a:picLocks noChangeAspect="1"/>
          </p:cNvPicPr>
          <p:nvPr/>
        </p:nvPicPr>
        <p:blipFill>
          <a:blip r:embed="rId2">
            <a:extLst/>
          </a:blip>
          <a:stretch>
            <a:fillRect/>
          </a:stretch>
        </p:blipFill>
        <p:spPr>
          <a:xfrm>
            <a:off x="3714585" y="7303418"/>
            <a:ext cx="876301" cy="1524001"/>
          </a:xfrm>
          <a:prstGeom prst="rect">
            <a:avLst/>
          </a:prstGeom>
          <a:ln w="12700">
            <a:miter lim="400000"/>
          </a:ln>
        </p:spPr>
      </p:pic>
      <p:pic>
        <p:nvPicPr>
          <p:cNvPr id="68" name="Image" descr="Image"/>
          <p:cNvPicPr>
            <a:picLocks noChangeAspect="1"/>
          </p:cNvPicPr>
          <p:nvPr/>
        </p:nvPicPr>
        <p:blipFill>
          <a:blip r:embed="rId3">
            <a:extLst/>
          </a:blip>
          <a:stretch>
            <a:fillRect/>
          </a:stretch>
        </p:blipFill>
        <p:spPr>
          <a:xfrm>
            <a:off x="5475820" y="3980140"/>
            <a:ext cx="3556001" cy="939801"/>
          </a:xfrm>
          <a:prstGeom prst="rect">
            <a:avLst/>
          </a:prstGeom>
          <a:ln w="12700">
            <a:miter lim="400000"/>
          </a:ln>
        </p:spPr>
      </p:pic>
      <p:grpSp>
        <p:nvGrpSpPr>
          <p:cNvPr id="71" name="Groupe"/>
          <p:cNvGrpSpPr/>
          <p:nvPr/>
        </p:nvGrpSpPr>
        <p:grpSpPr>
          <a:xfrm>
            <a:off x="6213267" y="8435568"/>
            <a:ext cx="2047805" cy="921175"/>
            <a:chOff x="0" y="0"/>
            <a:chExt cx="2047804" cy="921173"/>
          </a:xfrm>
        </p:grpSpPr>
        <p:sp>
          <p:nvSpPr>
            <p:cNvPr id="69" name="Rectangle"/>
            <p:cNvSpPr/>
            <p:nvPr/>
          </p:nvSpPr>
          <p:spPr>
            <a:xfrm>
              <a:off x="0" y="0"/>
              <a:ext cx="2047805" cy="921174"/>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70" name="Psychique"/>
            <p:cNvSpPr txBox="1"/>
            <p:nvPr/>
          </p:nvSpPr>
          <p:spPr>
            <a:xfrm>
              <a:off x="0" y="179662"/>
              <a:ext cx="2047805" cy="561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spAutoFit/>
            </a:bodyPr>
            <a:lstStyle>
              <a:lvl1pPr algn="ctr" defTabSz="1300480">
                <a:defRPr b="1" sz="2800">
                  <a:solidFill>
                    <a:srgbClr val="25428F"/>
                  </a:solidFill>
                  <a:latin typeface="+mj-lt"/>
                  <a:ea typeface="+mj-ea"/>
                  <a:cs typeface="+mj-cs"/>
                  <a:sym typeface="Helvetica"/>
                </a:defRPr>
              </a:lvl1pPr>
            </a:lstStyle>
            <a:p>
              <a:pPr/>
              <a:r>
                <a:t>Psychique </a:t>
              </a:r>
            </a:p>
          </p:txBody>
        </p:sp>
      </p:grpSp>
      <p:sp>
        <p:nvSpPr>
          <p:cNvPr id="72" name="Ligne"/>
          <p:cNvSpPr/>
          <p:nvPr/>
        </p:nvSpPr>
        <p:spPr>
          <a:xfrm>
            <a:off x="2308667" y="6578246"/>
            <a:ext cx="1306138" cy="1516083"/>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grpSp>
        <p:nvGrpSpPr>
          <p:cNvPr id="75" name="Groupe"/>
          <p:cNvGrpSpPr/>
          <p:nvPr/>
        </p:nvGrpSpPr>
        <p:grpSpPr>
          <a:xfrm>
            <a:off x="9059395" y="8310452"/>
            <a:ext cx="3698677" cy="1171407"/>
            <a:chOff x="0" y="0"/>
            <a:chExt cx="3698676" cy="1171406"/>
          </a:xfrm>
        </p:grpSpPr>
        <p:sp>
          <p:nvSpPr>
            <p:cNvPr id="73" name="Rectangle"/>
            <p:cNvSpPr/>
            <p:nvPr/>
          </p:nvSpPr>
          <p:spPr>
            <a:xfrm>
              <a:off x="0" y="0"/>
              <a:ext cx="3698677" cy="1171407"/>
            </a:xfrm>
            <a:prstGeom prst="rect">
              <a:avLst/>
            </a:prstGeom>
            <a:gradFill flip="none" rotWithShape="1">
              <a:gsLst>
                <a:gs pos="0">
                  <a:srgbClr val="85AAAD"/>
                </a:gs>
                <a:gs pos="80000">
                  <a:srgbClr val="AFDEE2"/>
                </a:gs>
                <a:gs pos="100000">
                  <a:srgbClr val="AFE0E4"/>
                </a:gs>
              </a:gsLst>
              <a:lin ang="16200000" scaled="0"/>
            </a:gradFill>
            <a:ln w="12700" cap="flat">
              <a:solidFill>
                <a:srgbClr val="B6DCDF"/>
              </a:solidFill>
              <a:prstDash val="solid"/>
              <a:round/>
            </a:ln>
            <a:effectLst>
              <a:outerShdw sx="100000" sy="100000" kx="0" ky="0" algn="b" rotWithShape="0" blurRad="12700" dist="25400" dir="5400000">
                <a:srgbClr val="808080">
                  <a:alpha val="34997"/>
                </a:srgbClr>
              </a:outerShdw>
            </a:effectLst>
          </p:spPr>
          <p:txBody>
            <a:bodyPr wrap="square" lIns="65023" tIns="65023" rIns="65023" bIns="65023" numCol="1" anchor="ctr">
              <a:noAutofit/>
            </a:bodyPr>
            <a:lstStyle/>
            <a:p>
              <a:pPr algn="ctr" defTabSz="1300480">
                <a:defRPr>
                  <a:solidFill>
                    <a:schemeClr val="accent3">
                      <a:lumOff val="44000"/>
                    </a:schemeClr>
                  </a:solidFill>
                </a:defRPr>
              </a:pPr>
            </a:p>
          </p:txBody>
        </p:sp>
        <p:sp>
          <p:nvSpPr>
            <p:cNvPr id="74" name="Schizophrène, bi-polaire…"/>
            <p:cNvSpPr txBox="1"/>
            <p:nvPr/>
          </p:nvSpPr>
          <p:spPr>
            <a:xfrm>
              <a:off x="0" y="99830"/>
              <a:ext cx="3698677" cy="103127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3" tIns="65023" rIns="65023" bIns="65023" numCol="1" anchor="ctr">
              <a:noAutofit/>
            </a:bodyPr>
            <a:lstStyle>
              <a:lvl1pPr algn="ctr" defTabSz="1300480">
                <a:defRPr b="1" sz="2800">
                  <a:solidFill>
                    <a:srgbClr val="1E3D8C"/>
                  </a:solidFill>
                  <a:latin typeface="+mj-lt"/>
                  <a:ea typeface="+mj-ea"/>
                  <a:cs typeface="+mj-cs"/>
                  <a:sym typeface="Helvetica"/>
                </a:defRPr>
              </a:lvl1pPr>
            </a:lstStyle>
            <a:p>
              <a:pPr/>
              <a:r>
                <a:t>Schizophrène, bi-polaire…</a:t>
              </a:r>
            </a:p>
          </p:txBody>
        </p:sp>
      </p:grpSp>
      <p:sp>
        <p:nvSpPr>
          <p:cNvPr id="76" name="Ligne"/>
          <p:cNvSpPr/>
          <p:nvPr/>
        </p:nvSpPr>
        <p:spPr>
          <a:xfrm>
            <a:off x="8321334" y="8896093"/>
            <a:ext cx="609748" cy="1"/>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
        <p:nvSpPr>
          <p:cNvPr id="77" name="Ligne"/>
          <p:cNvSpPr/>
          <p:nvPr/>
        </p:nvSpPr>
        <p:spPr>
          <a:xfrm>
            <a:off x="4695017" y="8324581"/>
            <a:ext cx="1382855" cy="571545"/>
          </a:xfrm>
          <a:prstGeom prst="line">
            <a:avLst/>
          </a:prstGeom>
          <a:ln w="25400">
            <a:solidFill>
              <a:srgbClr val="1E3D8B"/>
            </a:solidFill>
            <a:tailEnd type="triangle"/>
          </a:ln>
          <a:effectLst>
            <a:outerShdw sx="100000" sy="100000" kx="0" ky="0" algn="b" rotWithShape="0" blurRad="12700" dist="25400" dir="5400000">
              <a:srgbClr val="808080">
                <a:alpha val="37998"/>
              </a:srgbClr>
            </a:outerShdw>
          </a:effectLst>
        </p:spPr>
        <p:txBody>
          <a:bodyPr lIns="65023" tIns="65023" rIns="65023" bIns="65023"/>
          <a:lstStyle/>
          <a:p>
            <a:pPr defTabSz="457200">
              <a:defRPr sz="1600">
                <a:latin typeface="+mj-lt"/>
                <a:ea typeface="+mj-ea"/>
                <a:cs typeface="+mj-cs"/>
                <a:sym typeface="Helvetica"/>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9" name="PRESENTATION :…"/>
          <p:cNvSpPr txBox="1"/>
          <p:nvPr>
            <p:ph type="subTitle" idx="1"/>
          </p:nvPr>
        </p:nvSpPr>
        <p:spPr>
          <a:xfrm>
            <a:off x="650239" y="1834767"/>
            <a:ext cx="11704322" cy="7477760"/>
          </a:xfrm>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PRESENTATION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rPr>
                <a:effectLst>
                  <a:outerShdw sx="100000" sy="100000" kx="0" ky="0" algn="b" rotWithShape="0" blurRad="12700" dist="25400" dir="2700000">
                    <a:srgbClr val="DDDDDD"/>
                  </a:outerShdw>
                </a:effectLst>
              </a:rPr>
              <a:t>La FFESSM </a:t>
            </a:r>
            <a:r>
              <a:rPr>
                <a:effectLst>
                  <a:outerShdw sx="100000" sy="100000" kx="0" ky="0" algn="b" rotWithShape="0" blurRad="12700" dist="25400" dir="2700000">
                    <a:srgbClr val="DDDDDD"/>
                  </a:outerShdw>
                </a:effectLst>
              </a:rPr>
              <a:t>prend en compte</a:t>
            </a:r>
            <a:r>
              <a:rPr>
                <a:effectLst>
                  <a:outerShdw sx="100000" sy="100000" kx="0" ky="0" algn="b" rotWithShape="0" blurRad="12700" dist="25400" dir="2700000">
                    <a:srgbClr val="DDDDDD"/>
                  </a:outerShdw>
                </a:effectLst>
              </a:rPr>
              <a:t> la </a:t>
            </a:r>
            <a:r>
              <a:rPr>
                <a:effectLst>
                  <a:outerShdw sx="100000" sy="100000" kx="0" ky="0" algn="b" rotWithShape="0" blurRad="12700" dist="25400" dir="2700000">
                    <a:srgbClr val="DDDDDD"/>
                  </a:outerShdw>
                </a:effectLst>
              </a:rPr>
              <a:t>loi</a:t>
            </a:r>
            <a:r>
              <a:rPr>
                <a:effectLst>
                  <a:outerShdw sx="100000" sy="100000" kx="0" ky="0" algn="b" rotWithShape="0" blurRad="12700" dist="25400" dir="2700000">
                    <a:srgbClr val="DDDDDD"/>
                  </a:outerShdw>
                </a:effectLst>
              </a:rPr>
              <a:t> “handicap” de 2005.</a:t>
            </a: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En tant que Fédération délégataire, elle organise l'accueil des plongeurs en situation de handicap (PESH) et la formation de ses enseignants.</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L'entrée dans ce cursus est toujours effectuée avec l'avis du médecin fédéral FFESSM/ FFH.</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Ce sont les réalisations des compétences qui déterminent les prérogatives des PESH.</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Les enseignants PESH reçoivent une formation complémentaire.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CERTIFICAT MEDICAL (CACI)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CERTIFICAT MEDICAL (CACI)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0080"/>
                </a:solidFill>
                <a:effectLst>
                  <a:outerShdw sx="100000" sy="100000" kx="0" ky="0" algn="b" rotWithShape="0" blurRad="12700" dist="25400" dir="2700000">
                    <a:srgbClr val="DDDDDD"/>
                  </a:outerShdw>
                </a:effectLst>
              </a:rPr>
              <a:t>Le travail </a:t>
            </a:r>
            <a:r>
              <a:rPr>
                <a:solidFill>
                  <a:srgbClr val="000080"/>
                </a:solidFill>
                <a:effectLst>
                  <a:outerShdw sx="100000" sy="100000" kx="0" ky="0" algn="b" rotWithShape="0" blurRad="12700" dist="25400" dir="2700000">
                    <a:srgbClr val="DDDDDD"/>
                  </a:outerShdw>
                </a:effectLst>
              </a:rPr>
              <a:t>est</a:t>
            </a:r>
            <a:r>
              <a:rPr>
                <a:solidFill>
                  <a:srgbClr val="000080"/>
                </a:solidFill>
                <a:effectLst>
                  <a:outerShdw sx="100000" sy="100000" kx="0" ky="0" algn="b" rotWithShape="0" blurRad="12700" dist="25400" dir="2700000">
                    <a:srgbClr val="DDDDDD"/>
                  </a:outerShdw>
                </a:effectLst>
              </a:rPr>
              <a:t> conjoint </a:t>
            </a:r>
            <a:r>
              <a:rPr>
                <a:solidFill>
                  <a:srgbClr val="000080"/>
                </a:solidFill>
                <a:effectLst>
                  <a:outerShdw sx="100000" sy="100000" kx="0" ky="0" algn="b" rotWithShape="0" blurRad="12700" dist="25400" dir="2700000">
                    <a:srgbClr val="DDDDDD"/>
                  </a:outerShdw>
                </a:effectLst>
              </a:rPr>
              <a:t>entre</a:t>
            </a:r>
            <a:r>
              <a:rPr>
                <a:solidFill>
                  <a:srgbClr val="000080"/>
                </a:solidFill>
                <a:effectLst>
                  <a:outerShdw sx="100000" sy="100000" kx="0" ky="0" algn="b" rotWithShape="0" blurRad="12700" dist="25400" dir="2700000">
                    <a:srgbClr val="DDDDDD"/>
                  </a:outerShdw>
                </a:effectLst>
              </a:rPr>
              <a:t> </a:t>
            </a:r>
            <a:r>
              <a:rPr>
                <a:solidFill>
                  <a:srgbClr val="000080"/>
                </a:solidFill>
                <a:effectLst>
                  <a:outerShdw sx="100000" sy="100000" kx="0" ky="0" algn="b" rotWithShape="0" blurRad="12700" dist="25400" dir="2700000">
                    <a:srgbClr val="DDDDDD"/>
                  </a:outerShdw>
                </a:effectLst>
              </a:rPr>
              <a:t>l'enseignant</a:t>
            </a:r>
            <a:r>
              <a:rPr>
                <a:solidFill>
                  <a:srgbClr val="000080"/>
                </a:solidFill>
                <a:effectLst>
                  <a:outerShdw sx="100000" sy="100000" kx="0" ky="0" algn="b" rotWithShape="0" blurRad="12700" dist="25400" dir="2700000">
                    <a:srgbClr val="DDDDDD"/>
                  </a:outerShdw>
                </a:effectLst>
              </a:rPr>
              <a:t> et le </a:t>
            </a:r>
            <a:r>
              <a:rPr>
                <a:solidFill>
                  <a:srgbClr val="000080"/>
                </a:solidFill>
                <a:effectLst>
                  <a:outerShdw sx="100000" sy="100000" kx="0" ky="0" algn="b" rotWithShape="0" blurRad="12700" dist="25400" dir="2700000">
                    <a:srgbClr val="DDDDDD"/>
                  </a:outerShdw>
                </a:effectLst>
              </a:rPr>
              <a:t>médecin.</a:t>
            </a:r>
            <a:endParaRPr>
              <a:solidFill>
                <a:srgbClr val="00008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Tout PESH doit présenter préalablement à l'activité, un certificat médical de non contre indication signé par un médecin Fédéral FFESSM/FFH/FFSA ou un médecin titulaire d'un diplôme de médecine physique, du sport et subaquatique, sauf pour les baptêmes effectués à une profondeur inférieure à 2 m qui peut être signé par tout médecin.</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Le certificat médical d’absence de contre indication </a:t>
            </a:r>
            <a:r>
              <a:rPr>
                <a:solidFill>
                  <a:srgbClr val="002060"/>
                </a:solidFill>
              </a:rPr>
              <a:t>peut comporter des consignes et ou restrictions (type CMNP FFESSM ou FFH).</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C’est le médecin qui détermine le cursus suivi… </a:t>
            </a:r>
            <a:r>
              <a:rPr i="1">
                <a:solidFill>
                  <a:srgbClr val="002060"/>
                </a:solidFill>
              </a:rPr>
              <a:t>sur le plan médical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3" name="DISTINCTION MODERE / MAJEUR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DISTINCTION MODERE / MAJEUR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0080"/>
                </a:solidFill>
                <a:effectLst>
                  <a:outerShdw sx="100000" sy="100000" kx="0" ky="0" algn="b" rotWithShape="0" blurRad="12700" dist="25400" dir="2700000">
                    <a:srgbClr val="DDDDDD"/>
                  </a:outerShdw>
                </a:effectLst>
              </a:rPr>
              <a:t>La distinction est nécessaire pour l'enseignant.</a:t>
            </a:r>
            <a:endParaRPr>
              <a:solidFill>
                <a:srgbClr val="00008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Ce n'est pas toujours la définition médicale du handicap qui détermine une catégorie… la SITUATION de handicap peut être appréhendée très facilement par des petits tests, anodins, qui seront enseignés au futur enseignant.</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L'objectif est de savoir si l'enseignant a les capacités pour encadrer le PESH qui se présente à lui.</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Un EH1 peut encadrer un « handicap modéré »</a:t>
            </a:r>
            <a:endParaRPr>
              <a:solidFill>
                <a:srgbClr val="002060"/>
              </a:solidFill>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a:solidFill>
                  <a:srgbClr val="002060"/>
                </a:solidFill>
              </a:rPr>
              <a:t>Un EH2 peut encadrer un « handicap majeur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 name="LES 4 NIVEAUX DE PESH  :…"/>
          <p:cNvSpPr txBox="1"/>
          <p:nvPr>
            <p:ph type="subTitle" idx="1"/>
          </p:nvPr>
        </p:nvSpPr>
        <p:spPr>
          <a:prstGeom prst="rect">
            <a:avLst/>
          </a:prstGeom>
        </p:spPr>
        <p:txBody>
          <a:bodyPr/>
          <a:lstStyle/>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r>
              <a:rPr b="1" u="sng">
                <a:effectLst>
                  <a:outerShdw sx="100000" sy="100000" kx="0" ky="0" algn="b" rotWithShape="0" blurRad="12700" dist="25400" dir="2700000">
                    <a:srgbClr val="DDDDDD"/>
                  </a:outerShdw>
                </a:effectLst>
              </a:rPr>
              <a:t>LES 4 NIVEAUX DE PESH  :</a:t>
            </a: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00000"/>
                </a:solidFill>
              </a:defRPr>
            </a:pPr>
            <a:endParaRPr b="1" u="sng">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rPr>
                <a:effectLst>
                  <a:outerShdw sx="100000" sy="100000" kx="0" ky="0" algn="b" rotWithShape="0" blurRad="12700" dist="25400" dir="2700000">
                    <a:srgbClr val="DDDDDD"/>
                  </a:outerShdw>
                </a:effectLst>
              </a:rPr>
              <a:t>La </a:t>
            </a:r>
            <a:r>
              <a:rPr>
                <a:effectLst>
                  <a:outerShdw sx="100000" sy="100000" kx="0" ky="0" algn="b" rotWithShape="0" blurRad="12700" dist="25400" dir="2700000">
                    <a:srgbClr val="DDDDDD"/>
                  </a:outerShdw>
                </a:effectLst>
              </a:rPr>
              <a:t>plongée</a:t>
            </a:r>
            <a:r>
              <a:rPr>
                <a:effectLst>
                  <a:outerShdw sx="100000" sy="100000" kx="0" ky="0" algn="b" rotWithShape="0" blurRad="12700" dist="25400" dir="2700000">
                    <a:srgbClr val="DDDDDD"/>
                  </a:outerShdw>
                </a:effectLst>
              </a:rPr>
              <a:t> PESH est actuellement une plongée ENCADREE.</a:t>
            </a: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endParaRPr>
              <a:effectLst>
                <a:outerShdw sx="100000" sy="100000" kx="0" ky="0" algn="b" rotWithShape="0" blurRad="12700" dist="25400" dir="2700000">
                  <a:srgbClr val="DDDDDD"/>
                </a:outerShdw>
              </a:effectLst>
            </a:endParaR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Le PESH 6 est un « débutant » dans le code du sport. Il concerne particulièrement les handicaps mentaux et psychiques.</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b="1" i="1" sz="3000">
                <a:solidFill>
                  <a:srgbClr val="011993"/>
                </a:solidFill>
              </a:defRPr>
            </a:pPr>
            <a:r>
              <a:t>A</a:t>
            </a:r>
            <a:r>
              <a:t>u regard du code du sport :</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Le PESH 12 est un PE 12</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Le PESH 20, un PE 20</a:t>
            </a: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p>
          <a:p>
            <a:pPr marL="0" indent="0" defTabSz="1300480">
              <a:spcBef>
                <a:spcPts val="0"/>
              </a:spcBef>
              <a:tabLst>
                <a:tab pos="622300" algn="l"/>
                <a:tab pos="1257300" algn="l"/>
                <a:tab pos="1905000" algn="l"/>
                <a:tab pos="2540000" algn="l"/>
                <a:tab pos="3175000" algn="l"/>
                <a:tab pos="3822700" algn="l"/>
                <a:tab pos="4457700" algn="l"/>
                <a:tab pos="5092700" algn="l"/>
                <a:tab pos="5740400" algn="l"/>
                <a:tab pos="6375400" algn="l"/>
                <a:tab pos="7023100" algn="l"/>
                <a:tab pos="7658100" algn="l"/>
                <a:tab pos="8280400" algn="l"/>
                <a:tab pos="8940800" algn="l"/>
                <a:tab pos="9563100" algn="l"/>
                <a:tab pos="10198100" algn="l"/>
                <a:tab pos="10845800" algn="l"/>
                <a:tab pos="11480800" algn="l"/>
                <a:tab pos="12128500" algn="l"/>
                <a:tab pos="12763500" algn="l"/>
              </a:tabLst>
              <a:defRPr sz="3000">
                <a:solidFill>
                  <a:srgbClr val="011993"/>
                </a:solidFill>
              </a:defRPr>
            </a:pPr>
            <a:r>
              <a:t>Le PESH 40, un PE 40</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7" name="cas d’une plongée à 38 mètres…"/>
          <p:cNvSpPr/>
          <p:nvPr/>
        </p:nvSpPr>
        <p:spPr>
          <a:xfrm>
            <a:off x="1991088" y="1469461"/>
            <a:ext cx="9369779" cy="6836825"/>
          </a:xfrm>
          <a:prstGeom prst="rect">
            <a:avLst/>
          </a:prstGeom>
          <a:solidFill>
            <a:schemeClr val="accent3">
              <a:lumOff val="44000"/>
            </a:schemeClr>
          </a:solidFill>
          <a:ln w="12700">
            <a:miter lim="400000"/>
          </a:ln>
          <a:extLst>
            <a:ext uri="{C572A759-6A51-4108-AA02-DFA0A04FC94B}">
              <ma14:wrappingTextBoxFlag xmlns:ma14="http://schemas.microsoft.com/office/mac/drawingml/2011/main" val="1"/>
            </a:ext>
          </a:extLst>
        </p:spPr>
        <p:txBody>
          <a:bodyPr lIns="30004" tIns="30004" rIns="30004" bIns="30004">
            <a:spAutoFit/>
          </a:bodyPr>
          <a:lstStyle/>
          <a:p>
            <a:pPr defTabSz="1300480">
              <a:defRPr sz="3600">
                <a:latin typeface="+mj-lt"/>
                <a:ea typeface="+mj-ea"/>
                <a:cs typeface="+mj-cs"/>
                <a:sym typeface="Helvetica"/>
              </a:defRPr>
            </a:pPr>
            <a:r>
              <a:rPr b="1">
                <a:solidFill>
                  <a:srgbClr val="FF0000"/>
                </a:solidFill>
                <a:effectLst>
                  <a:outerShdw sx="100000" sy="100000" kx="0" ky="0" algn="b" rotWithShape="0" blurRad="12700" dist="25400" dir="2700000">
                    <a:srgbClr val="DDDDDD"/>
                  </a:outerShdw>
                </a:effectLst>
              </a:rPr>
              <a:t>	</a:t>
            </a:r>
            <a:r>
              <a:rPr>
                <a:solidFill>
                  <a:srgbClr val="280099"/>
                </a:solidFill>
              </a:rPr>
              <a:t>cas d’une plongée à 38 mètres</a:t>
            </a:r>
            <a:endParaRPr>
              <a:solidFill>
                <a:srgbClr val="280099"/>
              </a:solidFill>
            </a:endParaRPr>
          </a:p>
          <a:p>
            <a:pPr defTabSz="1300480">
              <a:defRPr sz="3400"/>
            </a:pPr>
            <a:endParaRPr b="1">
              <a:solidFill>
                <a:srgbClr val="FF0000"/>
              </a:solidFill>
              <a:effectLst>
                <a:outerShdw sx="100000" sy="100000" kx="0" ky="0" algn="b" rotWithShape="0" blurRad="12700" dist="25400" dir="2700000">
                  <a:srgbClr val="DDDDDD"/>
                </a:outerShdw>
              </a:effectLst>
            </a:endParaRPr>
          </a:p>
          <a:p>
            <a:pPr defTabSz="1300480">
              <a:defRPr sz="3000"/>
            </a:pPr>
            <a:r>
              <a:rPr b="1"/>
              <a:t>    Surface</a:t>
            </a:r>
            <a:endParaRPr b="1"/>
          </a:p>
          <a:p>
            <a:pPr defTabSz="1300480">
              <a:defRPr sz="3000"/>
            </a:pPr>
            <a:r>
              <a:rPr b="1"/>
              <a:t>               </a:t>
            </a:r>
            <a:endParaRPr b="1"/>
          </a:p>
          <a:p>
            <a:pPr defTabSz="1300480">
              <a:defRPr sz="3000"/>
            </a:pPr>
            <a:r>
              <a:rPr b="1"/>
              <a:t>    6m </a:t>
            </a:r>
            <a:endParaRPr b="1"/>
          </a:p>
          <a:p>
            <a:pPr defTabSz="1300480">
              <a:defRPr sz="3000"/>
            </a:pPr>
            <a:r>
              <a:rPr b="1"/>
              <a:t>                                  </a:t>
            </a:r>
            <a:endParaRPr b="1"/>
          </a:p>
          <a:p>
            <a:pPr defTabSz="1300480">
              <a:defRPr sz="3000"/>
            </a:pPr>
            <a:r>
              <a:rPr b="1"/>
              <a:t>                                                            total 40 mn</a:t>
            </a:r>
            <a:endParaRPr b="1"/>
          </a:p>
          <a:p>
            <a:pPr defTabSz="1300480"/>
            <a:endParaRPr b="1" sz="3000"/>
          </a:p>
          <a:p>
            <a:pPr defTabSz="1300480"/>
            <a:endParaRPr b="1" sz="3000"/>
          </a:p>
          <a:p>
            <a:pPr defTabSz="1300480">
              <a:defRPr sz="3000"/>
            </a:pPr>
            <a:r>
              <a:rPr b="1"/>
              <a:t>                 5 mn</a:t>
            </a:r>
            <a:endParaRPr b="1"/>
          </a:p>
          <a:p>
            <a:pPr defTabSz="1300480">
              <a:defRPr sz="1200"/>
            </a:pPr>
            <a:endParaRPr b="1"/>
          </a:p>
          <a:p>
            <a:pPr defTabSz="1300480">
              <a:defRPr sz="3000"/>
            </a:pPr>
            <a:r>
              <a:rPr b="1"/>
              <a:t>		</a:t>
            </a:r>
            <a:endParaRPr b="1"/>
          </a:p>
          <a:p>
            <a:pPr defTabSz="1300480">
              <a:defRPr sz="1200"/>
            </a:pPr>
            <a:endParaRPr b="1">
              <a:solidFill>
                <a:srgbClr val="FF0000"/>
              </a:solidFill>
            </a:endParaRPr>
          </a:p>
          <a:p>
            <a:pPr defTabSz="1300480"/>
            <a:endParaRPr b="1">
              <a:solidFill>
                <a:srgbClr val="FFFF00"/>
              </a:solidFill>
              <a:effectLst>
                <a:outerShdw sx="100000" sy="100000" kx="0" ky="0" algn="b" rotWithShape="0" blurRad="12700" dist="25400" dir="2700000">
                  <a:srgbClr val="DDDDDD"/>
                </a:outerShdw>
              </a:effectLst>
            </a:endParaRPr>
          </a:p>
          <a:p>
            <a:pPr defTabSz="1300480"/>
            <a:r>
              <a:t>     </a:t>
            </a:r>
            <a:r>
              <a:rPr b="1" sz="3000"/>
              <a:t>38 m</a:t>
            </a:r>
            <a:endParaRPr b="1" sz="3000"/>
          </a:p>
          <a:p>
            <a:pPr defTabSz="1300480"/>
            <a:endParaRPr>
              <a:solidFill>
                <a:srgbClr val="FFFF00"/>
              </a:solidFill>
            </a:endParaRPr>
          </a:p>
          <a:p>
            <a:pPr defTabSz="1300480">
              <a:defRPr sz="1200"/>
            </a:pPr>
            <a:endParaRPr b="1">
              <a:solidFill>
                <a:srgbClr val="FFFF00"/>
              </a:solidFill>
              <a:effectLst>
                <a:outerShdw sx="100000" sy="100000" kx="0" ky="0" algn="b" rotWithShape="0" blurRad="12700" dist="25400" dir="2700000">
                  <a:srgbClr val="DDDDDD"/>
                </a:outerShdw>
              </a:effectLst>
            </a:endParaRPr>
          </a:p>
        </p:txBody>
      </p:sp>
      <p:sp>
        <p:nvSpPr>
          <p:cNvPr id="88" name="Ligne"/>
          <p:cNvSpPr/>
          <p:nvPr/>
        </p:nvSpPr>
        <p:spPr>
          <a:xfrm>
            <a:off x="3172177" y="3142826"/>
            <a:ext cx="657014" cy="4319130"/>
          </a:xfrm>
          <a:prstGeom prst="line">
            <a:avLst/>
          </a:prstGeom>
          <a:ln w="101600">
            <a:solidFill>
              <a:schemeClr val="accent1"/>
            </a:solidFill>
          </a:ln>
        </p:spPr>
        <p:txBody>
          <a:bodyPr lIns="65023" tIns="65023" rIns="65023" bIns="65023"/>
          <a:lstStyle/>
          <a:p>
            <a:pPr defTabSz="457200">
              <a:defRPr sz="1600">
                <a:latin typeface="+mj-lt"/>
                <a:ea typeface="+mj-ea"/>
                <a:cs typeface="+mj-cs"/>
                <a:sym typeface="Helvetica"/>
              </a:defRPr>
            </a:pPr>
          </a:p>
        </p:txBody>
      </p:sp>
      <p:sp>
        <p:nvSpPr>
          <p:cNvPr id="89" name="Ligne"/>
          <p:cNvSpPr/>
          <p:nvPr/>
        </p:nvSpPr>
        <p:spPr>
          <a:xfrm>
            <a:off x="3872088" y="7425831"/>
            <a:ext cx="790224" cy="1"/>
          </a:xfrm>
          <a:prstGeom prst="line">
            <a:avLst/>
          </a:prstGeom>
          <a:ln w="101600">
            <a:solidFill>
              <a:schemeClr val="accent1"/>
            </a:solidFill>
          </a:ln>
        </p:spPr>
        <p:txBody>
          <a:bodyPr lIns="65023" tIns="65023" rIns="65023" bIns="65023"/>
          <a:lstStyle/>
          <a:p>
            <a:pPr defTabSz="457200">
              <a:defRPr sz="1600">
                <a:latin typeface="+mj-lt"/>
                <a:ea typeface="+mj-ea"/>
                <a:cs typeface="+mj-cs"/>
                <a:sym typeface="Helvetica"/>
              </a:defRPr>
            </a:pPr>
          </a:p>
        </p:txBody>
      </p:sp>
      <p:sp>
        <p:nvSpPr>
          <p:cNvPr id="90" name="Ligne"/>
          <p:cNvSpPr/>
          <p:nvPr/>
        </p:nvSpPr>
        <p:spPr>
          <a:xfrm flipV="1">
            <a:off x="4662311" y="3616959"/>
            <a:ext cx="571218" cy="3844997"/>
          </a:xfrm>
          <a:prstGeom prst="line">
            <a:avLst/>
          </a:prstGeom>
          <a:ln w="101600">
            <a:solidFill>
              <a:schemeClr val="accent1"/>
            </a:solidFill>
          </a:ln>
        </p:spPr>
        <p:txBody>
          <a:bodyPr lIns="65023" tIns="65023" rIns="65023" bIns="65023"/>
          <a:lstStyle/>
          <a:p>
            <a:pPr defTabSz="457200">
              <a:defRPr sz="1600">
                <a:latin typeface="+mj-lt"/>
                <a:ea typeface="+mj-ea"/>
                <a:cs typeface="+mj-cs"/>
                <a:sym typeface="Helvetica"/>
              </a:defRPr>
            </a:pPr>
          </a:p>
        </p:txBody>
      </p:sp>
      <p:sp>
        <p:nvSpPr>
          <p:cNvPr id="91" name="Ligne"/>
          <p:cNvSpPr/>
          <p:nvPr/>
        </p:nvSpPr>
        <p:spPr>
          <a:xfrm>
            <a:off x="5201713" y="3657057"/>
            <a:ext cx="5836357" cy="1"/>
          </a:xfrm>
          <a:prstGeom prst="line">
            <a:avLst/>
          </a:prstGeom>
          <a:ln w="101600">
            <a:solidFill>
              <a:schemeClr val="accent1"/>
            </a:solidFill>
          </a:ln>
        </p:spPr>
        <p:txBody>
          <a:bodyPr lIns="65023" tIns="65023" rIns="65023" bIns="65023"/>
          <a:lstStyle/>
          <a:p>
            <a:pPr defTabSz="457200">
              <a:defRPr sz="1600">
                <a:latin typeface="+mj-lt"/>
                <a:ea typeface="+mj-ea"/>
                <a:cs typeface="+mj-cs"/>
                <a:sym typeface="Helvetica"/>
              </a:defRPr>
            </a:pPr>
          </a:p>
        </p:txBody>
      </p:sp>
      <p:sp>
        <p:nvSpPr>
          <p:cNvPr id="92" name="Ligne"/>
          <p:cNvSpPr/>
          <p:nvPr/>
        </p:nvSpPr>
        <p:spPr>
          <a:xfrm>
            <a:off x="3711786" y="7683217"/>
            <a:ext cx="1185334" cy="1"/>
          </a:xfrm>
          <a:prstGeom prst="line">
            <a:avLst/>
          </a:prstGeom>
          <a:ln w="101600">
            <a:solidFill>
              <a:srgbClr val="FF0000"/>
            </a:solidFill>
            <a:tailEnd type="triangle"/>
          </a:ln>
        </p:spPr>
        <p:txBody>
          <a:bodyPr lIns="65023" tIns="65023" rIns="65023" bIns="65023"/>
          <a:lstStyle/>
          <a:p>
            <a:pPr defTabSz="457200">
              <a:defRPr sz="1600">
                <a:latin typeface="+mj-lt"/>
                <a:ea typeface="+mj-ea"/>
                <a:cs typeface="+mj-cs"/>
                <a:sym typeface="Helvetica"/>
              </a:defRPr>
            </a:pPr>
          </a:p>
        </p:txBody>
      </p:sp>
      <p:sp>
        <p:nvSpPr>
          <p:cNvPr id="93" name="Ligne"/>
          <p:cNvSpPr/>
          <p:nvPr/>
        </p:nvSpPr>
        <p:spPr>
          <a:xfrm>
            <a:off x="3172177" y="5303520"/>
            <a:ext cx="7811912" cy="1"/>
          </a:xfrm>
          <a:prstGeom prst="line">
            <a:avLst/>
          </a:prstGeom>
          <a:ln w="101600">
            <a:solidFill>
              <a:srgbClr val="2D2DB9"/>
            </a:solidFill>
            <a:tailEnd type="triangle"/>
          </a:ln>
        </p:spPr>
        <p:txBody>
          <a:bodyPr lIns="65023" tIns="65023" rIns="65023" bIns="65023"/>
          <a:lstStyle/>
          <a:p>
            <a:pPr defTabSz="457200">
              <a:defRPr sz="1600">
                <a:latin typeface="+mj-lt"/>
                <a:ea typeface="+mj-ea"/>
                <a:cs typeface="+mj-cs"/>
                <a:sym typeface="Helvetica"/>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87">
                                            <p:bg/>
                                          </p:spTgt>
                                        </p:tgtEl>
                                        <p:attrNameLst>
                                          <p:attrName>style.visibility</p:attrName>
                                        </p:attrNameLst>
                                      </p:cBhvr>
                                      <p:to>
                                        <p:strVal val="visible"/>
                                      </p:to>
                                    </p:set>
                                    <p:anim calcmode="lin" valueType="num">
                                      <p:cBhvr>
                                        <p:cTn id="7" dur="500" fill="hold"/>
                                        <p:tgtEl>
                                          <p:spTgt spid="87">
                                            <p:bg/>
                                          </p:spTgt>
                                        </p:tgtEl>
                                        <p:attrNameLst>
                                          <p:attrName>ppt_w</p:attrName>
                                        </p:attrNameLst>
                                      </p:cBhvr>
                                      <p:tavLst>
                                        <p:tav tm="0">
                                          <p:val>
                                            <p:fltVal val="0"/>
                                          </p:val>
                                        </p:tav>
                                        <p:tav tm="100000">
                                          <p:val>
                                            <p:strVal val="#ppt_w"/>
                                          </p:val>
                                        </p:tav>
                                      </p:tavLst>
                                    </p:anim>
                                    <p:anim calcmode="lin" valueType="num">
                                      <p:cBhvr>
                                        <p:cTn id="8" dur="500" fill="hold"/>
                                        <p:tgtEl>
                                          <p:spTgt spid="87">
                                            <p:bg/>
                                          </p:spTgt>
                                        </p:tgtEl>
                                        <p:attrNameLst>
                                          <p:attrName>ppt_h</p:attrName>
                                        </p:attrNameLst>
                                      </p:cBhvr>
                                      <p:tavLst>
                                        <p:tav tm="0">
                                          <p:val>
                                            <p:fltVal val="0"/>
                                          </p:val>
                                        </p:tav>
                                        <p:tav tm="100000">
                                          <p:val>
                                            <p:strVal val="#ppt_h"/>
                                          </p:val>
                                        </p:tav>
                                      </p:tavLst>
                                    </p:anim>
                                  </p:childTnLst>
                                </p:cTn>
                              </p:par>
                              <p:par>
                                <p:cTn id="9" presetClass="entr" nodeType="withEffect" presetSubtype="16" presetID="23" grpId="1" fill="hold">
                                  <p:stCondLst>
                                    <p:cond delay="0"/>
                                  </p:stCondLst>
                                  <p:iterate type="el" backwards="0">
                                    <p:tmAbs val="0"/>
                                  </p:iterate>
                                  <p:childTnLst>
                                    <p:set>
                                      <p:cBhvr>
                                        <p:cTn id="10" fill="hold"/>
                                        <p:tgtEl>
                                          <p:spTgt spid="87">
                                            <p:txEl>
                                              <p:pRg st="0" end="0"/>
                                            </p:txEl>
                                          </p:spTgt>
                                        </p:tgtEl>
                                        <p:attrNameLst>
                                          <p:attrName>style.visibility</p:attrName>
                                        </p:attrNameLst>
                                      </p:cBhvr>
                                      <p:to>
                                        <p:strVal val="visible"/>
                                      </p:to>
                                    </p:set>
                                    <p:anim calcmode="lin" valueType="num">
                                      <p:cBhvr>
                                        <p:cTn id="11" dur="500" fill="hold"/>
                                        <p:tgtEl>
                                          <p:spTgt spid="87">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87">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Class="entr" nodeType="afterEffect" presetSubtype="16" presetID="23" grpId="1" fill="hold">
                                  <p:stCondLst>
                                    <p:cond delay="0"/>
                                  </p:stCondLst>
                                  <p:iterate type="el" backwards="0">
                                    <p:tmAbs val="0"/>
                                  </p:iterate>
                                  <p:childTnLst>
                                    <p:set>
                                      <p:cBhvr>
                                        <p:cTn id="15" fill="hold"/>
                                        <p:tgtEl>
                                          <p:spTgt spid="87">
                                            <p:txEl>
                                              <p:pRg st="1" end="1"/>
                                            </p:txEl>
                                          </p:spTgt>
                                        </p:tgtEl>
                                        <p:attrNameLst>
                                          <p:attrName>style.visibility</p:attrName>
                                        </p:attrNameLst>
                                      </p:cBhvr>
                                      <p:to>
                                        <p:strVal val="visible"/>
                                      </p:to>
                                    </p:set>
                                    <p:anim calcmode="lin" valueType="num">
                                      <p:cBhvr>
                                        <p:cTn id="16" dur="500" fill="hold"/>
                                        <p:tgtEl>
                                          <p:spTgt spid="87">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8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16" presetID="23" grpId="1" fill="hold">
                                  <p:stCondLst>
                                    <p:cond delay="0"/>
                                  </p:stCondLst>
                                  <p:iterate type="el" backwards="0">
                                    <p:tmAbs val="0"/>
                                  </p:iterate>
                                  <p:childTnLst>
                                    <p:set>
                                      <p:cBhvr>
                                        <p:cTn id="21" fill="hold"/>
                                        <p:tgtEl>
                                          <p:spTgt spid="87">
                                            <p:txEl>
                                              <p:pRg st="2" end="2"/>
                                            </p:txEl>
                                          </p:spTgt>
                                        </p:tgtEl>
                                        <p:attrNameLst>
                                          <p:attrName>style.visibility</p:attrName>
                                        </p:attrNameLst>
                                      </p:cBhvr>
                                      <p:to>
                                        <p:strVal val="visible"/>
                                      </p:to>
                                    </p:set>
                                    <p:anim calcmode="lin" valueType="num">
                                      <p:cBhvr>
                                        <p:cTn id="22" dur="500" fill="hold"/>
                                        <p:tgtEl>
                                          <p:spTgt spid="87">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8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16" presetID="23" grpId="2" fill="hold">
                                  <p:stCondLst>
                                    <p:cond delay="0"/>
                                  </p:stCondLst>
                                  <p:iterate type="el" backwards="0">
                                    <p:tmAbs val="0"/>
                                  </p:iterate>
                                  <p:childTnLst>
                                    <p:set>
                                      <p:cBhvr>
                                        <p:cTn id="27" fill="hold"/>
                                        <p:tgtEl>
                                          <p:spTgt spid="88"/>
                                        </p:tgtEl>
                                        <p:attrNameLst>
                                          <p:attrName>style.visibility</p:attrName>
                                        </p:attrNameLst>
                                      </p:cBhvr>
                                      <p:to>
                                        <p:strVal val="visible"/>
                                      </p:to>
                                    </p:set>
                                    <p:anim calcmode="lin" valueType="num">
                                      <p:cBhvr>
                                        <p:cTn id="28" dur="500" fill="hold"/>
                                        <p:tgtEl>
                                          <p:spTgt spid="88"/>
                                        </p:tgtEl>
                                        <p:attrNameLst>
                                          <p:attrName>ppt_w</p:attrName>
                                        </p:attrNameLst>
                                      </p:cBhvr>
                                      <p:tavLst>
                                        <p:tav tm="0">
                                          <p:val>
                                            <p:fltVal val="0"/>
                                          </p:val>
                                        </p:tav>
                                        <p:tav tm="100000">
                                          <p:val>
                                            <p:strVal val="#ppt_w"/>
                                          </p:val>
                                        </p:tav>
                                      </p:tavLst>
                                    </p:anim>
                                    <p:anim calcmode="lin" valueType="num">
                                      <p:cBhvr>
                                        <p:cTn id="29" dur="500" fill="hold"/>
                                        <p:tgtEl>
                                          <p:spTgt spid="88"/>
                                        </p:tgtEl>
                                        <p:attrNameLst>
                                          <p:attrName>ppt_h</p:attrName>
                                        </p:attrNameLst>
                                      </p:cBhvr>
                                      <p:tavLst>
                                        <p:tav tm="0">
                                          <p:val>
                                            <p:fltVal val="0"/>
                                          </p:val>
                                        </p:tav>
                                        <p:tav tm="100000">
                                          <p:val>
                                            <p:strVal val="#ppt_h"/>
                                          </p:val>
                                        </p:tav>
                                      </p:tavLst>
                                    </p:anim>
                                  </p:childTnLst>
                                </p:cTn>
                              </p:par>
                            </p:childTnLst>
                          </p:cTn>
                        </p:par>
                        <p:par>
                          <p:cTn id="30" fill="hold">
                            <p:stCondLst>
                              <p:cond delay="500"/>
                            </p:stCondLst>
                            <p:childTnLst>
                              <p:par>
                                <p:cTn id="31" presetClass="entr" nodeType="afterEffect" presetSubtype="16" presetID="23" grpId="1" fill="hold">
                                  <p:stCondLst>
                                    <p:cond delay="0"/>
                                  </p:stCondLst>
                                  <p:iterate type="el" backwards="0">
                                    <p:tmAbs val="0"/>
                                  </p:iterate>
                                  <p:childTnLst>
                                    <p:set>
                                      <p:cBhvr>
                                        <p:cTn id="32" fill="hold"/>
                                        <p:tgtEl>
                                          <p:spTgt spid="87">
                                            <p:txEl>
                                              <p:pRg st="3" end="3"/>
                                            </p:txEl>
                                          </p:spTgt>
                                        </p:tgtEl>
                                        <p:attrNameLst>
                                          <p:attrName>style.visibility</p:attrName>
                                        </p:attrNameLst>
                                      </p:cBhvr>
                                      <p:to>
                                        <p:strVal val="visible"/>
                                      </p:to>
                                    </p:set>
                                    <p:anim calcmode="lin" valueType="num">
                                      <p:cBhvr>
                                        <p:cTn id="33" dur="500" fill="hold"/>
                                        <p:tgtEl>
                                          <p:spTgt spid="8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8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16" presetID="23" grpId="3" fill="hold">
                                  <p:stCondLst>
                                    <p:cond delay="0"/>
                                  </p:stCondLst>
                                  <p:iterate type="el" backwards="0">
                                    <p:tmAbs val="0"/>
                                  </p:iterate>
                                  <p:childTnLst>
                                    <p:set>
                                      <p:cBhvr>
                                        <p:cTn id="38" fill="hold"/>
                                        <p:tgtEl>
                                          <p:spTgt spid="89"/>
                                        </p:tgtEl>
                                        <p:attrNameLst>
                                          <p:attrName>style.visibility</p:attrName>
                                        </p:attrNameLst>
                                      </p:cBhvr>
                                      <p:to>
                                        <p:strVal val="visible"/>
                                      </p:to>
                                    </p:set>
                                    <p:anim calcmode="lin" valueType="num">
                                      <p:cBhvr>
                                        <p:cTn id="39" dur="500" fill="hold"/>
                                        <p:tgtEl>
                                          <p:spTgt spid="89"/>
                                        </p:tgtEl>
                                        <p:attrNameLst>
                                          <p:attrName>ppt_w</p:attrName>
                                        </p:attrNameLst>
                                      </p:cBhvr>
                                      <p:tavLst>
                                        <p:tav tm="0">
                                          <p:val>
                                            <p:fltVal val="0"/>
                                          </p:val>
                                        </p:tav>
                                        <p:tav tm="100000">
                                          <p:val>
                                            <p:strVal val="#ppt_w"/>
                                          </p:val>
                                        </p:tav>
                                      </p:tavLst>
                                    </p:anim>
                                    <p:anim calcmode="lin" valueType="num">
                                      <p:cBhvr>
                                        <p:cTn id="40" dur="500" fill="hold"/>
                                        <p:tgtEl>
                                          <p:spTgt spid="89"/>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16" presetID="23" grpId="4" fill="hold">
                                  <p:stCondLst>
                                    <p:cond delay="0"/>
                                  </p:stCondLst>
                                  <p:iterate type="el" backwards="0">
                                    <p:tmAbs val="0"/>
                                  </p:iterate>
                                  <p:childTnLst>
                                    <p:set>
                                      <p:cBhvr>
                                        <p:cTn id="44" fill="hold"/>
                                        <p:tgtEl>
                                          <p:spTgt spid="92"/>
                                        </p:tgtEl>
                                        <p:attrNameLst>
                                          <p:attrName>style.visibility</p:attrName>
                                        </p:attrNameLst>
                                      </p:cBhvr>
                                      <p:to>
                                        <p:strVal val="visible"/>
                                      </p:to>
                                    </p:set>
                                    <p:anim calcmode="lin" valueType="num">
                                      <p:cBhvr>
                                        <p:cTn id="45" dur="500" fill="hold"/>
                                        <p:tgtEl>
                                          <p:spTgt spid="92"/>
                                        </p:tgtEl>
                                        <p:attrNameLst>
                                          <p:attrName>ppt_w</p:attrName>
                                        </p:attrNameLst>
                                      </p:cBhvr>
                                      <p:tavLst>
                                        <p:tav tm="0">
                                          <p:val>
                                            <p:fltVal val="0"/>
                                          </p:val>
                                        </p:tav>
                                        <p:tav tm="100000">
                                          <p:val>
                                            <p:strVal val="#ppt_w"/>
                                          </p:val>
                                        </p:tav>
                                      </p:tavLst>
                                    </p:anim>
                                    <p:anim calcmode="lin" valueType="num">
                                      <p:cBhvr>
                                        <p:cTn id="46" dur="500" fill="hold"/>
                                        <p:tgtEl>
                                          <p:spTgt spid="92"/>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16" presetID="23" grpId="1" fill="hold">
                                  <p:stCondLst>
                                    <p:cond delay="0"/>
                                  </p:stCondLst>
                                  <p:iterate type="el" backwards="0">
                                    <p:tmAbs val="0"/>
                                  </p:iterate>
                                  <p:childTnLst>
                                    <p:set>
                                      <p:cBhvr>
                                        <p:cTn id="50" fill="hold"/>
                                        <p:tgtEl>
                                          <p:spTgt spid="87">
                                            <p:txEl>
                                              <p:pRg st="4" end="4"/>
                                            </p:txEl>
                                          </p:spTgt>
                                        </p:tgtEl>
                                        <p:attrNameLst>
                                          <p:attrName>style.visibility</p:attrName>
                                        </p:attrNameLst>
                                      </p:cBhvr>
                                      <p:to>
                                        <p:strVal val="visible"/>
                                      </p:to>
                                    </p:set>
                                    <p:anim calcmode="lin" valueType="num">
                                      <p:cBhvr>
                                        <p:cTn id="51" dur="500" fill="hold"/>
                                        <p:tgtEl>
                                          <p:spTgt spid="87">
                                            <p:txEl>
                                              <p:pRg st="4" end="4"/>
                                            </p:txEl>
                                          </p:spTgt>
                                        </p:tgtEl>
                                        <p:attrNameLst>
                                          <p:attrName>ppt_w</p:attrName>
                                        </p:attrNameLst>
                                      </p:cBhvr>
                                      <p:tavLst>
                                        <p:tav tm="0">
                                          <p:val>
                                            <p:fltVal val="0"/>
                                          </p:val>
                                        </p:tav>
                                        <p:tav tm="100000">
                                          <p:val>
                                            <p:strVal val="#ppt_w"/>
                                          </p:val>
                                        </p:tav>
                                      </p:tavLst>
                                    </p:anim>
                                    <p:anim calcmode="lin" valueType="num">
                                      <p:cBhvr>
                                        <p:cTn id="52" dur="500" fill="hold"/>
                                        <p:tgtEl>
                                          <p:spTgt spid="8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16" presetID="23" grpId="5" fill="hold">
                                  <p:stCondLst>
                                    <p:cond delay="0"/>
                                  </p:stCondLst>
                                  <p:iterate type="el" backwards="0">
                                    <p:tmAbs val="0"/>
                                  </p:iterate>
                                  <p:childTnLst>
                                    <p:set>
                                      <p:cBhvr>
                                        <p:cTn id="56" fill="hold"/>
                                        <p:tgtEl>
                                          <p:spTgt spid="90"/>
                                        </p:tgtEl>
                                        <p:attrNameLst>
                                          <p:attrName>style.visibility</p:attrName>
                                        </p:attrNameLst>
                                      </p:cBhvr>
                                      <p:to>
                                        <p:strVal val="visible"/>
                                      </p:to>
                                    </p:set>
                                    <p:anim calcmode="lin" valueType="num">
                                      <p:cBhvr>
                                        <p:cTn id="57" dur="500" fill="hold"/>
                                        <p:tgtEl>
                                          <p:spTgt spid="90"/>
                                        </p:tgtEl>
                                        <p:attrNameLst>
                                          <p:attrName>ppt_w</p:attrName>
                                        </p:attrNameLst>
                                      </p:cBhvr>
                                      <p:tavLst>
                                        <p:tav tm="0">
                                          <p:val>
                                            <p:fltVal val="0"/>
                                          </p:val>
                                        </p:tav>
                                        <p:tav tm="100000">
                                          <p:val>
                                            <p:strVal val="#ppt_w"/>
                                          </p:val>
                                        </p:tav>
                                      </p:tavLst>
                                    </p:anim>
                                    <p:anim calcmode="lin" valueType="num">
                                      <p:cBhvr>
                                        <p:cTn id="58" dur="500" fill="hold"/>
                                        <p:tgtEl>
                                          <p:spTgt spid="90"/>
                                        </p:tgtEl>
                                        <p:attrNameLst>
                                          <p:attrName>ppt_h</p:attrName>
                                        </p:attrNameLst>
                                      </p:cBhvr>
                                      <p:tavLst>
                                        <p:tav tm="0">
                                          <p:val>
                                            <p:fltVal val="0"/>
                                          </p:val>
                                        </p:tav>
                                        <p:tav tm="100000">
                                          <p:val>
                                            <p:strVal val="#ppt_h"/>
                                          </p:val>
                                        </p:tav>
                                      </p:tavLst>
                                    </p:anim>
                                  </p:childTnLst>
                                </p:cTn>
                              </p:par>
                            </p:childTnLst>
                          </p:cTn>
                        </p:par>
                        <p:par>
                          <p:cTn id="59" fill="hold">
                            <p:stCondLst>
                              <p:cond delay="500"/>
                            </p:stCondLst>
                            <p:childTnLst>
                              <p:par>
                                <p:cTn id="60" presetClass="entr" nodeType="afterEffect" presetSubtype="16" presetID="23" grpId="1" fill="hold">
                                  <p:stCondLst>
                                    <p:cond delay="0"/>
                                  </p:stCondLst>
                                  <p:iterate type="el" backwards="0">
                                    <p:tmAbs val="0"/>
                                  </p:iterate>
                                  <p:childTnLst>
                                    <p:set>
                                      <p:cBhvr>
                                        <p:cTn id="61" fill="hold"/>
                                        <p:tgtEl>
                                          <p:spTgt spid="87">
                                            <p:txEl>
                                              <p:pRg st="5" end="5"/>
                                            </p:txEl>
                                          </p:spTgt>
                                        </p:tgtEl>
                                        <p:attrNameLst>
                                          <p:attrName>style.visibility</p:attrName>
                                        </p:attrNameLst>
                                      </p:cBhvr>
                                      <p:to>
                                        <p:strVal val="visible"/>
                                      </p:to>
                                    </p:set>
                                    <p:anim calcmode="lin" valueType="num">
                                      <p:cBhvr>
                                        <p:cTn id="62" dur="500" fill="hold"/>
                                        <p:tgtEl>
                                          <p:spTgt spid="87">
                                            <p:txEl>
                                              <p:pRg st="5" end="5"/>
                                            </p:txEl>
                                          </p:spTgt>
                                        </p:tgtEl>
                                        <p:attrNameLst>
                                          <p:attrName>ppt_w</p:attrName>
                                        </p:attrNameLst>
                                      </p:cBhvr>
                                      <p:tavLst>
                                        <p:tav tm="0">
                                          <p:val>
                                            <p:fltVal val="0"/>
                                          </p:val>
                                        </p:tav>
                                        <p:tav tm="100000">
                                          <p:val>
                                            <p:strVal val="#ppt_w"/>
                                          </p:val>
                                        </p:tav>
                                      </p:tavLst>
                                    </p:anim>
                                    <p:anim calcmode="lin" valueType="num">
                                      <p:cBhvr>
                                        <p:cTn id="63" dur="500" fill="hold"/>
                                        <p:tgtEl>
                                          <p:spTgt spid="87">
                                            <p:txEl>
                                              <p:pRg st="5" end="5"/>
                                            </p:txEl>
                                          </p:spTgt>
                                        </p:tgtEl>
                                        <p:attrNameLst>
                                          <p:attrName>ppt_h</p:attrName>
                                        </p:attrNameLst>
                                      </p:cBhvr>
                                      <p:tavLst>
                                        <p:tav tm="0">
                                          <p:val>
                                            <p:fltVal val="0"/>
                                          </p:val>
                                        </p:tav>
                                        <p:tav tm="100000">
                                          <p:val>
                                            <p:strVal val="#ppt_h"/>
                                          </p:val>
                                        </p:tav>
                                      </p:tavLst>
                                    </p:anim>
                                  </p:childTnLst>
                                </p:cTn>
                              </p:par>
                            </p:childTnLst>
                          </p:cTn>
                        </p:par>
                        <p:par>
                          <p:cTn id="64" fill="hold">
                            <p:stCondLst>
                              <p:cond delay="1000"/>
                            </p:stCondLst>
                            <p:childTnLst>
                              <p:par>
                                <p:cTn id="65" presetClass="entr" nodeType="afterEffect" presetSubtype="16" presetID="23" grpId="1" fill="hold">
                                  <p:stCondLst>
                                    <p:cond delay="0"/>
                                  </p:stCondLst>
                                  <p:iterate type="el" backwards="0">
                                    <p:tmAbs val="0"/>
                                  </p:iterate>
                                  <p:childTnLst>
                                    <p:set>
                                      <p:cBhvr>
                                        <p:cTn id="66" fill="hold"/>
                                        <p:tgtEl>
                                          <p:spTgt spid="87">
                                            <p:txEl>
                                              <p:pRg st="6" end="6"/>
                                            </p:txEl>
                                          </p:spTgt>
                                        </p:tgtEl>
                                        <p:attrNameLst>
                                          <p:attrName>style.visibility</p:attrName>
                                        </p:attrNameLst>
                                      </p:cBhvr>
                                      <p:to>
                                        <p:strVal val="visible"/>
                                      </p:to>
                                    </p:set>
                                    <p:anim calcmode="lin" valueType="num">
                                      <p:cBhvr>
                                        <p:cTn id="67" dur="500" fill="hold"/>
                                        <p:tgtEl>
                                          <p:spTgt spid="87">
                                            <p:txEl>
                                              <p:pRg st="6" end="6"/>
                                            </p:txEl>
                                          </p:spTgt>
                                        </p:tgtEl>
                                        <p:attrNameLst>
                                          <p:attrName>ppt_w</p:attrName>
                                        </p:attrNameLst>
                                      </p:cBhvr>
                                      <p:tavLst>
                                        <p:tav tm="0">
                                          <p:val>
                                            <p:fltVal val="0"/>
                                          </p:val>
                                        </p:tav>
                                        <p:tav tm="100000">
                                          <p:val>
                                            <p:strVal val="#ppt_w"/>
                                          </p:val>
                                        </p:tav>
                                      </p:tavLst>
                                    </p:anim>
                                    <p:anim calcmode="lin" valueType="num">
                                      <p:cBhvr>
                                        <p:cTn id="68" dur="500" fill="hold"/>
                                        <p:tgtEl>
                                          <p:spTgt spid="87">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Class="entr" nodeType="clickEffect" presetSubtype="16" presetID="23" grpId="6" fill="hold">
                                  <p:stCondLst>
                                    <p:cond delay="0"/>
                                  </p:stCondLst>
                                  <p:iterate type="el" backwards="0">
                                    <p:tmAbs val="0"/>
                                  </p:iterate>
                                  <p:childTnLst>
                                    <p:set>
                                      <p:cBhvr>
                                        <p:cTn id="72" fill="hold"/>
                                        <p:tgtEl>
                                          <p:spTgt spid="91"/>
                                        </p:tgtEl>
                                        <p:attrNameLst>
                                          <p:attrName>style.visibility</p:attrName>
                                        </p:attrNameLst>
                                      </p:cBhvr>
                                      <p:to>
                                        <p:strVal val="visible"/>
                                      </p:to>
                                    </p:set>
                                    <p:anim calcmode="lin" valueType="num">
                                      <p:cBhvr>
                                        <p:cTn id="73" dur="500" fill="hold"/>
                                        <p:tgtEl>
                                          <p:spTgt spid="91"/>
                                        </p:tgtEl>
                                        <p:attrNameLst>
                                          <p:attrName>ppt_w</p:attrName>
                                        </p:attrNameLst>
                                      </p:cBhvr>
                                      <p:tavLst>
                                        <p:tav tm="0">
                                          <p:val>
                                            <p:fltVal val="0"/>
                                          </p:val>
                                        </p:tav>
                                        <p:tav tm="100000">
                                          <p:val>
                                            <p:strVal val="#ppt_w"/>
                                          </p:val>
                                        </p:tav>
                                      </p:tavLst>
                                    </p:anim>
                                    <p:anim calcmode="lin" valueType="num">
                                      <p:cBhvr>
                                        <p:cTn id="74" dur="500" fill="hold"/>
                                        <p:tgtEl>
                                          <p:spTgt spid="91"/>
                                        </p:tgtEl>
                                        <p:attrNameLst>
                                          <p:attrName>ppt_h</p:attrName>
                                        </p:attrNameLst>
                                      </p:cBhvr>
                                      <p:tavLst>
                                        <p:tav tm="0">
                                          <p:val>
                                            <p:fltVal val="0"/>
                                          </p:val>
                                        </p:tav>
                                        <p:tav tm="100000">
                                          <p:val>
                                            <p:strVal val="#ppt_h"/>
                                          </p:val>
                                        </p:tav>
                                      </p:tavLst>
                                    </p:anim>
                                  </p:childTnLst>
                                </p:cTn>
                              </p:par>
                            </p:childTnLst>
                          </p:cTn>
                        </p:par>
                        <p:par>
                          <p:cTn id="75" fill="hold">
                            <p:stCondLst>
                              <p:cond delay="500"/>
                            </p:stCondLst>
                            <p:childTnLst>
                              <p:par>
                                <p:cTn id="76" presetClass="entr" nodeType="afterEffect" presetSubtype="16" presetID="23" grpId="1" fill="hold">
                                  <p:stCondLst>
                                    <p:cond delay="0"/>
                                  </p:stCondLst>
                                  <p:iterate type="el" backwards="0">
                                    <p:tmAbs val="0"/>
                                  </p:iterate>
                                  <p:childTnLst>
                                    <p:set>
                                      <p:cBhvr>
                                        <p:cTn id="77" fill="hold"/>
                                        <p:tgtEl>
                                          <p:spTgt spid="87">
                                            <p:txEl>
                                              <p:pRg st="7" end="7"/>
                                            </p:txEl>
                                          </p:spTgt>
                                        </p:tgtEl>
                                        <p:attrNameLst>
                                          <p:attrName>style.visibility</p:attrName>
                                        </p:attrNameLst>
                                      </p:cBhvr>
                                      <p:to>
                                        <p:strVal val="visible"/>
                                      </p:to>
                                    </p:set>
                                    <p:anim calcmode="lin" valueType="num">
                                      <p:cBhvr>
                                        <p:cTn id="78" dur="500" fill="hold"/>
                                        <p:tgtEl>
                                          <p:spTgt spid="87">
                                            <p:txEl>
                                              <p:pRg st="7" end="7"/>
                                            </p:txEl>
                                          </p:spTgt>
                                        </p:tgtEl>
                                        <p:attrNameLst>
                                          <p:attrName>ppt_w</p:attrName>
                                        </p:attrNameLst>
                                      </p:cBhvr>
                                      <p:tavLst>
                                        <p:tav tm="0">
                                          <p:val>
                                            <p:fltVal val="0"/>
                                          </p:val>
                                        </p:tav>
                                        <p:tav tm="100000">
                                          <p:val>
                                            <p:strVal val="#ppt_w"/>
                                          </p:val>
                                        </p:tav>
                                      </p:tavLst>
                                    </p:anim>
                                    <p:anim calcmode="lin" valueType="num">
                                      <p:cBhvr>
                                        <p:cTn id="79" dur="500" fill="hold"/>
                                        <p:tgtEl>
                                          <p:spTgt spid="87">
                                            <p:txEl>
                                              <p:pRg st="7" end="7"/>
                                            </p:txEl>
                                          </p:spTgt>
                                        </p:tgtEl>
                                        <p:attrNameLst>
                                          <p:attrName>ppt_h</p:attrName>
                                        </p:attrNameLst>
                                      </p:cBhvr>
                                      <p:tavLst>
                                        <p:tav tm="0">
                                          <p:val>
                                            <p:fltVal val="0"/>
                                          </p:val>
                                        </p:tav>
                                        <p:tav tm="100000">
                                          <p:val>
                                            <p:strVal val="#ppt_h"/>
                                          </p:val>
                                        </p:tav>
                                      </p:tavLst>
                                    </p:anim>
                                  </p:childTnLst>
                                </p:cTn>
                              </p:par>
                            </p:childTnLst>
                          </p:cTn>
                        </p:par>
                        <p:par>
                          <p:cTn id="80" fill="hold">
                            <p:stCondLst>
                              <p:cond delay="1000"/>
                            </p:stCondLst>
                            <p:childTnLst>
                              <p:par>
                                <p:cTn id="81" presetClass="entr" nodeType="afterEffect" presetSubtype="16" presetID="23" grpId="1" fill="hold">
                                  <p:stCondLst>
                                    <p:cond delay="0"/>
                                  </p:stCondLst>
                                  <p:iterate type="el" backwards="0">
                                    <p:tmAbs val="0"/>
                                  </p:iterate>
                                  <p:childTnLst>
                                    <p:set>
                                      <p:cBhvr>
                                        <p:cTn id="82" fill="hold"/>
                                        <p:tgtEl>
                                          <p:spTgt spid="87">
                                            <p:txEl>
                                              <p:pRg st="8" end="8"/>
                                            </p:txEl>
                                          </p:spTgt>
                                        </p:tgtEl>
                                        <p:attrNameLst>
                                          <p:attrName>style.visibility</p:attrName>
                                        </p:attrNameLst>
                                      </p:cBhvr>
                                      <p:to>
                                        <p:strVal val="visible"/>
                                      </p:to>
                                    </p:set>
                                    <p:anim calcmode="lin" valueType="num">
                                      <p:cBhvr>
                                        <p:cTn id="83" dur="500" fill="hold"/>
                                        <p:tgtEl>
                                          <p:spTgt spid="87">
                                            <p:txEl>
                                              <p:pRg st="8" end="8"/>
                                            </p:txEl>
                                          </p:spTgt>
                                        </p:tgtEl>
                                        <p:attrNameLst>
                                          <p:attrName>ppt_w</p:attrName>
                                        </p:attrNameLst>
                                      </p:cBhvr>
                                      <p:tavLst>
                                        <p:tav tm="0">
                                          <p:val>
                                            <p:fltVal val="0"/>
                                          </p:val>
                                        </p:tav>
                                        <p:tav tm="100000">
                                          <p:val>
                                            <p:strVal val="#ppt_w"/>
                                          </p:val>
                                        </p:tav>
                                      </p:tavLst>
                                    </p:anim>
                                    <p:anim calcmode="lin" valueType="num">
                                      <p:cBhvr>
                                        <p:cTn id="84" dur="500" fill="hold"/>
                                        <p:tgtEl>
                                          <p:spTgt spid="87">
                                            <p:txEl>
                                              <p:pRg st="8" end="8"/>
                                            </p:txEl>
                                          </p:spTgt>
                                        </p:tgtEl>
                                        <p:attrNameLst>
                                          <p:attrName>ppt_h</p:attrName>
                                        </p:attrNameLst>
                                      </p:cBhvr>
                                      <p:tavLst>
                                        <p:tav tm="0">
                                          <p:val>
                                            <p:fltVal val="0"/>
                                          </p:val>
                                        </p:tav>
                                        <p:tav tm="100000">
                                          <p:val>
                                            <p:strVal val="#ppt_h"/>
                                          </p:val>
                                        </p:tav>
                                      </p:tavLst>
                                    </p:anim>
                                  </p:childTnLst>
                                </p:cTn>
                              </p:par>
                            </p:childTnLst>
                          </p:cTn>
                        </p:par>
                        <p:par>
                          <p:cTn id="85" fill="hold">
                            <p:stCondLst>
                              <p:cond delay="1500"/>
                            </p:stCondLst>
                            <p:childTnLst>
                              <p:par>
                                <p:cTn id="86" presetClass="entr" nodeType="afterEffect" presetSubtype="16" presetID="23" grpId="1" fill="hold">
                                  <p:stCondLst>
                                    <p:cond delay="0"/>
                                  </p:stCondLst>
                                  <p:iterate type="el" backwards="0">
                                    <p:tmAbs val="0"/>
                                  </p:iterate>
                                  <p:childTnLst>
                                    <p:set>
                                      <p:cBhvr>
                                        <p:cTn id="87" fill="hold"/>
                                        <p:tgtEl>
                                          <p:spTgt spid="87">
                                            <p:txEl>
                                              <p:pRg st="9" end="9"/>
                                            </p:txEl>
                                          </p:spTgt>
                                        </p:tgtEl>
                                        <p:attrNameLst>
                                          <p:attrName>style.visibility</p:attrName>
                                        </p:attrNameLst>
                                      </p:cBhvr>
                                      <p:to>
                                        <p:strVal val="visible"/>
                                      </p:to>
                                    </p:set>
                                    <p:anim calcmode="lin" valueType="num">
                                      <p:cBhvr>
                                        <p:cTn id="88" dur="500" fill="hold"/>
                                        <p:tgtEl>
                                          <p:spTgt spid="87">
                                            <p:txEl>
                                              <p:pRg st="9" end="9"/>
                                            </p:txEl>
                                          </p:spTgt>
                                        </p:tgtEl>
                                        <p:attrNameLst>
                                          <p:attrName>ppt_w</p:attrName>
                                        </p:attrNameLst>
                                      </p:cBhvr>
                                      <p:tavLst>
                                        <p:tav tm="0">
                                          <p:val>
                                            <p:fltVal val="0"/>
                                          </p:val>
                                        </p:tav>
                                        <p:tav tm="100000">
                                          <p:val>
                                            <p:strVal val="#ppt_w"/>
                                          </p:val>
                                        </p:tav>
                                      </p:tavLst>
                                    </p:anim>
                                    <p:anim calcmode="lin" valueType="num">
                                      <p:cBhvr>
                                        <p:cTn id="89" dur="500" fill="hold"/>
                                        <p:tgtEl>
                                          <p:spTgt spid="87">
                                            <p:txEl>
                                              <p:pRg st="9" end="9"/>
                                            </p:txEl>
                                          </p:spTgt>
                                        </p:tgtEl>
                                        <p:attrNameLst>
                                          <p:attrName>ppt_h</p:attrName>
                                        </p:attrNameLst>
                                      </p:cBhvr>
                                      <p:tavLst>
                                        <p:tav tm="0">
                                          <p:val>
                                            <p:fltVal val="0"/>
                                          </p:val>
                                        </p:tav>
                                        <p:tav tm="100000">
                                          <p:val>
                                            <p:strVal val="#ppt_h"/>
                                          </p:val>
                                        </p:tav>
                                      </p:tavLst>
                                    </p:anim>
                                  </p:childTnLst>
                                </p:cTn>
                              </p:par>
                            </p:childTnLst>
                          </p:cTn>
                        </p:par>
                        <p:par>
                          <p:cTn id="90" fill="hold">
                            <p:stCondLst>
                              <p:cond delay="2000"/>
                            </p:stCondLst>
                            <p:childTnLst>
                              <p:par>
                                <p:cTn id="91" presetClass="entr" nodeType="afterEffect" presetSubtype="16" presetID="23" grpId="7" fill="hold">
                                  <p:stCondLst>
                                    <p:cond delay="0"/>
                                  </p:stCondLst>
                                  <p:iterate type="el" backwards="0">
                                    <p:tmAbs val="0"/>
                                  </p:iterate>
                                  <p:childTnLst>
                                    <p:set>
                                      <p:cBhvr>
                                        <p:cTn id="92" fill="hold"/>
                                        <p:tgtEl>
                                          <p:spTgt spid="93"/>
                                        </p:tgtEl>
                                        <p:attrNameLst>
                                          <p:attrName>style.visibility</p:attrName>
                                        </p:attrNameLst>
                                      </p:cBhvr>
                                      <p:to>
                                        <p:strVal val="visible"/>
                                      </p:to>
                                    </p:set>
                                    <p:anim calcmode="lin" valueType="num">
                                      <p:cBhvr>
                                        <p:cTn id="93" dur="500" fill="hold"/>
                                        <p:tgtEl>
                                          <p:spTgt spid="93"/>
                                        </p:tgtEl>
                                        <p:attrNameLst>
                                          <p:attrName>ppt_w</p:attrName>
                                        </p:attrNameLst>
                                      </p:cBhvr>
                                      <p:tavLst>
                                        <p:tav tm="0">
                                          <p:val>
                                            <p:fltVal val="0"/>
                                          </p:val>
                                        </p:tav>
                                        <p:tav tm="100000">
                                          <p:val>
                                            <p:strVal val="#ppt_w"/>
                                          </p:val>
                                        </p:tav>
                                      </p:tavLst>
                                    </p:anim>
                                    <p:anim calcmode="lin" valueType="num">
                                      <p:cBhvr>
                                        <p:cTn id="94" dur="500" fill="hold"/>
                                        <p:tgtEl>
                                          <p:spTgt spid="93"/>
                                        </p:tgtEl>
                                        <p:attrNameLst>
                                          <p:attrName>ppt_h</p:attrName>
                                        </p:attrNameLst>
                                      </p:cBhvr>
                                      <p:tavLst>
                                        <p:tav tm="0">
                                          <p:val>
                                            <p:fltVal val="0"/>
                                          </p:val>
                                        </p:tav>
                                        <p:tav tm="100000">
                                          <p:val>
                                            <p:strVal val="#ppt_h"/>
                                          </p:val>
                                        </p:tav>
                                      </p:tavLst>
                                    </p:anim>
                                  </p:childTnLst>
                                </p:cTn>
                              </p:par>
                            </p:childTnLst>
                          </p:cTn>
                        </p:par>
                        <p:par>
                          <p:cTn id="95" fill="hold">
                            <p:stCondLst>
                              <p:cond delay="2500"/>
                            </p:stCondLst>
                            <p:childTnLst>
                              <p:par>
                                <p:cTn id="96" presetClass="entr" nodeType="afterEffect" presetSubtype="16" presetID="23" grpId="1" fill="hold">
                                  <p:stCondLst>
                                    <p:cond delay="0"/>
                                  </p:stCondLst>
                                  <p:iterate type="el" backwards="0">
                                    <p:tmAbs val="0"/>
                                  </p:iterate>
                                  <p:childTnLst>
                                    <p:set>
                                      <p:cBhvr>
                                        <p:cTn id="97" fill="hold"/>
                                        <p:tgtEl>
                                          <p:spTgt spid="87">
                                            <p:txEl>
                                              <p:pRg st="10" end="10"/>
                                            </p:txEl>
                                          </p:spTgt>
                                        </p:tgtEl>
                                        <p:attrNameLst>
                                          <p:attrName>style.visibility</p:attrName>
                                        </p:attrNameLst>
                                      </p:cBhvr>
                                      <p:to>
                                        <p:strVal val="visible"/>
                                      </p:to>
                                    </p:set>
                                    <p:anim calcmode="lin" valueType="num">
                                      <p:cBhvr>
                                        <p:cTn id="98" dur="500" fill="hold"/>
                                        <p:tgtEl>
                                          <p:spTgt spid="87">
                                            <p:txEl>
                                              <p:pRg st="10" end="10"/>
                                            </p:txEl>
                                          </p:spTgt>
                                        </p:tgtEl>
                                        <p:attrNameLst>
                                          <p:attrName>ppt_w</p:attrName>
                                        </p:attrNameLst>
                                      </p:cBhvr>
                                      <p:tavLst>
                                        <p:tav tm="0">
                                          <p:val>
                                            <p:fltVal val="0"/>
                                          </p:val>
                                        </p:tav>
                                        <p:tav tm="100000">
                                          <p:val>
                                            <p:strVal val="#ppt_w"/>
                                          </p:val>
                                        </p:tav>
                                      </p:tavLst>
                                    </p:anim>
                                    <p:anim calcmode="lin" valueType="num">
                                      <p:cBhvr>
                                        <p:cTn id="99" dur="500" fill="hold"/>
                                        <p:tgtEl>
                                          <p:spTgt spid="87">
                                            <p:txEl>
                                              <p:pRg st="10" end="10"/>
                                            </p:txEl>
                                          </p:spTgt>
                                        </p:tgtEl>
                                        <p:attrNameLst>
                                          <p:attrName>ppt_h</p:attrName>
                                        </p:attrNameLst>
                                      </p:cBhvr>
                                      <p:tavLst>
                                        <p:tav tm="0">
                                          <p:val>
                                            <p:fltVal val="0"/>
                                          </p:val>
                                        </p:tav>
                                        <p:tav tm="100000">
                                          <p:val>
                                            <p:strVal val="#ppt_h"/>
                                          </p:val>
                                        </p:tav>
                                      </p:tavLst>
                                    </p:anim>
                                  </p:childTnLst>
                                </p:cTn>
                              </p:par>
                            </p:childTnLst>
                          </p:cTn>
                        </p:par>
                        <p:par>
                          <p:cTn id="100" fill="hold">
                            <p:stCondLst>
                              <p:cond delay="3000"/>
                            </p:stCondLst>
                            <p:childTnLst>
                              <p:par>
                                <p:cTn id="101" presetClass="entr" nodeType="afterEffect" presetSubtype="16" presetID="23" grpId="1" fill="hold">
                                  <p:stCondLst>
                                    <p:cond delay="0"/>
                                  </p:stCondLst>
                                  <p:iterate type="el" backwards="0">
                                    <p:tmAbs val="0"/>
                                  </p:iterate>
                                  <p:childTnLst>
                                    <p:set>
                                      <p:cBhvr>
                                        <p:cTn id="102" fill="hold"/>
                                        <p:tgtEl>
                                          <p:spTgt spid="87">
                                            <p:txEl>
                                              <p:pRg st="11" end="11"/>
                                            </p:txEl>
                                          </p:spTgt>
                                        </p:tgtEl>
                                        <p:attrNameLst>
                                          <p:attrName>style.visibility</p:attrName>
                                        </p:attrNameLst>
                                      </p:cBhvr>
                                      <p:to>
                                        <p:strVal val="visible"/>
                                      </p:to>
                                    </p:set>
                                    <p:anim calcmode="lin" valueType="num">
                                      <p:cBhvr>
                                        <p:cTn id="103" dur="500" fill="hold"/>
                                        <p:tgtEl>
                                          <p:spTgt spid="87">
                                            <p:txEl>
                                              <p:pRg st="11" end="11"/>
                                            </p:txEl>
                                          </p:spTgt>
                                        </p:tgtEl>
                                        <p:attrNameLst>
                                          <p:attrName>ppt_w</p:attrName>
                                        </p:attrNameLst>
                                      </p:cBhvr>
                                      <p:tavLst>
                                        <p:tav tm="0">
                                          <p:val>
                                            <p:fltVal val="0"/>
                                          </p:val>
                                        </p:tav>
                                        <p:tav tm="100000">
                                          <p:val>
                                            <p:strVal val="#ppt_w"/>
                                          </p:val>
                                        </p:tav>
                                      </p:tavLst>
                                    </p:anim>
                                    <p:anim calcmode="lin" valueType="num">
                                      <p:cBhvr>
                                        <p:cTn id="104" dur="500" fill="hold"/>
                                        <p:tgtEl>
                                          <p:spTgt spid="87">
                                            <p:txEl>
                                              <p:pRg st="11" end="11"/>
                                            </p:txEl>
                                          </p:spTgt>
                                        </p:tgtEl>
                                        <p:attrNameLst>
                                          <p:attrName>ppt_h</p:attrName>
                                        </p:attrNameLst>
                                      </p:cBhvr>
                                      <p:tavLst>
                                        <p:tav tm="0">
                                          <p:val>
                                            <p:fltVal val="0"/>
                                          </p:val>
                                        </p:tav>
                                        <p:tav tm="100000">
                                          <p:val>
                                            <p:strVal val="#ppt_h"/>
                                          </p:val>
                                        </p:tav>
                                      </p:tavLst>
                                    </p:anim>
                                  </p:childTnLst>
                                </p:cTn>
                              </p:par>
                            </p:childTnLst>
                          </p:cTn>
                        </p:par>
                        <p:par>
                          <p:cTn id="105" fill="hold">
                            <p:stCondLst>
                              <p:cond delay="3500"/>
                            </p:stCondLst>
                            <p:childTnLst>
                              <p:par>
                                <p:cTn id="106" presetClass="entr" nodeType="afterEffect" presetSubtype="16" presetID="23" grpId="1" fill="hold">
                                  <p:stCondLst>
                                    <p:cond delay="0"/>
                                  </p:stCondLst>
                                  <p:iterate type="el" backwards="0">
                                    <p:tmAbs val="0"/>
                                  </p:iterate>
                                  <p:childTnLst>
                                    <p:set>
                                      <p:cBhvr>
                                        <p:cTn id="107" fill="hold"/>
                                        <p:tgtEl>
                                          <p:spTgt spid="87">
                                            <p:txEl>
                                              <p:pRg st="12" end="12"/>
                                            </p:txEl>
                                          </p:spTgt>
                                        </p:tgtEl>
                                        <p:attrNameLst>
                                          <p:attrName>style.visibility</p:attrName>
                                        </p:attrNameLst>
                                      </p:cBhvr>
                                      <p:to>
                                        <p:strVal val="visible"/>
                                      </p:to>
                                    </p:set>
                                    <p:anim calcmode="lin" valueType="num">
                                      <p:cBhvr>
                                        <p:cTn id="108" dur="500" fill="hold"/>
                                        <p:tgtEl>
                                          <p:spTgt spid="87">
                                            <p:txEl>
                                              <p:pRg st="12" end="12"/>
                                            </p:txEl>
                                          </p:spTgt>
                                        </p:tgtEl>
                                        <p:attrNameLst>
                                          <p:attrName>ppt_w</p:attrName>
                                        </p:attrNameLst>
                                      </p:cBhvr>
                                      <p:tavLst>
                                        <p:tav tm="0">
                                          <p:val>
                                            <p:fltVal val="0"/>
                                          </p:val>
                                        </p:tav>
                                        <p:tav tm="100000">
                                          <p:val>
                                            <p:strVal val="#ppt_w"/>
                                          </p:val>
                                        </p:tav>
                                      </p:tavLst>
                                    </p:anim>
                                    <p:anim calcmode="lin" valueType="num">
                                      <p:cBhvr>
                                        <p:cTn id="109" dur="500" fill="hold"/>
                                        <p:tgtEl>
                                          <p:spTgt spid="87">
                                            <p:txEl>
                                              <p:pRg st="12" end="12"/>
                                            </p:txEl>
                                          </p:spTgt>
                                        </p:tgtEl>
                                        <p:attrNameLst>
                                          <p:attrName>ppt_h</p:attrName>
                                        </p:attrNameLst>
                                      </p:cBhvr>
                                      <p:tavLst>
                                        <p:tav tm="0">
                                          <p:val>
                                            <p:fltVal val="0"/>
                                          </p:val>
                                        </p:tav>
                                        <p:tav tm="100000">
                                          <p:val>
                                            <p:strVal val="#ppt_h"/>
                                          </p:val>
                                        </p:tav>
                                      </p:tavLst>
                                    </p:anim>
                                  </p:childTnLst>
                                </p:cTn>
                              </p:par>
                            </p:childTnLst>
                          </p:cTn>
                        </p:par>
                        <p:par>
                          <p:cTn id="110" fill="hold">
                            <p:stCondLst>
                              <p:cond delay="4000"/>
                            </p:stCondLst>
                            <p:childTnLst>
                              <p:par>
                                <p:cTn id="111" presetClass="entr" nodeType="afterEffect" presetSubtype="16" presetID="23" grpId="1" fill="hold">
                                  <p:stCondLst>
                                    <p:cond delay="0"/>
                                  </p:stCondLst>
                                  <p:iterate type="el" backwards="0">
                                    <p:tmAbs val="0"/>
                                  </p:iterate>
                                  <p:childTnLst>
                                    <p:set>
                                      <p:cBhvr>
                                        <p:cTn id="112" fill="hold"/>
                                        <p:tgtEl>
                                          <p:spTgt spid="87">
                                            <p:txEl>
                                              <p:pRg st="13" end="13"/>
                                            </p:txEl>
                                          </p:spTgt>
                                        </p:tgtEl>
                                        <p:attrNameLst>
                                          <p:attrName>style.visibility</p:attrName>
                                        </p:attrNameLst>
                                      </p:cBhvr>
                                      <p:to>
                                        <p:strVal val="visible"/>
                                      </p:to>
                                    </p:set>
                                    <p:anim calcmode="lin" valueType="num">
                                      <p:cBhvr>
                                        <p:cTn id="113" dur="500" fill="hold"/>
                                        <p:tgtEl>
                                          <p:spTgt spid="87">
                                            <p:txEl>
                                              <p:pRg st="13" end="13"/>
                                            </p:txEl>
                                          </p:spTgt>
                                        </p:tgtEl>
                                        <p:attrNameLst>
                                          <p:attrName>ppt_w</p:attrName>
                                        </p:attrNameLst>
                                      </p:cBhvr>
                                      <p:tavLst>
                                        <p:tav tm="0">
                                          <p:val>
                                            <p:fltVal val="0"/>
                                          </p:val>
                                        </p:tav>
                                        <p:tav tm="100000">
                                          <p:val>
                                            <p:strVal val="#ppt_w"/>
                                          </p:val>
                                        </p:tav>
                                      </p:tavLst>
                                    </p:anim>
                                    <p:anim calcmode="lin" valueType="num">
                                      <p:cBhvr>
                                        <p:cTn id="114" dur="500" fill="hold"/>
                                        <p:tgtEl>
                                          <p:spTgt spid="87">
                                            <p:txEl>
                                              <p:pRg st="13" end="13"/>
                                            </p:txEl>
                                          </p:spTgt>
                                        </p:tgtEl>
                                        <p:attrNameLst>
                                          <p:attrName>ppt_h</p:attrName>
                                        </p:attrNameLst>
                                      </p:cBhvr>
                                      <p:tavLst>
                                        <p:tav tm="0">
                                          <p:val>
                                            <p:fltVal val="0"/>
                                          </p:val>
                                        </p:tav>
                                        <p:tav tm="100000">
                                          <p:val>
                                            <p:strVal val="#ppt_h"/>
                                          </p:val>
                                        </p:tav>
                                      </p:tavLst>
                                    </p:anim>
                                  </p:childTnLst>
                                </p:cTn>
                              </p:par>
                            </p:childTnLst>
                          </p:cTn>
                        </p:par>
                        <p:par>
                          <p:cTn id="115" fill="hold">
                            <p:stCondLst>
                              <p:cond delay="4500"/>
                            </p:stCondLst>
                            <p:childTnLst>
                              <p:par>
                                <p:cTn id="116" presetClass="entr" nodeType="afterEffect" presetSubtype="16" presetID="23" grpId="1" fill="hold">
                                  <p:stCondLst>
                                    <p:cond delay="0"/>
                                  </p:stCondLst>
                                  <p:iterate type="el" backwards="0">
                                    <p:tmAbs val="0"/>
                                  </p:iterate>
                                  <p:childTnLst>
                                    <p:set>
                                      <p:cBhvr>
                                        <p:cTn id="117" fill="hold"/>
                                        <p:tgtEl>
                                          <p:spTgt spid="87">
                                            <p:txEl>
                                              <p:pRg st="14" end="14"/>
                                            </p:txEl>
                                          </p:spTgt>
                                        </p:tgtEl>
                                        <p:attrNameLst>
                                          <p:attrName>style.visibility</p:attrName>
                                        </p:attrNameLst>
                                      </p:cBhvr>
                                      <p:to>
                                        <p:strVal val="visible"/>
                                      </p:to>
                                    </p:set>
                                    <p:anim calcmode="lin" valueType="num">
                                      <p:cBhvr>
                                        <p:cTn id="118" dur="500" fill="hold"/>
                                        <p:tgtEl>
                                          <p:spTgt spid="87">
                                            <p:txEl>
                                              <p:pRg st="14" end="14"/>
                                            </p:txEl>
                                          </p:spTgt>
                                        </p:tgtEl>
                                        <p:attrNameLst>
                                          <p:attrName>ppt_w</p:attrName>
                                        </p:attrNameLst>
                                      </p:cBhvr>
                                      <p:tavLst>
                                        <p:tav tm="0">
                                          <p:val>
                                            <p:fltVal val="0"/>
                                          </p:val>
                                        </p:tav>
                                        <p:tav tm="100000">
                                          <p:val>
                                            <p:strVal val="#ppt_w"/>
                                          </p:val>
                                        </p:tav>
                                      </p:tavLst>
                                    </p:anim>
                                    <p:anim calcmode="lin" valueType="num">
                                      <p:cBhvr>
                                        <p:cTn id="119" dur="500" fill="hold"/>
                                        <p:tgtEl>
                                          <p:spTgt spid="87">
                                            <p:txEl>
                                              <p:pRg st="14" end="14"/>
                                            </p:txEl>
                                          </p:spTgt>
                                        </p:tgtEl>
                                        <p:attrNameLst>
                                          <p:attrName>ppt_h</p:attrName>
                                        </p:attrNameLst>
                                      </p:cBhvr>
                                      <p:tavLst>
                                        <p:tav tm="0">
                                          <p:val>
                                            <p:fltVal val="0"/>
                                          </p:val>
                                        </p:tav>
                                        <p:tav tm="100000">
                                          <p:val>
                                            <p:strVal val="#ppt_h"/>
                                          </p:val>
                                        </p:tav>
                                      </p:tavLst>
                                    </p:anim>
                                  </p:childTnLst>
                                </p:cTn>
                              </p:par>
                            </p:childTnLst>
                          </p:cTn>
                        </p:par>
                        <p:par>
                          <p:cTn id="120" fill="hold">
                            <p:stCondLst>
                              <p:cond delay="5000"/>
                            </p:stCondLst>
                            <p:childTnLst>
                              <p:par>
                                <p:cTn id="121" presetClass="entr" nodeType="afterEffect" presetSubtype="16" presetID="23" grpId="1" fill="hold">
                                  <p:stCondLst>
                                    <p:cond delay="0"/>
                                  </p:stCondLst>
                                  <p:iterate type="el" backwards="0">
                                    <p:tmAbs val="0"/>
                                  </p:iterate>
                                  <p:childTnLst>
                                    <p:set>
                                      <p:cBhvr>
                                        <p:cTn id="122" fill="hold"/>
                                        <p:tgtEl>
                                          <p:spTgt spid="87">
                                            <p:txEl>
                                              <p:pRg st="15" end="15"/>
                                            </p:txEl>
                                          </p:spTgt>
                                        </p:tgtEl>
                                        <p:attrNameLst>
                                          <p:attrName>style.visibility</p:attrName>
                                        </p:attrNameLst>
                                      </p:cBhvr>
                                      <p:to>
                                        <p:strVal val="visible"/>
                                      </p:to>
                                    </p:set>
                                    <p:anim calcmode="lin" valueType="num">
                                      <p:cBhvr>
                                        <p:cTn id="123" dur="500" fill="hold"/>
                                        <p:tgtEl>
                                          <p:spTgt spid="87">
                                            <p:txEl>
                                              <p:pRg st="15" end="15"/>
                                            </p:txEl>
                                          </p:spTgt>
                                        </p:tgtEl>
                                        <p:attrNameLst>
                                          <p:attrName>ppt_w</p:attrName>
                                        </p:attrNameLst>
                                      </p:cBhvr>
                                      <p:tavLst>
                                        <p:tav tm="0">
                                          <p:val>
                                            <p:fltVal val="0"/>
                                          </p:val>
                                        </p:tav>
                                        <p:tav tm="100000">
                                          <p:val>
                                            <p:strVal val="#ppt_w"/>
                                          </p:val>
                                        </p:tav>
                                      </p:tavLst>
                                    </p:anim>
                                    <p:anim calcmode="lin" valueType="num">
                                      <p:cBhvr>
                                        <p:cTn id="124" dur="500" fill="hold"/>
                                        <p:tgtEl>
                                          <p:spTgt spid="87">
                                            <p:txEl>
                                              <p:pRg st="15" end="15"/>
                                            </p:txEl>
                                          </p:spTgt>
                                        </p:tgtEl>
                                        <p:attrNameLst>
                                          <p:attrName>ppt_h</p:attrName>
                                        </p:attrNameLst>
                                      </p:cBhvr>
                                      <p:tavLst>
                                        <p:tav tm="0">
                                          <p:val>
                                            <p:fltVal val="0"/>
                                          </p:val>
                                        </p:tav>
                                        <p:tav tm="100000">
                                          <p:val>
                                            <p:strVal val="#ppt_h"/>
                                          </p:val>
                                        </p:tav>
                                      </p:tavLst>
                                    </p:anim>
                                  </p:childTnLst>
                                </p:cTn>
                              </p:par>
                            </p:childTnLst>
                          </p:cTn>
                        </p:par>
                        <p:par>
                          <p:cTn id="125" fill="hold">
                            <p:stCondLst>
                              <p:cond delay="5500"/>
                            </p:stCondLst>
                            <p:childTnLst>
                              <p:par>
                                <p:cTn id="126" presetClass="entr" nodeType="afterEffect" presetSubtype="16" presetID="23" grpId="1" fill="hold">
                                  <p:stCondLst>
                                    <p:cond delay="0"/>
                                  </p:stCondLst>
                                  <p:iterate type="el" backwards="0">
                                    <p:tmAbs val="0"/>
                                  </p:iterate>
                                  <p:childTnLst>
                                    <p:set>
                                      <p:cBhvr>
                                        <p:cTn id="127" fill="hold"/>
                                        <p:tgtEl>
                                          <p:spTgt spid="87">
                                            <p:txEl>
                                              <p:pRg st="16" end="16"/>
                                            </p:txEl>
                                          </p:spTgt>
                                        </p:tgtEl>
                                        <p:attrNameLst>
                                          <p:attrName>style.visibility</p:attrName>
                                        </p:attrNameLst>
                                      </p:cBhvr>
                                      <p:to>
                                        <p:strVal val="visible"/>
                                      </p:to>
                                    </p:set>
                                    <p:anim calcmode="lin" valueType="num">
                                      <p:cBhvr>
                                        <p:cTn id="128" dur="500" fill="hold"/>
                                        <p:tgtEl>
                                          <p:spTgt spid="87">
                                            <p:txEl>
                                              <p:pRg st="16" end="16"/>
                                            </p:txEl>
                                          </p:spTgt>
                                        </p:tgtEl>
                                        <p:attrNameLst>
                                          <p:attrName>ppt_w</p:attrName>
                                        </p:attrNameLst>
                                      </p:cBhvr>
                                      <p:tavLst>
                                        <p:tav tm="0">
                                          <p:val>
                                            <p:fltVal val="0"/>
                                          </p:val>
                                        </p:tav>
                                        <p:tav tm="100000">
                                          <p:val>
                                            <p:strVal val="#ppt_w"/>
                                          </p:val>
                                        </p:tav>
                                      </p:tavLst>
                                    </p:anim>
                                    <p:anim calcmode="lin" valueType="num">
                                      <p:cBhvr>
                                        <p:cTn id="129" dur="500" fill="hold"/>
                                        <p:tgtEl>
                                          <p:spTgt spid="87">
                                            <p:txEl>
                                              <p:pRg st="16" end="16"/>
                                            </p:txEl>
                                          </p:spTgt>
                                        </p:tgtEl>
                                        <p:attrNameLst>
                                          <p:attrName>ppt_h</p:attrName>
                                        </p:attrNameLst>
                                      </p:cBhvr>
                                      <p:tavLst>
                                        <p:tav tm="0">
                                          <p:val>
                                            <p:fltVal val="0"/>
                                          </p:val>
                                        </p:tav>
                                        <p:tav tm="100000">
                                          <p:val>
                                            <p:strVal val="#ppt_h"/>
                                          </p:val>
                                        </p:tav>
                                      </p:tavLst>
                                    </p:anim>
                                  </p:childTnLst>
                                </p:cTn>
                              </p:par>
                            </p:childTnLst>
                          </p:cTn>
                        </p:par>
                        <p:par>
                          <p:cTn id="130" fill="hold">
                            <p:stCondLst>
                              <p:cond delay="6000"/>
                            </p:stCondLst>
                            <p:childTnLst>
                              <p:par>
                                <p:cTn id="131" presetClass="entr" nodeType="afterEffect" presetSubtype="16" presetID="23" grpId="1" fill="hold">
                                  <p:stCondLst>
                                    <p:cond delay="0"/>
                                  </p:stCondLst>
                                  <p:iterate type="el" backwards="0">
                                    <p:tmAbs val="0"/>
                                  </p:iterate>
                                  <p:childTnLst>
                                    <p:set>
                                      <p:cBhvr>
                                        <p:cTn id="132" fill="hold"/>
                                        <p:tgtEl>
                                          <p:spTgt spid="87">
                                            <p:txEl>
                                              <p:pRg st="17" end="17"/>
                                            </p:txEl>
                                          </p:spTgt>
                                        </p:tgtEl>
                                        <p:attrNameLst>
                                          <p:attrName>style.visibility</p:attrName>
                                        </p:attrNameLst>
                                      </p:cBhvr>
                                      <p:to>
                                        <p:strVal val="visible"/>
                                      </p:to>
                                    </p:set>
                                    <p:anim calcmode="lin" valueType="num">
                                      <p:cBhvr>
                                        <p:cTn id="133" dur="500" fill="hold"/>
                                        <p:tgtEl>
                                          <p:spTgt spid="87">
                                            <p:txEl>
                                              <p:pRg st="17" end="17"/>
                                            </p:txEl>
                                          </p:spTgt>
                                        </p:tgtEl>
                                        <p:attrNameLst>
                                          <p:attrName>ppt_w</p:attrName>
                                        </p:attrNameLst>
                                      </p:cBhvr>
                                      <p:tavLst>
                                        <p:tav tm="0">
                                          <p:val>
                                            <p:fltVal val="0"/>
                                          </p:val>
                                        </p:tav>
                                        <p:tav tm="100000">
                                          <p:val>
                                            <p:strVal val="#ppt_w"/>
                                          </p:val>
                                        </p:tav>
                                      </p:tavLst>
                                    </p:anim>
                                    <p:anim calcmode="lin" valueType="num">
                                      <p:cBhvr>
                                        <p:cTn id="134" dur="500" fill="hold"/>
                                        <p:tgtEl>
                                          <p:spTgt spid="87">
                                            <p:txEl>
                                              <p:pRg st="17" end="1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1" grpId="6"/>
      <p:bldP build="whole" bldLvl="1" animBg="1" rev="0" advAuto="0" spid="89" grpId="3"/>
      <p:bldP build="whole" bldLvl="1" animBg="1" rev="0" advAuto="0" spid="92" grpId="4"/>
      <p:bldP build="p" bldLvl="5" animBg="1" rev="0" advAuto="0" spid="87" grpId="1"/>
      <p:bldP build="whole" bldLvl="1" animBg="1" rev="0" advAuto="0" spid="90" grpId="5"/>
      <p:bldP build="whole" bldLvl="1" animBg="1" rev="0" advAuto="0" spid="93" grpId="7"/>
      <p:bldP build="whole" bldLvl="1" animBg="1" rev="0" advAuto="0" spid="88" grpId="2"/>
    </p:bldLst>
  </p:timing>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50800" dist="254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65023" tIns="65023" rIns="65023" bIns="65023"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bevel/>
        </a:ln>
        <a:effectLst>
          <a:outerShdw sx="100000" sy="100000" kx="0" ky="0" algn="b" rotWithShape="0" blurRad="50800" dist="254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65023" tIns="65023" rIns="65023" bIns="65023"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50800" dist="254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65023" tIns="65023" rIns="65023" bIns="65023"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bevel/>
        </a:ln>
        <a:effectLst>
          <a:outerShdw sx="100000" sy="100000" kx="0" ky="0" algn="b" rotWithShape="0" blurRad="50800" dist="254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65023" tIns="65023" rIns="65023" bIns="65023" numCol="1" spcCol="38100" rtlCol="0" anchor="t" upright="0">
        <a:spAutoFit/>
      </a:bodyPr>
      <a:lstStyle>
        <a:defPPr marL="0" marR="0" indent="0" algn="l" defTabSz="449262"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