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3" name="Shape 43"/>
          <p:cNvSpPr/>
          <p:nvPr>
            <p:ph type="sldImg"/>
          </p:nvPr>
        </p:nvSpPr>
        <p:spPr>
          <a:xfrm>
            <a:off x="1143000" y="685800"/>
            <a:ext cx="4572000" cy="3429000"/>
          </a:xfrm>
          <a:prstGeom prst="rect">
            <a:avLst/>
          </a:prstGeom>
        </p:spPr>
        <p:txBody>
          <a:bodyPr/>
          <a:lstStyle/>
          <a:p>
            <a:pPr/>
          </a:p>
        </p:txBody>
      </p:sp>
      <p:sp>
        <p:nvSpPr>
          <p:cNvPr id="44" name="Shape 4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p:spTree>
      <p:nvGrpSpPr>
        <p:cNvPr id="1" name=""/>
        <p:cNvGrpSpPr/>
        <p:nvPr/>
      </p:nvGrpSpPr>
      <p:grpSpPr>
        <a:xfrm>
          <a:off x="0" y="0"/>
          <a:ext cx="0" cy="0"/>
          <a:chOff x="0" y="0"/>
          <a:chExt cx="0" cy="0"/>
        </a:xfrm>
      </p:grpSpPr>
      <p:sp>
        <p:nvSpPr>
          <p:cNvPr id="1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dapt-transfert">
    <p:spTree>
      <p:nvGrpSpPr>
        <p:cNvPr id="1" name=""/>
        <p:cNvGrpSpPr/>
        <p:nvPr/>
      </p:nvGrpSpPr>
      <p:grpSpPr>
        <a:xfrm>
          <a:off x="0" y="0"/>
          <a:ext cx="0" cy="0"/>
          <a:chOff x="0" y="0"/>
          <a:chExt cx="0" cy="0"/>
        </a:xfrm>
      </p:grpSpPr>
      <p:grpSp>
        <p:nvGrpSpPr>
          <p:cNvPr id="22" name="Groupe"/>
          <p:cNvGrpSpPr/>
          <p:nvPr/>
        </p:nvGrpSpPr>
        <p:grpSpPr>
          <a:xfrm>
            <a:off x="356728" y="1496906"/>
            <a:ext cx="2275841" cy="881055"/>
            <a:chOff x="0" y="0"/>
            <a:chExt cx="2275839" cy="881053"/>
          </a:xfrm>
        </p:grpSpPr>
        <p:sp>
          <p:nvSpPr>
            <p:cNvPr id="20" name="Rectangle"/>
            <p:cNvSpPr/>
            <p:nvPr/>
          </p:nvSpPr>
          <p:spPr>
            <a:xfrm>
              <a:off x="0" y="0"/>
              <a:ext cx="2275840" cy="881054"/>
            </a:xfrm>
            <a:prstGeom prst="rect">
              <a:avLst/>
            </a:prstGeom>
            <a:noFill/>
            <a:ln w="12700" cap="flat">
              <a:solidFill>
                <a:srgbClr val="FF0000"/>
              </a:solidFill>
              <a:prstDash val="solid"/>
              <a:round/>
            </a:ln>
            <a:effectLst/>
          </p:spPr>
          <p:txBody>
            <a:bodyPr wrap="square" lIns="65023" tIns="65023" rIns="65023" bIns="65023" numCol="1" anchor="t">
              <a:noAutofit/>
            </a:bodyPr>
            <a:lstStyle/>
            <a:p>
              <a:pPr algn="l" defTabSz="914400">
                <a:tabLst>
                  <a:tab pos="50800" algn="l"/>
                  <a:tab pos="50800" algn="l"/>
                  <a:tab pos="50800" algn="l"/>
                  <a:tab pos="685800" algn="l"/>
                  <a:tab pos="685800" algn="l"/>
                  <a:tab pos="685800" algn="l"/>
                  <a:tab pos="1333500" algn="l"/>
                  <a:tab pos="1333500" algn="l"/>
                  <a:tab pos="1333500" algn="l"/>
                  <a:tab pos="1968500" algn="l"/>
                  <a:tab pos="1968500" algn="l"/>
                  <a:tab pos="1968500" algn="l"/>
                  <a:tab pos="2590800" algn="l"/>
                  <a:tab pos="2590800" algn="l"/>
                  <a:tab pos="2590800" algn="l"/>
                  <a:tab pos="3251200" algn="l"/>
                  <a:tab pos="3251200" algn="l"/>
                  <a:tab pos="3251200" algn="l"/>
                  <a:tab pos="3873500" algn="l"/>
                  <a:tab pos="3873500" algn="l"/>
                  <a:tab pos="3873500" algn="l"/>
                  <a:tab pos="4521200" algn="l"/>
                  <a:tab pos="4521200" algn="l"/>
                  <a:tab pos="4521200" algn="l"/>
                  <a:tab pos="5156200" algn="l"/>
                  <a:tab pos="5156200" algn="l"/>
                  <a:tab pos="5156200" algn="l"/>
                  <a:tab pos="5791200" algn="l"/>
                  <a:tab pos="5791200" algn="l"/>
                  <a:tab pos="5791200" algn="l"/>
                  <a:tab pos="6438900" algn="l"/>
                  <a:tab pos="6438900" algn="l"/>
                  <a:tab pos="6438900" algn="l"/>
                  <a:tab pos="7073900" algn="l"/>
                  <a:tab pos="7073900" algn="l"/>
                  <a:tab pos="7073900" algn="l"/>
                  <a:tab pos="7708900" algn="l"/>
                  <a:tab pos="7708900" algn="l"/>
                  <a:tab pos="7708900" algn="l"/>
                  <a:tab pos="8356600" algn="l"/>
                  <a:tab pos="8356600" algn="l"/>
                  <a:tab pos="8356600" algn="l"/>
                  <a:tab pos="8991600" algn="l"/>
                  <a:tab pos="8991600" algn="l"/>
                  <a:tab pos="8991600" algn="l"/>
                  <a:tab pos="9639300" algn="l"/>
                  <a:tab pos="9639300" algn="l"/>
                  <a:tab pos="9639300" algn="l"/>
                  <a:tab pos="10274300" algn="l"/>
                  <a:tab pos="10274300" algn="l"/>
                  <a:tab pos="10274300" algn="l"/>
                  <a:tab pos="10909300" algn="l"/>
                  <a:tab pos="10909300" algn="l"/>
                  <a:tab pos="10909300" algn="l"/>
                  <a:tab pos="11557000" algn="l"/>
                  <a:tab pos="11557000" algn="l"/>
                  <a:tab pos="11557000" algn="l"/>
                  <a:tab pos="12192000" algn="l"/>
                  <a:tab pos="12192000" algn="l"/>
                  <a:tab pos="12192000" algn="l"/>
                  <a:tab pos="12814300" algn="l"/>
                  <a:tab pos="12814300" algn="l"/>
                  <a:tab pos="12814300" algn="l"/>
                  <a:tab pos="12839700" algn="l"/>
                  <a:tab pos="12839700" algn="l"/>
                  <a:tab pos="12839700" algn="l"/>
                </a:tabLst>
                <a:defRPr b="1" sz="1400">
                  <a:latin typeface="Arial"/>
                  <a:ea typeface="Arial"/>
                  <a:cs typeface="Arial"/>
                  <a:sym typeface="Arial"/>
                </a:defRPr>
              </a:pPr>
            </a:p>
          </p:txBody>
        </p:sp>
        <p:sp>
          <p:nvSpPr>
            <p:cNvPr id="21" name="Adaptations &amp; transferts…"/>
            <p:cNvSpPr/>
            <p:nvPr/>
          </p:nvSpPr>
          <p:spPr>
            <a:xfrm>
              <a:off x="0" y="0"/>
              <a:ext cx="227584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638175" indent="-600075" algn="l" defTabSz="914400">
                <a:buClr>
                  <a:srgbClr val="000000"/>
                </a:buClr>
                <a:buSzPct val="100000"/>
                <a:buFont typeface="Arial"/>
                <a:buAutoNum type="arabicPeriod" startAt="1"/>
                <a:tabLst>
                  <a:tab pos="50800" algn="l"/>
                  <a:tab pos="50800" algn="l"/>
                  <a:tab pos="50800" algn="l"/>
                  <a:tab pos="685800" algn="l"/>
                  <a:tab pos="685800" algn="l"/>
                  <a:tab pos="685800" algn="l"/>
                  <a:tab pos="1333500" algn="l"/>
                  <a:tab pos="1333500" algn="l"/>
                  <a:tab pos="1333500" algn="l"/>
                  <a:tab pos="1968500" algn="l"/>
                  <a:tab pos="1968500" algn="l"/>
                  <a:tab pos="1968500" algn="l"/>
                  <a:tab pos="2590800" algn="l"/>
                  <a:tab pos="2590800" algn="l"/>
                  <a:tab pos="2590800" algn="l"/>
                  <a:tab pos="3251200" algn="l"/>
                  <a:tab pos="3251200" algn="l"/>
                  <a:tab pos="3251200" algn="l"/>
                  <a:tab pos="3873500" algn="l"/>
                  <a:tab pos="3873500" algn="l"/>
                  <a:tab pos="3873500" algn="l"/>
                  <a:tab pos="4521200" algn="l"/>
                  <a:tab pos="4521200" algn="l"/>
                  <a:tab pos="4521200" algn="l"/>
                  <a:tab pos="5156200" algn="l"/>
                  <a:tab pos="5156200" algn="l"/>
                  <a:tab pos="5156200" algn="l"/>
                  <a:tab pos="5791200" algn="l"/>
                  <a:tab pos="5791200" algn="l"/>
                  <a:tab pos="5791200" algn="l"/>
                  <a:tab pos="6438900" algn="l"/>
                  <a:tab pos="6438900" algn="l"/>
                  <a:tab pos="6438900" algn="l"/>
                  <a:tab pos="7073900" algn="l"/>
                  <a:tab pos="7073900" algn="l"/>
                  <a:tab pos="7073900" algn="l"/>
                  <a:tab pos="7708900" algn="l"/>
                  <a:tab pos="7708900" algn="l"/>
                  <a:tab pos="7708900" algn="l"/>
                  <a:tab pos="8356600" algn="l"/>
                  <a:tab pos="8356600" algn="l"/>
                  <a:tab pos="8356600" algn="l"/>
                  <a:tab pos="8991600" algn="l"/>
                  <a:tab pos="8991600" algn="l"/>
                  <a:tab pos="8991600" algn="l"/>
                  <a:tab pos="9639300" algn="l"/>
                  <a:tab pos="9639300" algn="l"/>
                  <a:tab pos="9639300" algn="l"/>
                  <a:tab pos="10274300" algn="l"/>
                  <a:tab pos="10274300" algn="l"/>
                  <a:tab pos="10274300" algn="l"/>
                  <a:tab pos="10909300" algn="l"/>
                  <a:tab pos="10909300" algn="l"/>
                  <a:tab pos="10909300" algn="l"/>
                  <a:tab pos="11557000" algn="l"/>
                  <a:tab pos="11557000" algn="l"/>
                  <a:tab pos="11557000" algn="l"/>
                  <a:tab pos="12192000" algn="l"/>
                  <a:tab pos="12192000" algn="l"/>
                  <a:tab pos="12192000" algn="l"/>
                  <a:tab pos="12814300" algn="l"/>
                  <a:tab pos="12814300" algn="l"/>
                  <a:tab pos="12814300" algn="l"/>
                  <a:tab pos="12839700" algn="l"/>
                  <a:tab pos="12839700" algn="l"/>
                  <a:tab pos="12839700" algn="l"/>
                </a:tabLst>
                <a:defRPr sz="1400" u="sng">
                  <a:solidFill>
                    <a:srgbClr val="FFFFFF"/>
                  </a:solidFill>
                  <a:latin typeface="Helvetica"/>
                  <a:ea typeface="Helvetica"/>
                  <a:cs typeface="Helvetica"/>
                  <a:sym typeface="Helvetica"/>
                </a:defRPr>
              </a:pPr>
              <a:r>
                <a:rPr b="1">
                  <a:solidFill>
                    <a:srgbClr val="000000"/>
                  </a:solidFill>
                </a:rPr>
                <a:t>Adaptations &amp; transferts</a:t>
              </a:r>
              <a:endParaRPr b="1">
                <a:solidFill>
                  <a:srgbClr val="000000"/>
                </a:solidFill>
              </a:endParaRPr>
            </a:p>
            <a:p>
              <a:pPr marL="638175" indent="-600075" algn="l" defTabSz="914400">
                <a:buClr>
                  <a:srgbClr val="000000"/>
                </a:buClr>
                <a:buSzPct val="100000"/>
                <a:buFont typeface="Arial"/>
                <a:buAutoNum type="arabicPeriod" startAt="1"/>
                <a:tabLst>
                  <a:tab pos="50800" algn="l"/>
                  <a:tab pos="50800" algn="l"/>
                  <a:tab pos="50800" algn="l"/>
                  <a:tab pos="685800" algn="l"/>
                  <a:tab pos="685800" algn="l"/>
                  <a:tab pos="685800" algn="l"/>
                  <a:tab pos="1333500" algn="l"/>
                  <a:tab pos="1333500" algn="l"/>
                  <a:tab pos="1333500" algn="l"/>
                  <a:tab pos="1968500" algn="l"/>
                  <a:tab pos="1968500" algn="l"/>
                  <a:tab pos="1968500" algn="l"/>
                  <a:tab pos="2590800" algn="l"/>
                  <a:tab pos="2590800" algn="l"/>
                  <a:tab pos="2590800" algn="l"/>
                  <a:tab pos="3251200" algn="l"/>
                  <a:tab pos="3251200" algn="l"/>
                  <a:tab pos="3251200" algn="l"/>
                  <a:tab pos="3873500" algn="l"/>
                  <a:tab pos="3873500" algn="l"/>
                  <a:tab pos="3873500" algn="l"/>
                  <a:tab pos="4521200" algn="l"/>
                  <a:tab pos="4521200" algn="l"/>
                  <a:tab pos="4521200" algn="l"/>
                  <a:tab pos="5156200" algn="l"/>
                  <a:tab pos="5156200" algn="l"/>
                  <a:tab pos="5156200" algn="l"/>
                  <a:tab pos="5791200" algn="l"/>
                  <a:tab pos="5791200" algn="l"/>
                  <a:tab pos="5791200" algn="l"/>
                  <a:tab pos="6438900" algn="l"/>
                  <a:tab pos="6438900" algn="l"/>
                  <a:tab pos="6438900" algn="l"/>
                  <a:tab pos="7073900" algn="l"/>
                  <a:tab pos="7073900" algn="l"/>
                  <a:tab pos="7073900" algn="l"/>
                  <a:tab pos="7708900" algn="l"/>
                  <a:tab pos="7708900" algn="l"/>
                  <a:tab pos="7708900" algn="l"/>
                  <a:tab pos="8356600" algn="l"/>
                  <a:tab pos="8356600" algn="l"/>
                  <a:tab pos="8356600" algn="l"/>
                  <a:tab pos="8991600" algn="l"/>
                  <a:tab pos="8991600" algn="l"/>
                  <a:tab pos="8991600" algn="l"/>
                  <a:tab pos="9639300" algn="l"/>
                  <a:tab pos="9639300" algn="l"/>
                  <a:tab pos="9639300" algn="l"/>
                  <a:tab pos="10274300" algn="l"/>
                  <a:tab pos="10274300" algn="l"/>
                  <a:tab pos="10274300" algn="l"/>
                  <a:tab pos="10909300" algn="l"/>
                  <a:tab pos="10909300" algn="l"/>
                  <a:tab pos="10909300" algn="l"/>
                  <a:tab pos="11557000" algn="l"/>
                  <a:tab pos="11557000" algn="l"/>
                  <a:tab pos="11557000" algn="l"/>
                  <a:tab pos="12192000" algn="l"/>
                  <a:tab pos="12192000" algn="l"/>
                  <a:tab pos="12192000" algn="l"/>
                  <a:tab pos="12814300" algn="l"/>
                  <a:tab pos="12814300" algn="l"/>
                  <a:tab pos="12814300" algn="l"/>
                  <a:tab pos="12839700" algn="l"/>
                  <a:tab pos="12839700" algn="l"/>
                  <a:tab pos="12839700" algn="l"/>
                </a:tabLst>
                <a:defRPr i="1" sz="1400">
                  <a:solidFill>
                    <a:srgbClr val="FFFFFF"/>
                  </a:solidFill>
                  <a:latin typeface="Helvetica"/>
                  <a:ea typeface="Helvetica"/>
                  <a:cs typeface="Helvetica"/>
                  <a:sym typeface="Helvetica"/>
                </a:defRPr>
              </a:pPr>
              <a:r>
                <a:rPr>
                  <a:solidFill>
                    <a:srgbClr val="000000"/>
                  </a:solidFill>
                </a:rPr>
                <a:t>Adaptations matérielles</a:t>
              </a:r>
            </a:p>
          </p:txBody>
        </p:sp>
      </p:grpSp>
      <p:pic>
        <p:nvPicPr>
          <p:cNvPr id="23" name="Logo_Handisub_3FF.jpg" descr="Logo_Handisub_3FF.jpg"/>
          <p:cNvPicPr>
            <a:picLocks noChangeAspect="1"/>
          </p:cNvPicPr>
          <p:nvPr/>
        </p:nvPicPr>
        <p:blipFill>
          <a:blip r:embed="rId2">
            <a:extLst/>
          </a:blip>
          <a:stretch>
            <a:fillRect/>
          </a:stretch>
        </p:blipFill>
        <p:spPr>
          <a:xfrm>
            <a:off x="1138" y="-7285"/>
            <a:ext cx="3593150" cy="1199478"/>
          </a:xfrm>
          <a:prstGeom prst="rect">
            <a:avLst/>
          </a:prstGeom>
          <a:ln w="12700">
            <a:miter lim="400000"/>
          </a:ln>
        </p:spPr>
      </p:pic>
      <p:sp>
        <p:nvSpPr>
          <p:cNvPr id="24" name="P. CHAUVIERE, J. PIQUET, E.SERVAL et P.TRAPE…"/>
          <p:cNvSpPr txBox="1"/>
          <p:nvPr/>
        </p:nvSpPr>
        <p:spPr>
          <a:xfrm>
            <a:off x="6466595" y="35078"/>
            <a:ext cx="4874789" cy="5745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914400">
              <a:tabLst>
                <a:tab pos="444500" algn="l"/>
                <a:tab pos="444500" algn="l"/>
                <a:tab pos="444500" algn="l"/>
                <a:tab pos="444500" algn="l"/>
                <a:tab pos="444500" algn="l"/>
                <a:tab pos="444500" algn="l"/>
                <a:tab pos="444500" algn="l"/>
                <a:tab pos="444500" algn="l"/>
                <a:tab pos="889000" algn="l"/>
                <a:tab pos="889000" algn="l"/>
                <a:tab pos="889000" algn="l"/>
                <a:tab pos="889000" algn="l"/>
                <a:tab pos="889000" algn="l"/>
                <a:tab pos="889000" algn="l"/>
                <a:tab pos="889000" algn="l"/>
                <a:tab pos="889000" algn="l"/>
                <a:tab pos="1346200" algn="l"/>
                <a:tab pos="1346200" algn="l"/>
                <a:tab pos="1346200" algn="l"/>
                <a:tab pos="1346200" algn="l"/>
                <a:tab pos="1346200" algn="l"/>
                <a:tab pos="1346200" algn="l"/>
                <a:tab pos="1346200" algn="l"/>
                <a:tab pos="1346200" algn="l"/>
                <a:tab pos="1790700" algn="l"/>
                <a:tab pos="1790700" algn="l"/>
                <a:tab pos="1790700" algn="l"/>
                <a:tab pos="1790700" algn="l"/>
                <a:tab pos="1790700" algn="l"/>
                <a:tab pos="1790700" algn="l"/>
                <a:tab pos="1790700" algn="l"/>
                <a:tab pos="1790700" algn="l"/>
                <a:tab pos="2235200" algn="l"/>
                <a:tab pos="2235200" algn="l"/>
                <a:tab pos="2235200" algn="l"/>
                <a:tab pos="2235200" algn="l"/>
                <a:tab pos="2235200" algn="l"/>
                <a:tab pos="2235200" algn="l"/>
                <a:tab pos="2235200" algn="l"/>
                <a:tab pos="2235200" algn="l"/>
                <a:tab pos="2692400" algn="l"/>
                <a:tab pos="2692400" algn="l"/>
                <a:tab pos="2692400" algn="l"/>
                <a:tab pos="2692400" algn="l"/>
                <a:tab pos="2692400" algn="l"/>
                <a:tab pos="2692400" algn="l"/>
                <a:tab pos="2692400" algn="l"/>
                <a:tab pos="2692400" algn="l"/>
                <a:tab pos="3136900" algn="l"/>
                <a:tab pos="3136900" algn="l"/>
                <a:tab pos="3136900" algn="l"/>
                <a:tab pos="3136900" algn="l"/>
                <a:tab pos="3136900" algn="l"/>
                <a:tab pos="3136900" algn="l"/>
                <a:tab pos="3136900" algn="l"/>
                <a:tab pos="3136900" algn="l"/>
                <a:tab pos="3581400" algn="l"/>
                <a:tab pos="3581400" algn="l"/>
                <a:tab pos="3581400" algn="l"/>
                <a:tab pos="3581400" algn="l"/>
                <a:tab pos="3581400" algn="l"/>
                <a:tab pos="3581400" algn="l"/>
                <a:tab pos="3581400" algn="l"/>
                <a:tab pos="3581400" algn="l"/>
                <a:tab pos="4038600" algn="l"/>
                <a:tab pos="4038600" algn="l"/>
                <a:tab pos="4038600" algn="l"/>
                <a:tab pos="4038600" algn="l"/>
                <a:tab pos="4038600" algn="l"/>
                <a:tab pos="4038600" algn="l"/>
                <a:tab pos="4038600" algn="l"/>
                <a:tab pos="4038600" algn="l"/>
                <a:tab pos="4483100" algn="l"/>
                <a:tab pos="4483100" algn="l"/>
                <a:tab pos="4483100" algn="l"/>
                <a:tab pos="4483100" algn="l"/>
                <a:tab pos="4483100" algn="l"/>
                <a:tab pos="4483100" algn="l"/>
                <a:tab pos="4483100" algn="l"/>
                <a:tab pos="4483100" algn="l"/>
                <a:tab pos="4940300" algn="l"/>
                <a:tab pos="4940300" algn="l"/>
                <a:tab pos="4940300" algn="l"/>
                <a:tab pos="4940300" algn="l"/>
                <a:tab pos="4940300" algn="l"/>
                <a:tab pos="4940300" algn="l"/>
                <a:tab pos="4940300" algn="l"/>
                <a:tab pos="4940300" algn="l"/>
                <a:tab pos="5384800" algn="l"/>
                <a:tab pos="5384800" algn="l"/>
                <a:tab pos="5384800" algn="l"/>
                <a:tab pos="5384800" algn="l"/>
                <a:tab pos="5384800" algn="l"/>
                <a:tab pos="5384800" algn="l"/>
                <a:tab pos="5384800" algn="l"/>
                <a:tab pos="5384800" algn="l"/>
                <a:tab pos="5829300" algn="l"/>
                <a:tab pos="5829300" algn="l"/>
                <a:tab pos="5829300" algn="l"/>
                <a:tab pos="5829300" algn="l"/>
                <a:tab pos="5829300" algn="l"/>
                <a:tab pos="5829300" algn="l"/>
                <a:tab pos="5829300" algn="l"/>
                <a:tab pos="5829300" algn="l"/>
                <a:tab pos="6286500" algn="l"/>
                <a:tab pos="6286500" algn="l"/>
                <a:tab pos="6286500" algn="l"/>
                <a:tab pos="6286500" algn="l"/>
                <a:tab pos="6286500" algn="l"/>
                <a:tab pos="6286500" algn="l"/>
                <a:tab pos="6286500" algn="l"/>
                <a:tab pos="6286500" algn="l"/>
                <a:tab pos="6731000" algn="l"/>
                <a:tab pos="6731000" algn="l"/>
                <a:tab pos="6731000" algn="l"/>
                <a:tab pos="6731000" algn="l"/>
                <a:tab pos="6731000" algn="l"/>
                <a:tab pos="6731000" algn="l"/>
                <a:tab pos="6731000" algn="l"/>
                <a:tab pos="6731000" algn="l"/>
                <a:tab pos="7175500" algn="l"/>
                <a:tab pos="7175500" algn="l"/>
                <a:tab pos="7175500" algn="l"/>
                <a:tab pos="7175500" algn="l"/>
                <a:tab pos="7175500" algn="l"/>
                <a:tab pos="7175500" algn="l"/>
                <a:tab pos="7175500" algn="l"/>
                <a:tab pos="7175500" algn="l"/>
                <a:tab pos="7632700" algn="l"/>
                <a:tab pos="7632700" algn="l"/>
                <a:tab pos="7632700" algn="l"/>
                <a:tab pos="7632700" algn="l"/>
                <a:tab pos="7632700" algn="l"/>
                <a:tab pos="7632700" algn="l"/>
                <a:tab pos="7632700" algn="l"/>
                <a:tab pos="7632700" algn="l"/>
                <a:tab pos="8077200" algn="l"/>
                <a:tab pos="8077200" algn="l"/>
                <a:tab pos="8077200" algn="l"/>
                <a:tab pos="8077200" algn="l"/>
                <a:tab pos="8077200" algn="l"/>
                <a:tab pos="8077200" algn="l"/>
                <a:tab pos="8077200" algn="l"/>
                <a:tab pos="8077200" algn="l"/>
                <a:tab pos="8534400" algn="l"/>
                <a:tab pos="8534400" algn="l"/>
                <a:tab pos="8534400" algn="l"/>
                <a:tab pos="8534400" algn="l"/>
                <a:tab pos="8534400" algn="l"/>
                <a:tab pos="8534400" algn="l"/>
                <a:tab pos="8534400" algn="l"/>
                <a:tab pos="8534400" algn="l"/>
                <a:tab pos="8978900" algn="l"/>
                <a:tab pos="8978900" algn="l"/>
                <a:tab pos="8978900" algn="l"/>
                <a:tab pos="8978900" algn="l"/>
                <a:tab pos="8978900" algn="l"/>
                <a:tab pos="8978900" algn="l"/>
                <a:tab pos="8978900" algn="l"/>
                <a:tab pos="8978900" algn="l"/>
              </a:tabLst>
              <a:defRPr i="1" sz="1600">
                <a:solidFill>
                  <a:srgbClr val="FFFFFF"/>
                </a:solidFill>
                <a:latin typeface="Helvetica"/>
                <a:ea typeface="Helvetica"/>
                <a:cs typeface="Helvetica"/>
                <a:sym typeface="Helvetica"/>
              </a:defRPr>
            </a:pPr>
            <a:r>
              <a:rPr>
                <a:solidFill>
                  <a:srgbClr val="333399"/>
                </a:solidFill>
              </a:rPr>
              <a:t>P. CHAUVIERE, J. PIQUET, E.SERVAL et P.TRAPE</a:t>
            </a:r>
            <a:endParaRPr>
              <a:solidFill>
                <a:srgbClr val="333399"/>
              </a:solidFill>
            </a:endParaRPr>
          </a:p>
          <a:p>
            <a:pPr defTabSz="914400">
              <a:defRPr sz="1300">
                <a:latin typeface="Arial"/>
                <a:ea typeface="Arial"/>
                <a:cs typeface="Arial"/>
                <a:sym typeface="Arial"/>
              </a:defRPr>
            </a:pPr>
            <a:r>
              <a:rPr>
                <a:solidFill>
                  <a:srgbClr val="333399"/>
                </a:solidFill>
              </a:rPr>
              <a:t>Stage </a:t>
            </a:r>
            <a:r>
              <a:rPr>
                <a:solidFill>
                  <a:srgbClr val="333399"/>
                </a:solidFill>
                <a:latin typeface="Helvetica"/>
                <a:ea typeface="Helvetica"/>
                <a:cs typeface="Helvetica"/>
                <a:sym typeface="Helvetica"/>
              </a:rPr>
              <a:t>EH2 - Antibes 2019</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dapt-Matos">
    <p:spTree>
      <p:nvGrpSpPr>
        <p:cNvPr id="1" name=""/>
        <p:cNvGrpSpPr/>
        <p:nvPr/>
      </p:nvGrpSpPr>
      <p:grpSpPr>
        <a:xfrm>
          <a:off x="0" y="0"/>
          <a:ext cx="0" cy="0"/>
          <a:chOff x="0" y="0"/>
          <a:chExt cx="0" cy="0"/>
        </a:xfrm>
      </p:grpSpPr>
      <p:grpSp>
        <p:nvGrpSpPr>
          <p:cNvPr id="34" name="Groupe"/>
          <p:cNvGrpSpPr/>
          <p:nvPr/>
        </p:nvGrpSpPr>
        <p:grpSpPr>
          <a:xfrm>
            <a:off x="356728" y="1496906"/>
            <a:ext cx="2275841" cy="881055"/>
            <a:chOff x="0" y="0"/>
            <a:chExt cx="2275839" cy="881053"/>
          </a:xfrm>
        </p:grpSpPr>
        <p:sp>
          <p:nvSpPr>
            <p:cNvPr id="32" name="Rectangle"/>
            <p:cNvSpPr/>
            <p:nvPr/>
          </p:nvSpPr>
          <p:spPr>
            <a:xfrm>
              <a:off x="0" y="0"/>
              <a:ext cx="2275840" cy="881054"/>
            </a:xfrm>
            <a:prstGeom prst="rect">
              <a:avLst/>
            </a:prstGeom>
            <a:noFill/>
            <a:ln w="12700" cap="flat">
              <a:solidFill>
                <a:srgbClr val="FF0000"/>
              </a:solidFill>
              <a:prstDash val="solid"/>
              <a:round/>
            </a:ln>
            <a:effectLst/>
          </p:spPr>
          <p:txBody>
            <a:bodyPr wrap="square" lIns="65023" tIns="65023" rIns="65023" bIns="65023" numCol="1" anchor="t">
              <a:noAutofit/>
            </a:bodyPr>
            <a:lstStyle/>
            <a:p>
              <a:pPr algn="l" defTabSz="914400">
                <a:tabLst>
                  <a:tab pos="50800" algn="l"/>
                  <a:tab pos="50800" algn="l"/>
                  <a:tab pos="50800" algn="l"/>
                  <a:tab pos="685800" algn="l"/>
                  <a:tab pos="685800" algn="l"/>
                  <a:tab pos="685800" algn="l"/>
                  <a:tab pos="1333500" algn="l"/>
                  <a:tab pos="1333500" algn="l"/>
                  <a:tab pos="1333500" algn="l"/>
                  <a:tab pos="1968500" algn="l"/>
                  <a:tab pos="1968500" algn="l"/>
                  <a:tab pos="1968500" algn="l"/>
                  <a:tab pos="2590800" algn="l"/>
                  <a:tab pos="2590800" algn="l"/>
                  <a:tab pos="2590800" algn="l"/>
                  <a:tab pos="3251200" algn="l"/>
                  <a:tab pos="3251200" algn="l"/>
                  <a:tab pos="3251200" algn="l"/>
                  <a:tab pos="3873500" algn="l"/>
                  <a:tab pos="3873500" algn="l"/>
                  <a:tab pos="3873500" algn="l"/>
                  <a:tab pos="4521200" algn="l"/>
                  <a:tab pos="4521200" algn="l"/>
                  <a:tab pos="4521200" algn="l"/>
                  <a:tab pos="5156200" algn="l"/>
                  <a:tab pos="5156200" algn="l"/>
                  <a:tab pos="5156200" algn="l"/>
                  <a:tab pos="5791200" algn="l"/>
                  <a:tab pos="5791200" algn="l"/>
                  <a:tab pos="5791200" algn="l"/>
                  <a:tab pos="6438900" algn="l"/>
                  <a:tab pos="6438900" algn="l"/>
                  <a:tab pos="6438900" algn="l"/>
                  <a:tab pos="7073900" algn="l"/>
                  <a:tab pos="7073900" algn="l"/>
                  <a:tab pos="7073900" algn="l"/>
                  <a:tab pos="7708900" algn="l"/>
                  <a:tab pos="7708900" algn="l"/>
                  <a:tab pos="7708900" algn="l"/>
                  <a:tab pos="8356600" algn="l"/>
                  <a:tab pos="8356600" algn="l"/>
                  <a:tab pos="8356600" algn="l"/>
                  <a:tab pos="8991600" algn="l"/>
                  <a:tab pos="8991600" algn="l"/>
                  <a:tab pos="8991600" algn="l"/>
                  <a:tab pos="9639300" algn="l"/>
                  <a:tab pos="9639300" algn="l"/>
                  <a:tab pos="9639300" algn="l"/>
                  <a:tab pos="10274300" algn="l"/>
                  <a:tab pos="10274300" algn="l"/>
                  <a:tab pos="10274300" algn="l"/>
                  <a:tab pos="10909300" algn="l"/>
                  <a:tab pos="10909300" algn="l"/>
                  <a:tab pos="10909300" algn="l"/>
                  <a:tab pos="11557000" algn="l"/>
                  <a:tab pos="11557000" algn="l"/>
                  <a:tab pos="11557000" algn="l"/>
                  <a:tab pos="12192000" algn="l"/>
                  <a:tab pos="12192000" algn="l"/>
                  <a:tab pos="12192000" algn="l"/>
                  <a:tab pos="12814300" algn="l"/>
                  <a:tab pos="12814300" algn="l"/>
                  <a:tab pos="12814300" algn="l"/>
                  <a:tab pos="12839700" algn="l"/>
                  <a:tab pos="12839700" algn="l"/>
                  <a:tab pos="12839700" algn="l"/>
                </a:tabLst>
                <a:defRPr b="1" sz="1400">
                  <a:latin typeface="Arial"/>
                  <a:ea typeface="Arial"/>
                  <a:cs typeface="Arial"/>
                  <a:sym typeface="Arial"/>
                </a:defRPr>
              </a:pPr>
            </a:p>
          </p:txBody>
        </p:sp>
        <p:sp>
          <p:nvSpPr>
            <p:cNvPr id="33" name="Adaptations&amp; transferts…"/>
            <p:cNvSpPr/>
            <p:nvPr/>
          </p:nvSpPr>
          <p:spPr>
            <a:xfrm>
              <a:off x="0" y="0"/>
              <a:ext cx="227584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638175" indent="-600075" algn="l" defTabSz="914400">
                <a:buClr>
                  <a:srgbClr val="000000"/>
                </a:buClr>
                <a:buSzPct val="100000"/>
                <a:buFont typeface="Arial"/>
                <a:buAutoNum type="arabicPeriod" startAt="1"/>
                <a:tabLst>
                  <a:tab pos="50800" algn="l"/>
                  <a:tab pos="50800" algn="l"/>
                  <a:tab pos="50800" algn="l"/>
                  <a:tab pos="685800" algn="l"/>
                  <a:tab pos="685800" algn="l"/>
                  <a:tab pos="685800" algn="l"/>
                  <a:tab pos="1333500" algn="l"/>
                  <a:tab pos="1333500" algn="l"/>
                  <a:tab pos="1333500" algn="l"/>
                  <a:tab pos="1968500" algn="l"/>
                  <a:tab pos="1968500" algn="l"/>
                  <a:tab pos="1968500" algn="l"/>
                  <a:tab pos="2590800" algn="l"/>
                  <a:tab pos="2590800" algn="l"/>
                  <a:tab pos="2590800" algn="l"/>
                  <a:tab pos="3251200" algn="l"/>
                  <a:tab pos="3251200" algn="l"/>
                  <a:tab pos="3251200" algn="l"/>
                  <a:tab pos="3873500" algn="l"/>
                  <a:tab pos="3873500" algn="l"/>
                  <a:tab pos="3873500" algn="l"/>
                  <a:tab pos="4521200" algn="l"/>
                  <a:tab pos="4521200" algn="l"/>
                  <a:tab pos="4521200" algn="l"/>
                  <a:tab pos="5156200" algn="l"/>
                  <a:tab pos="5156200" algn="l"/>
                  <a:tab pos="5156200" algn="l"/>
                  <a:tab pos="5791200" algn="l"/>
                  <a:tab pos="5791200" algn="l"/>
                  <a:tab pos="5791200" algn="l"/>
                  <a:tab pos="6438900" algn="l"/>
                  <a:tab pos="6438900" algn="l"/>
                  <a:tab pos="6438900" algn="l"/>
                  <a:tab pos="7073900" algn="l"/>
                  <a:tab pos="7073900" algn="l"/>
                  <a:tab pos="7073900" algn="l"/>
                  <a:tab pos="7708900" algn="l"/>
                  <a:tab pos="7708900" algn="l"/>
                  <a:tab pos="7708900" algn="l"/>
                  <a:tab pos="8356600" algn="l"/>
                  <a:tab pos="8356600" algn="l"/>
                  <a:tab pos="8356600" algn="l"/>
                  <a:tab pos="8991600" algn="l"/>
                  <a:tab pos="8991600" algn="l"/>
                  <a:tab pos="8991600" algn="l"/>
                  <a:tab pos="9639300" algn="l"/>
                  <a:tab pos="9639300" algn="l"/>
                  <a:tab pos="9639300" algn="l"/>
                  <a:tab pos="10274300" algn="l"/>
                  <a:tab pos="10274300" algn="l"/>
                  <a:tab pos="10274300" algn="l"/>
                  <a:tab pos="10909300" algn="l"/>
                  <a:tab pos="10909300" algn="l"/>
                  <a:tab pos="10909300" algn="l"/>
                  <a:tab pos="11557000" algn="l"/>
                  <a:tab pos="11557000" algn="l"/>
                  <a:tab pos="11557000" algn="l"/>
                  <a:tab pos="12192000" algn="l"/>
                  <a:tab pos="12192000" algn="l"/>
                  <a:tab pos="12192000" algn="l"/>
                  <a:tab pos="12814300" algn="l"/>
                  <a:tab pos="12814300" algn="l"/>
                  <a:tab pos="12814300" algn="l"/>
                  <a:tab pos="12839700" algn="l"/>
                  <a:tab pos="12839700" algn="l"/>
                  <a:tab pos="12839700" algn="l"/>
                </a:tabLst>
                <a:defRPr i="1" sz="1400">
                  <a:solidFill>
                    <a:srgbClr val="FFFFFF"/>
                  </a:solidFill>
                  <a:latin typeface="Helvetica"/>
                  <a:ea typeface="Helvetica"/>
                  <a:cs typeface="Helvetica"/>
                  <a:sym typeface="Helvetica"/>
                </a:defRPr>
              </a:pPr>
              <a:r>
                <a:rPr>
                  <a:solidFill>
                    <a:srgbClr val="000000"/>
                  </a:solidFill>
                </a:rPr>
                <a:t>Adaptations&amp; transferts</a:t>
              </a:r>
              <a:endParaRPr b="1" u="sng">
                <a:solidFill>
                  <a:srgbClr val="000000"/>
                </a:solidFill>
              </a:endParaRPr>
            </a:p>
            <a:p>
              <a:pPr marL="638175" indent="-600075" algn="l" defTabSz="914400">
                <a:buClr>
                  <a:srgbClr val="000000"/>
                </a:buClr>
                <a:buSzPct val="100000"/>
                <a:buFont typeface="Arial"/>
                <a:buAutoNum type="arabicPeriod" startAt="1"/>
                <a:tabLst>
                  <a:tab pos="50800" algn="l"/>
                  <a:tab pos="50800" algn="l"/>
                  <a:tab pos="50800" algn="l"/>
                  <a:tab pos="685800" algn="l"/>
                  <a:tab pos="685800" algn="l"/>
                  <a:tab pos="685800" algn="l"/>
                  <a:tab pos="1333500" algn="l"/>
                  <a:tab pos="1333500" algn="l"/>
                  <a:tab pos="1333500" algn="l"/>
                  <a:tab pos="1968500" algn="l"/>
                  <a:tab pos="1968500" algn="l"/>
                  <a:tab pos="1968500" algn="l"/>
                  <a:tab pos="2590800" algn="l"/>
                  <a:tab pos="2590800" algn="l"/>
                  <a:tab pos="2590800" algn="l"/>
                  <a:tab pos="3251200" algn="l"/>
                  <a:tab pos="3251200" algn="l"/>
                  <a:tab pos="3251200" algn="l"/>
                  <a:tab pos="3873500" algn="l"/>
                  <a:tab pos="3873500" algn="l"/>
                  <a:tab pos="3873500" algn="l"/>
                  <a:tab pos="4521200" algn="l"/>
                  <a:tab pos="4521200" algn="l"/>
                  <a:tab pos="4521200" algn="l"/>
                  <a:tab pos="5156200" algn="l"/>
                  <a:tab pos="5156200" algn="l"/>
                  <a:tab pos="5156200" algn="l"/>
                  <a:tab pos="5791200" algn="l"/>
                  <a:tab pos="5791200" algn="l"/>
                  <a:tab pos="5791200" algn="l"/>
                  <a:tab pos="6438900" algn="l"/>
                  <a:tab pos="6438900" algn="l"/>
                  <a:tab pos="6438900" algn="l"/>
                  <a:tab pos="7073900" algn="l"/>
                  <a:tab pos="7073900" algn="l"/>
                  <a:tab pos="7073900" algn="l"/>
                  <a:tab pos="7708900" algn="l"/>
                  <a:tab pos="7708900" algn="l"/>
                  <a:tab pos="7708900" algn="l"/>
                  <a:tab pos="8356600" algn="l"/>
                  <a:tab pos="8356600" algn="l"/>
                  <a:tab pos="8356600" algn="l"/>
                  <a:tab pos="8991600" algn="l"/>
                  <a:tab pos="8991600" algn="l"/>
                  <a:tab pos="8991600" algn="l"/>
                  <a:tab pos="9639300" algn="l"/>
                  <a:tab pos="9639300" algn="l"/>
                  <a:tab pos="9639300" algn="l"/>
                  <a:tab pos="10274300" algn="l"/>
                  <a:tab pos="10274300" algn="l"/>
                  <a:tab pos="10274300" algn="l"/>
                  <a:tab pos="10909300" algn="l"/>
                  <a:tab pos="10909300" algn="l"/>
                  <a:tab pos="10909300" algn="l"/>
                  <a:tab pos="11557000" algn="l"/>
                  <a:tab pos="11557000" algn="l"/>
                  <a:tab pos="11557000" algn="l"/>
                  <a:tab pos="12192000" algn="l"/>
                  <a:tab pos="12192000" algn="l"/>
                  <a:tab pos="12192000" algn="l"/>
                  <a:tab pos="12814300" algn="l"/>
                  <a:tab pos="12814300" algn="l"/>
                  <a:tab pos="12814300" algn="l"/>
                  <a:tab pos="12839700" algn="l"/>
                  <a:tab pos="12839700" algn="l"/>
                  <a:tab pos="12839700" algn="l"/>
                </a:tabLst>
                <a:defRPr b="1" sz="1400" u="sng">
                  <a:solidFill>
                    <a:srgbClr val="FFFFFF"/>
                  </a:solidFill>
                  <a:latin typeface="Helvetica"/>
                  <a:ea typeface="Helvetica"/>
                  <a:cs typeface="Helvetica"/>
                  <a:sym typeface="Helvetica"/>
                </a:defRPr>
              </a:pPr>
              <a:r>
                <a:rPr>
                  <a:solidFill>
                    <a:srgbClr val="000000"/>
                  </a:solidFill>
                </a:rPr>
                <a:t>Adaptations matérielles</a:t>
              </a:r>
            </a:p>
          </p:txBody>
        </p:sp>
      </p:grpSp>
      <p:pic>
        <p:nvPicPr>
          <p:cNvPr id="35" name="Logo_Handisub_3FF.jpg" descr="Logo_Handisub_3FF.jpg"/>
          <p:cNvPicPr>
            <a:picLocks noChangeAspect="1"/>
          </p:cNvPicPr>
          <p:nvPr/>
        </p:nvPicPr>
        <p:blipFill>
          <a:blip r:embed="rId2">
            <a:extLst/>
          </a:blip>
          <a:stretch>
            <a:fillRect/>
          </a:stretch>
        </p:blipFill>
        <p:spPr>
          <a:xfrm>
            <a:off x="1138" y="-7285"/>
            <a:ext cx="3593150" cy="1199478"/>
          </a:xfrm>
          <a:prstGeom prst="rect">
            <a:avLst/>
          </a:prstGeom>
          <a:ln w="12700">
            <a:miter lim="400000"/>
          </a:ln>
        </p:spPr>
      </p:pic>
      <p:sp>
        <p:nvSpPr>
          <p:cNvPr id="36" name="P. CHAUVIERE, J. PIQUET, E.SERVAL et P.TRAPE…"/>
          <p:cNvSpPr txBox="1"/>
          <p:nvPr/>
        </p:nvSpPr>
        <p:spPr>
          <a:xfrm>
            <a:off x="6466595" y="35078"/>
            <a:ext cx="4874789" cy="5745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914400">
              <a:tabLst>
                <a:tab pos="444500" algn="l"/>
                <a:tab pos="444500" algn="l"/>
                <a:tab pos="444500" algn="l"/>
                <a:tab pos="444500" algn="l"/>
                <a:tab pos="444500" algn="l"/>
                <a:tab pos="444500" algn="l"/>
                <a:tab pos="444500" algn="l"/>
                <a:tab pos="444500" algn="l"/>
                <a:tab pos="889000" algn="l"/>
                <a:tab pos="889000" algn="l"/>
                <a:tab pos="889000" algn="l"/>
                <a:tab pos="889000" algn="l"/>
                <a:tab pos="889000" algn="l"/>
                <a:tab pos="889000" algn="l"/>
                <a:tab pos="889000" algn="l"/>
                <a:tab pos="889000" algn="l"/>
                <a:tab pos="1346200" algn="l"/>
                <a:tab pos="1346200" algn="l"/>
                <a:tab pos="1346200" algn="l"/>
                <a:tab pos="1346200" algn="l"/>
                <a:tab pos="1346200" algn="l"/>
                <a:tab pos="1346200" algn="l"/>
                <a:tab pos="1346200" algn="l"/>
                <a:tab pos="1346200" algn="l"/>
                <a:tab pos="1790700" algn="l"/>
                <a:tab pos="1790700" algn="l"/>
                <a:tab pos="1790700" algn="l"/>
                <a:tab pos="1790700" algn="l"/>
                <a:tab pos="1790700" algn="l"/>
                <a:tab pos="1790700" algn="l"/>
                <a:tab pos="1790700" algn="l"/>
                <a:tab pos="1790700" algn="l"/>
                <a:tab pos="2235200" algn="l"/>
                <a:tab pos="2235200" algn="l"/>
                <a:tab pos="2235200" algn="l"/>
                <a:tab pos="2235200" algn="l"/>
                <a:tab pos="2235200" algn="l"/>
                <a:tab pos="2235200" algn="l"/>
                <a:tab pos="2235200" algn="l"/>
                <a:tab pos="2235200" algn="l"/>
                <a:tab pos="2692400" algn="l"/>
                <a:tab pos="2692400" algn="l"/>
                <a:tab pos="2692400" algn="l"/>
                <a:tab pos="2692400" algn="l"/>
                <a:tab pos="2692400" algn="l"/>
                <a:tab pos="2692400" algn="l"/>
                <a:tab pos="2692400" algn="l"/>
                <a:tab pos="2692400" algn="l"/>
                <a:tab pos="3136900" algn="l"/>
                <a:tab pos="3136900" algn="l"/>
                <a:tab pos="3136900" algn="l"/>
                <a:tab pos="3136900" algn="l"/>
                <a:tab pos="3136900" algn="l"/>
                <a:tab pos="3136900" algn="l"/>
                <a:tab pos="3136900" algn="l"/>
                <a:tab pos="3136900" algn="l"/>
                <a:tab pos="3581400" algn="l"/>
                <a:tab pos="3581400" algn="l"/>
                <a:tab pos="3581400" algn="l"/>
                <a:tab pos="3581400" algn="l"/>
                <a:tab pos="3581400" algn="l"/>
                <a:tab pos="3581400" algn="l"/>
                <a:tab pos="3581400" algn="l"/>
                <a:tab pos="3581400" algn="l"/>
                <a:tab pos="4038600" algn="l"/>
                <a:tab pos="4038600" algn="l"/>
                <a:tab pos="4038600" algn="l"/>
                <a:tab pos="4038600" algn="l"/>
                <a:tab pos="4038600" algn="l"/>
                <a:tab pos="4038600" algn="l"/>
                <a:tab pos="4038600" algn="l"/>
                <a:tab pos="4038600" algn="l"/>
                <a:tab pos="4483100" algn="l"/>
                <a:tab pos="4483100" algn="l"/>
                <a:tab pos="4483100" algn="l"/>
                <a:tab pos="4483100" algn="l"/>
                <a:tab pos="4483100" algn="l"/>
                <a:tab pos="4483100" algn="l"/>
                <a:tab pos="4483100" algn="l"/>
                <a:tab pos="4483100" algn="l"/>
                <a:tab pos="4940300" algn="l"/>
                <a:tab pos="4940300" algn="l"/>
                <a:tab pos="4940300" algn="l"/>
                <a:tab pos="4940300" algn="l"/>
                <a:tab pos="4940300" algn="l"/>
                <a:tab pos="4940300" algn="l"/>
                <a:tab pos="4940300" algn="l"/>
                <a:tab pos="4940300" algn="l"/>
                <a:tab pos="5384800" algn="l"/>
                <a:tab pos="5384800" algn="l"/>
                <a:tab pos="5384800" algn="l"/>
                <a:tab pos="5384800" algn="l"/>
                <a:tab pos="5384800" algn="l"/>
                <a:tab pos="5384800" algn="l"/>
                <a:tab pos="5384800" algn="l"/>
                <a:tab pos="5384800" algn="l"/>
                <a:tab pos="5829300" algn="l"/>
                <a:tab pos="5829300" algn="l"/>
                <a:tab pos="5829300" algn="l"/>
                <a:tab pos="5829300" algn="l"/>
                <a:tab pos="5829300" algn="l"/>
                <a:tab pos="5829300" algn="l"/>
                <a:tab pos="5829300" algn="l"/>
                <a:tab pos="5829300" algn="l"/>
                <a:tab pos="6286500" algn="l"/>
                <a:tab pos="6286500" algn="l"/>
                <a:tab pos="6286500" algn="l"/>
                <a:tab pos="6286500" algn="l"/>
                <a:tab pos="6286500" algn="l"/>
                <a:tab pos="6286500" algn="l"/>
                <a:tab pos="6286500" algn="l"/>
                <a:tab pos="6286500" algn="l"/>
                <a:tab pos="6731000" algn="l"/>
                <a:tab pos="6731000" algn="l"/>
                <a:tab pos="6731000" algn="l"/>
                <a:tab pos="6731000" algn="l"/>
                <a:tab pos="6731000" algn="l"/>
                <a:tab pos="6731000" algn="l"/>
                <a:tab pos="6731000" algn="l"/>
                <a:tab pos="6731000" algn="l"/>
                <a:tab pos="7175500" algn="l"/>
                <a:tab pos="7175500" algn="l"/>
                <a:tab pos="7175500" algn="l"/>
                <a:tab pos="7175500" algn="l"/>
                <a:tab pos="7175500" algn="l"/>
                <a:tab pos="7175500" algn="l"/>
                <a:tab pos="7175500" algn="l"/>
                <a:tab pos="7175500" algn="l"/>
                <a:tab pos="7632700" algn="l"/>
                <a:tab pos="7632700" algn="l"/>
                <a:tab pos="7632700" algn="l"/>
                <a:tab pos="7632700" algn="l"/>
                <a:tab pos="7632700" algn="l"/>
                <a:tab pos="7632700" algn="l"/>
                <a:tab pos="7632700" algn="l"/>
                <a:tab pos="7632700" algn="l"/>
                <a:tab pos="8077200" algn="l"/>
                <a:tab pos="8077200" algn="l"/>
                <a:tab pos="8077200" algn="l"/>
                <a:tab pos="8077200" algn="l"/>
                <a:tab pos="8077200" algn="l"/>
                <a:tab pos="8077200" algn="l"/>
                <a:tab pos="8077200" algn="l"/>
                <a:tab pos="8077200" algn="l"/>
                <a:tab pos="8534400" algn="l"/>
                <a:tab pos="8534400" algn="l"/>
                <a:tab pos="8534400" algn="l"/>
                <a:tab pos="8534400" algn="l"/>
                <a:tab pos="8534400" algn="l"/>
                <a:tab pos="8534400" algn="l"/>
                <a:tab pos="8534400" algn="l"/>
                <a:tab pos="8534400" algn="l"/>
                <a:tab pos="8978900" algn="l"/>
                <a:tab pos="8978900" algn="l"/>
                <a:tab pos="8978900" algn="l"/>
                <a:tab pos="8978900" algn="l"/>
                <a:tab pos="8978900" algn="l"/>
                <a:tab pos="8978900" algn="l"/>
                <a:tab pos="8978900" algn="l"/>
                <a:tab pos="8978900" algn="l"/>
              </a:tabLst>
              <a:defRPr i="1" sz="1600">
                <a:solidFill>
                  <a:srgbClr val="FFFFFF"/>
                </a:solidFill>
                <a:latin typeface="Helvetica"/>
                <a:ea typeface="Helvetica"/>
                <a:cs typeface="Helvetica"/>
                <a:sym typeface="Helvetica"/>
              </a:defRPr>
            </a:pPr>
            <a:r>
              <a:rPr>
                <a:solidFill>
                  <a:srgbClr val="333399"/>
                </a:solidFill>
              </a:rPr>
              <a:t>P. CHAUVIERE, J. PIQUET, E.SERVAL et P.TRAPE</a:t>
            </a:r>
            <a:endParaRPr>
              <a:solidFill>
                <a:srgbClr val="333399"/>
              </a:solidFill>
            </a:endParaRPr>
          </a:p>
          <a:p>
            <a:pPr defTabSz="914400">
              <a:defRPr sz="1300">
                <a:latin typeface="Arial"/>
                <a:ea typeface="Arial"/>
                <a:cs typeface="Arial"/>
                <a:sym typeface="Arial"/>
              </a:defRPr>
            </a:pPr>
            <a:r>
              <a:rPr>
                <a:solidFill>
                  <a:srgbClr val="333399"/>
                </a:solidFill>
              </a:rPr>
              <a:t>Stage </a:t>
            </a:r>
            <a:r>
              <a:rPr>
                <a:solidFill>
                  <a:srgbClr val="333399"/>
                </a:solidFill>
                <a:latin typeface="Helvetica"/>
                <a:ea typeface="Helvetica"/>
                <a:cs typeface="Helvetica"/>
                <a:sym typeface="Helvetica"/>
              </a:rPr>
              <a:t>EH2 - Antibes 2019</a:t>
            </a:r>
          </a:p>
        </p:txBody>
      </p:sp>
      <p:sp>
        <p:nvSpPr>
          <p:cNvPr id="3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P. CHAUVIERE, J. PIQUET, E.SERVAL et P.TRAPE…"/>
          <p:cNvSpPr txBox="1"/>
          <p:nvPr/>
        </p:nvSpPr>
        <p:spPr>
          <a:xfrm>
            <a:off x="6466595" y="35078"/>
            <a:ext cx="4874789" cy="5745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914400">
              <a:tabLst>
                <a:tab pos="444500" algn="l"/>
                <a:tab pos="444500" algn="l"/>
                <a:tab pos="444500" algn="l"/>
                <a:tab pos="444500" algn="l"/>
                <a:tab pos="444500" algn="l"/>
                <a:tab pos="444500" algn="l"/>
                <a:tab pos="444500" algn="l"/>
                <a:tab pos="444500" algn="l"/>
                <a:tab pos="889000" algn="l"/>
                <a:tab pos="889000" algn="l"/>
                <a:tab pos="889000" algn="l"/>
                <a:tab pos="889000" algn="l"/>
                <a:tab pos="889000" algn="l"/>
                <a:tab pos="889000" algn="l"/>
                <a:tab pos="889000" algn="l"/>
                <a:tab pos="889000" algn="l"/>
                <a:tab pos="1346200" algn="l"/>
                <a:tab pos="1346200" algn="l"/>
                <a:tab pos="1346200" algn="l"/>
                <a:tab pos="1346200" algn="l"/>
                <a:tab pos="1346200" algn="l"/>
                <a:tab pos="1346200" algn="l"/>
                <a:tab pos="1346200" algn="l"/>
                <a:tab pos="1346200" algn="l"/>
                <a:tab pos="1790700" algn="l"/>
                <a:tab pos="1790700" algn="l"/>
                <a:tab pos="1790700" algn="l"/>
                <a:tab pos="1790700" algn="l"/>
                <a:tab pos="1790700" algn="l"/>
                <a:tab pos="1790700" algn="l"/>
                <a:tab pos="1790700" algn="l"/>
                <a:tab pos="1790700" algn="l"/>
                <a:tab pos="2235200" algn="l"/>
                <a:tab pos="2235200" algn="l"/>
                <a:tab pos="2235200" algn="l"/>
                <a:tab pos="2235200" algn="l"/>
                <a:tab pos="2235200" algn="l"/>
                <a:tab pos="2235200" algn="l"/>
                <a:tab pos="2235200" algn="l"/>
                <a:tab pos="2235200" algn="l"/>
                <a:tab pos="2692400" algn="l"/>
                <a:tab pos="2692400" algn="l"/>
                <a:tab pos="2692400" algn="l"/>
                <a:tab pos="2692400" algn="l"/>
                <a:tab pos="2692400" algn="l"/>
                <a:tab pos="2692400" algn="l"/>
                <a:tab pos="2692400" algn="l"/>
                <a:tab pos="2692400" algn="l"/>
                <a:tab pos="3136900" algn="l"/>
                <a:tab pos="3136900" algn="l"/>
                <a:tab pos="3136900" algn="l"/>
                <a:tab pos="3136900" algn="l"/>
                <a:tab pos="3136900" algn="l"/>
                <a:tab pos="3136900" algn="l"/>
                <a:tab pos="3136900" algn="l"/>
                <a:tab pos="3136900" algn="l"/>
                <a:tab pos="3581400" algn="l"/>
                <a:tab pos="3581400" algn="l"/>
                <a:tab pos="3581400" algn="l"/>
                <a:tab pos="3581400" algn="l"/>
                <a:tab pos="3581400" algn="l"/>
                <a:tab pos="3581400" algn="l"/>
                <a:tab pos="3581400" algn="l"/>
                <a:tab pos="3581400" algn="l"/>
                <a:tab pos="4038600" algn="l"/>
                <a:tab pos="4038600" algn="l"/>
                <a:tab pos="4038600" algn="l"/>
                <a:tab pos="4038600" algn="l"/>
                <a:tab pos="4038600" algn="l"/>
                <a:tab pos="4038600" algn="l"/>
                <a:tab pos="4038600" algn="l"/>
                <a:tab pos="4038600" algn="l"/>
                <a:tab pos="4483100" algn="l"/>
                <a:tab pos="4483100" algn="l"/>
                <a:tab pos="4483100" algn="l"/>
                <a:tab pos="4483100" algn="l"/>
                <a:tab pos="4483100" algn="l"/>
                <a:tab pos="4483100" algn="l"/>
                <a:tab pos="4483100" algn="l"/>
                <a:tab pos="4483100" algn="l"/>
                <a:tab pos="4940300" algn="l"/>
                <a:tab pos="4940300" algn="l"/>
                <a:tab pos="4940300" algn="l"/>
                <a:tab pos="4940300" algn="l"/>
                <a:tab pos="4940300" algn="l"/>
                <a:tab pos="4940300" algn="l"/>
                <a:tab pos="4940300" algn="l"/>
                <a:tab pos="4940300" algn="l"/>
                <a:tab pos="5384800" algn="l"/>
                <a:tab pos="5384800" algn="l"/>
                <a:tab pos="5384800" algn="l"/>
                <a:tab pos="5384800" algn="l"/>
                <a:tab pos="5384800" algn="l"/>
                <a:tab pos="5384800" algn="l"/>
                <a:tab pos="5384800" algn="l"/>
                <a:tab pos="5384800" algn="l"/>
                <a:tab pos="5829300" algn="l"/>
                <a:tab pos="5829300" algn="l"/>
                <a:tab pos="5829300" algn="l"/>
                <a:tab pos="5829300" algn="l"/>
                <a:tab pos="5829300" algn="l"/>
                <a:tab pos="5829300" algn="l"/>
                <a:tab pos="5829300" algn="l"/>
                <a:tab pos="5829300" algn="l"/>
                <a:tab pos="6286500" algn="l"/>
                <a:tab pos="6286500" algn="l"/>
                <a:tab pos="6286500" algn="l"/>
                <a:tab pos="6286500" algn="l"/>
                <a:tab pos="6286500" algn="l"/>
                <a:tab pos="6286500" algn="l"/>
                <a:tab pos="6286500" algn="l"/>
                <a:tab pos="6286500" algn="l"/>
                <a:tab pos="6731000" algn="l"/>
                <a:tab pos="6731000" algn="l"/>
                <a:tab pos="6731000" algn="l"/>
                <a:tab pos="6731000" algn="l"/>
                <a:tab pos="6731000" algn="l"/>
                <a:tab pos="6731000" algn="l"/>
                <a:tab pos="6731000" algn="l"/>
                <a:tab pos="6731000" algn="l"/>
                <a:tab pos="7175500" algn="l"/>
                <a:tab pos="7175500" algn="l"/>
                <a:tab pos="7175500" algn="l"/>
                <a:tab pos="7175500" algn="l"/>
                <a:tab pos="7175500" algn="l"/>
                <a:tab pos="7175500" algn="l"/>
                <a:tab pos="7175500" algn="l"/>
                <a:tab pos="7175500" algn="l"/>
                <a:tab pos="7632700" algn="l"/>
                <a:tab pos="7632700" algn="l"/>
                <a:tab pos="7632700" algn="l"/>
                <a:tab pos="7632700" algn="l"/>
                <a:tab pos="7632700" algn="l"/>
                <a:tab pos="7632700" algn="l"/>
                <a:tab pos="7632700" algn="l"/>
                <a:tab pos="7632700" algn="l"/>
                <a:tab pos="8077200" algn="l"/>
                <a:tab pos="8077200" algn="l"/>
                <a:tab pos="8077200" algn="l"/>
                <a:tab pos="8077200" algn="l"/>
                <a:tab pos="8077200" algn="l"/>
                <a:tab pos="8077200" algn="l"/>
                <a:tab pos="8077200" algn="l"/>
                <a:tab pos="8077200" algn="l"/>
                <a:tab pos="8534400" algn="l"/>
                <a:tab pos="8534400" algn="l"/>
                <a:tab pos="8534400" algn="l"/>
                <a:tab pos="8534400" algn="l"/>
                <a:tab pos="8534400" algn="l"/>
                <a:tab pos="8534400" algn="l"/>
                <a:tab pos="8534400" algn="l"/>
                <a:tab pos="8534400" algn="l"/>
                <a:tab pos="8978900" algn="l"/>
                <a:tab pos="8978900" algn="l"/>
                <a:tab pos="8978900" algn="l"/>
                <a:tab pos="8978900" algn="l"/>
                <a:tab pos="8978900" algn="l"/>
                <a:tab pos="8978900" algn="l"/>
                <a:tab pos="8978900" algn="l"/>
                <a:tab pos="8978900" algn="l"/>
              </a:tabLst>
              <a:defRPr i="1" sz="1600">
                <a:solidFill>
                  <a:srgbClr val="FFFFFF"/>
                </a:solidFill>
                <a:latin typeface="Helvetica"/>
                <a:ea typeface="Helvetica"/>
                <a:cs typeface="Helvetica"/>
                <a:sym typeface="Helvetica"/>
              </a:defRPr>
            </a:pPr>
            <a:r>
              <a:rPr>
                <a:solidFill>
                  <a:srgbClr val="333399"/>
                </a:solidFill>
              </a:rPr>
              <a:t>P. CHAUVIERE, J. PIQUET, E.SERVAL et P.TRAPE</a:t>
            </a:r>
            <a:endParaRPr>
              <a:solidFill>
                <a:srgbClr val="333399"/>
              </a:solidFill>
            </a:endParaRPr>
          </a:p>
          <a:p>
            <a:pPr defTabSz="914400">
              <a:defRPr sz="1300">
                <a:latin typeface="Arial"/>
                <a:ea typeface="Arial"/>
                <a:cs typeface="Arial"/>
                <a:sym typeface="Arial"/>
              </a:defRPr>
            </a:pPr>
            <a:r>
              <a:rPr>
                <a:solidFill>
                  <a:srgbClr val="333399"/>
                </a:solidFill>
              </a:rPr>
              <a:t>Stage </a:t>
            </a:r>
            <a:r>
              <a:rPr>
                <a:solidFill>
                  <a:srgbClr val="333399"/>
                </a:solidFill>
                <a:latin typeface="Helvetica"/>
                <a:ea typeface="Helvetica"/>
                <a:cs typeface="Helvetica"/>
                <a:sym typeface="Helvetica"/>
              </a:rPr>
              <a:t>EH2 - Antibes 2019</a:t>
            </a:r>
          </a:p>
        </p:txBody>
      </p:sp>
      <p:pic>
        <p:nvPicPr>
          <p:cNvPr id="3" name="Logo_Handisub_3FF.jpg" descr="Logo_Handisub_3FF.jpg"/>
          <p:cNvPicPr>
            <a:picLocks noChangeAspect="1"/>
          </p:cNvPicPr>
          <p:nvPr/>
        </p:nvPicPr>
        <p:blipFill>
          <a:blip r:embed="rId2">
            <a:extLst/>
          </a:blip>
          <a:stretch>
            <a:fillRect/>
          </a:stretch>
        </p:blipFill>
        <p:spPr>
          <a:xfrm>
            <a:off x="1138" y="-7285"/>
            <a:ext cx="3593150" cy="1199478"/>
          </a:xfrm>
          <a:prstGeom prst="rect">
            <a:avLst/>
          </a:prstGeom>
          <a:ln w="12700">
            <a:miter lim="400000"/>
          </a:ln>
        </p:spPr>
      </p:pic>
      <p:sp>
        <p:nvSpPr>
          <p:cNvPr id="4" name="Texte du titre"/>
          <p:cNvSpPr txBox="1"/>
          <p:nvPr>
            <p:ph type="title"/>
          </p:nvPr>
        </p:nvSpPr>
        <p:spPr>
          <a:xfrm>
            <a:off x="589279" y="2560319"/>
            <a:ext cx="11677228" cy="19055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Texte du titre</a:t>
            </a:r>
          </a:p>
        </p:txBody>
      </p:sp>
      <p:sp>
        <p:nvSpPr>
          <p:cNvPr id="5" name="Texte niveau 1…"/>
          <p:cNvSpPr txBox="1"/>
          <p:nvPr>
            <p:ph type="body" idx="1"/>
          </p:nvPr>
        </p:nvSpPr>
        <p:spPr>
          <a:xfrm>
            <a:off x="609599" y="4890558"/>
            <a:ext cx="11677228" cy="33119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Texte niveau 1</a:t>
            </a:r>
          </a:p>
          <a:p>
            <a:pPr lvl="1"/>
            <a:r>
              <a:t>Texte niveau 2</a:t>
            </a:r>
          </a:p>
          <a:p>
            <a:pPr lvl="2"/>
            <a:r>
              <a:t>Texte niveau 3</a:t>
            </a:r>
          </a:p>
          <a:p>
            <a:pPr lvl="3"/>
            <a:r>
              <a:t>Texte niveau 4</a:t>
            </a:r>
          </a:p>
          <a:p>
            <a:pPr lvl="4"/>
            <a:r>
              <a:t>Texte niveau 5</a:t>
            </a:r>
          </a:p>
        </p:txBody>
      </p:sp>
      <p:sp>
        <p:nvSpPr>
          <p:cNvPr id="6" name="Numéro de diapositive"/>
          <p:cNvSpPr txBox="1"/>
          <p:nvPr>
            <p:ph type="sldNum" sz="quarter" idx="2"/>
          </p:nvPr>
        </p:nvSpPr>
        <p:spPr>
          <a:xfrm>
            <a:off x="9320107" y="8779792"/>
            <a:ext cx="3034454" cy="520701"/>
          </a:xfrm>
          <a:prstGeom prst="rect">
            <a:avLst/>
          </a:prstGeom>
          <a:ln w="12700">
            <a:miter lim="400000"/>
          </a:ln>
        </p:spPr>
        <p:txBody>
          <a:bodyPr lIns="65023" tIns="65023" rIns="65023" bIns="65023" anchor="ctr">
            <a:spAutoFit/>
          </a:bodyPr>
          <a:lstStyle>
            <a:lvl1pPr algn="r" defTabSz="914400">
              <a:defRPr sz="1600">
                <a:solidFill>
                  <a:srgbClr val="FFFFFF"/>
                </a:solidFill>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6200" u="none">
          <a:solidFill>
            <a:srgbClr val="000000"/>
          </a:solidFill>
          <a:uFillTx/>
          <a:latin typeface="Arial"/>
          <a:ea typeface="Arial"/>
          <a:cs typeface="Arial"/>
          <a:sym typeface="Arial"/>
        </a:defRPr>
      </a:lvl9pPr>
    </p:titleStyle>
    <p:bodyStyle>
      <a:lvl1pPr marL="0" marR="0" indent="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1pPr>
      <a:lvl2pPr marL="0" marR="0" indent="45720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2pPr>
      <a:lvl3pPr marL="0" marR="0" indent="91440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3pPr>
      <a:lvl4pPr marL="0" marR="0" indent="137160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4pPr>
      <a:lvl5pPr marL="0" marR="0" indent="182880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5pPr>
      <a:lvl6pPr marL="0" marR="0" indent="228600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6pPr>
      <a:lvl7pPr marL="0" marR="0" indent="274320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7pPr>
      <a:lvl8pPr marL="0" marR="0" indent="320040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8pPr>
      <a:lvl9pPr marL="0" marR="0" indent="3657600" algn="l" defTabSz="914400" rtl="0" latinLnBrk="0">
        <a:lnSpc>
          <a:spcPct val="100000"/>
        </a:lnSpc>
        <a:spcBef>
          <a:spcPts val="80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9pPr>
    </p:bodyStyle>
    <p:otherStyle>
      <a:lvl1pPr marL="0" marR="0" indent="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1pPr>
      <a:lvl2pPr marL="0" marR="0" indent="45720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2pPr>
      <a:lvl3pPr marL="0" marR="0" indent="91440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3pPr>
      <a:lvl4pPr marL="0" marR="0" indent="137160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4pPr>
      <a:lvl5pPr marL="0" marR="0" indent="182880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5pPr>
      <a:lvl6pPr marL="0" marR="0" indent="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6pPr>
      <a:lvl7pPr marL="0" marR="0" indent="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7pPr>
      <a:lvl8pPr marL="0" marR="0" indent="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8pPr>
      <a:lvl9pPr marL="0" marR="0" indent="0" algn="r" defTabSz="9144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 Id="rId3"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Relationship Id="rId3" Type="http://schemas.openxmlformats.org/officeDocument/2006/relationships/image" Target="../media/image7.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 Id="rId3" Type="http://schemas.openxmlformats.org/officeDocument/2006/relationships/image" Target="../media/image8.tif"/><Relationship Id="rId4" Type="http://schemas.openxmlformats.org/officeDocument/2006/relationships/image" Target="../media/image9.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1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 Id="rId3" Type="http://schemas.openxmlformats.org/officeDocument/2006/relationships/image" Target="../media/image1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47" name="1.   Adaptations au public PESH et transferts"/>
          <p:cNvSpPr txBox="1"/>
          <p:nvPr/>
        </p:nvSpPr>
        <p:spPr>
          <a:xfrm>
            <a:off x="869244" y="4262684"/>
            <a:ext cx="11379201" cy="635001"/>
          </a:xfrm>
          <a:prstGeom prst="rect">
            <a:avLst/>
          </a:prstGeom>
          <a:ln w="25400">
            <a:solidFill>
              <a:srgbClr val="FF2600"/>
            </a:solidFill>
            <a:miter lim="400000"/>
          </a:ln>
          <a:extLst>
            <a:ext uri="{C572A759-6A51-4108-AA02-DFA0A04FC94B}">
              <ma14:wrappingTextBoxFlag xmlns:ma14="http://schemas.microsoft.com/office/mac/drawingml/2011/main" val="1"/>
            </a:ext>
          </a:extLst>
        </p:spPr>
        <p:txBody>
          <a:bodyPr lIns="0" tIns="0" rIns="0" bIns="0">
            <a:spAutoFit/>
          </a:bodyPr>
          <a:lstStyle>
            <a:lvl1pPr algn="l" defTabSz="914400">
              <a:spcBef>
                <a:spcPts val="1500"/>
              </a:spcBef>
              <a:tabLst>
                <a:tab pos="50800" algn="l"/>
                <a:tab pos="685800" algn="l"/>
                <a:tab pos="1333500" algn="l"/>
                <a:tab pos="1968500" algn="l"/>
                <a:tab pos="2616200" algn="l"/>
                <a:tab pos="3251200" algn="l"/>
                <a:tab pos="3873500" algn="l"/>
                <a:tab pos="4521200" algn="l"/>
                <a:tab pos="5156200" algn="l"/>
                <a:tab pos="5791200" algn="l"/>
                <a:tab pos="6438900" algn="l"/>
                <a:tab pos="7073900" algn="l"/>
                <a:tab pos="7721600" algn="l"/>
                <a:tab pos="8356600" algn="l"/>
                <a:tab pos="8991600" algn="l"/>
                <a:tab pos="9639300" algn="l"/>
                <a:tab pos="10274300" algn="l"/>
                <a:tab pos="10909300" algn="l"/>
                <a:tab pos="11557000" algn="l"/>
                <a:tab pos="12192000" algn="l"/>
                <a:tab pos="12839700" algn="l"/>
                <a:tab pos="12839700" algn="l"/>
              </a:tabLst>
              <a:defRPr b="1" sz="4000">
                <a:latin typeface="Helvetica"/>
                <a:ea typeface="Helvetica"/>
                <a:cs typeface="Helvetica"/>
                <a:sym typeface="Helvetica"/>
              </a:defRPr>
            </a:lvl1pPr>
          </a:lstStyle>
          <a:p>
            <a:pPr>
              <a:defRPr b="0"/>
            </a:pPr>
            <a:r>
              <a:rPr b="1"/>
              <a:t>1.   Adaptations au public PESH et transferts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Frite et filet"/>
          <p:cNvSpPr txBox="1"/>
          <p:nvPr>
            <p:ph type="body" sz="half" idx="4294967295"/>
          </p:nvPr>
        </p:nvSpPr>
        <p:spPr>
          <a:prstGeom prst="rect">
            <a:avLst/>
          </a:prstGeom>
        </p:spPr>
        <p:txBody>
          <a:bodyPr/>
          <a:lstStyle/>
          <a:p>
            <a:pPr/>
            <a:r>
              <a:t>Frite et filet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88" name="Les transferts d’un quai :…"/>
          <p:cNvSpPr txBox="1"/>
          <p:nvPr/>
        </p:nvSpPr>
        <p:spPr>
          <a:xfrm>
            <a:off x="3942080" y="2009422"/>
            <a:ext cx="7297138"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Les transferts d’un quai :</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4 personnes, </a:t>
            </a: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Prises assurées</a:t>
            </a:r>
          </a:p>
        </p:txBody>
      </p:sp>
      <p:pic>
        <p:nvPicPr>
          <p:cNvPr id="89" name="image.png" descr="image.png"/>
          <p:cNvPicPr>
            <a:picLocks noChangeAspect="1"/>
          </p:cNvPicPr>
          <p:nvPr/>
        </p:nvPicPr>
        <p:blipFill>
          <a:blip r:embed="rId3">
            <a:extLst/>
          </a:blip>
          <a:stretch>
            <a:fillRect/>
          </a:stretch>
        </p:blipFill>
        <p:spPr>
          <a:xfrm>
            <a:off x="7206923" y="2782662"/>
            <a:ext cx="5360230" cy="6610337"/>
          </a:xfrm>
          <a:prstGeom prst="rect">
            <a:avLst/>
          </a:prstGeom>
          <a:ln w="12700">
            <a:miter lim="400000"/>
          </a:ln>
        </p:spPr>
      </p:pic>
      <p:pic>
        <p:nvPicPr>
          <p:cNvPr id="90" name="image.png" descr="image.png"/>
          <p:cNvPicPr>
            <a:picLocks noChangeAspect="1"/>
          </p:cNvPicPr>
          <p:nvPr/>
        </p:nvPicPr>
        <p:blipFill>
          <a:blip r:embed="rId4">
            <a:extLst/>
          </a:blip>
          <a:stretch>
            <a:fillRect/>
          </a:stretch>
        </p:blipFill>
        <p:spPr>
          <a:xfrm>
            <a:off x="2486219" y="3888773"/>
            <a:ext cx="3397403" cy="545522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93" name="Les transferts (potence)"/>
          <p:cNvSpPr txBox="1"/>
          <p:nvPr/>
        </p:nvSpPr>
        <p:spPr>
          <a:xfrm>
            <a:off x="3942080" y="2009422"/>
            <a:ext cx="7297138" cy="393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l" defTabSz="914400">
              <a:defRPr sz="2600" u="sng">
                <a:latin typeface="Helvetica"/>
                <a:ea typeface="Helvetica"/>
                <a:cs typeface="Helvetica"/>
                <a:sym typeface="Helvetica"/>
              </a:defRPr>
            </a:lvl1pPr>
          </a:lstStyle>
          <a:p>
            <a:pPr>
              <a:defRPr u="none">
                <a:solidFill>
                  <a:srgbClr val="FFFFFF"/>
                </a:solidFill>
              </a:defRPr>
            </a:pPr>
            <a:r>
              <a:rPr u="sng">
                <a:solidFill>
                  <a:srgbClr val="000000"/>
                </a:solidFill>
              </a:rPr>
              <a:t>Les transferts (potence)</a:t>
            </a:r>
          </a:p>
        </p:txBody>
      </p:sp>
      <p:pic>
        <p:nvPicPr>
          <p:cNvPr id="94" name="image.png" descr="image.png"/>
          <p:cNvPicPr>
            <a:picLocks noChangeAspect="1"/>
          </p:cNvPicPr>
          <p:nvPr/>
        </p:nvPicPr>
        <p:blipFill>
          <a:blip r:embed="rId3">
            <a:extLst/>
          </a:blip>
          <a:stretch>
            <a:fillRect/>
          </a:stretch>
        </p:blipFill>
        <p:spPr>
          <a:xfrm>
            <a:off x="1563978" y="3217396"/>
            <a:ext cx="4417946" cy="5334878"/>
          </a:xfrm>
          <a:prstGeom prst="rect">
            <a:avLst/>
          </a:prstGeom>
          <a:ln w="12700">
            <a:miter lim="400000"/>
          </a:ln>
        </p:spPr>
      </p:pic>
      <p:pic>
        <p:nvPicPr>
          <p:cNvPr id="95" name="image.png" descr="image.png"/>
          <p:cNvPicPr>
            <a:picLocks noChangeAspect="1"/>
          </p:cNvPicPr>
          <p:nvPr/>
        </p:nvPicPr>
        <p:blipFill>
          <a:blip r:embed="rId4">
            <a:extLst/>
          </a:blip>
          <a:stretch>
            <a:fillRect/>
          </a:stretch>
        </p:blipFill>
        <p:spPr>
          <a:xfrm>
            <a:off x="8450862" y="1014040"/>
            <a:ext cx="2505381" cy="3654638"/>
          </a:xfrm>
          <a:prstGeom prst="rect">
            <a:avLst/>
          </a:prstGeom>
          <a:ln w="12700">
            <a:miter lim="400000"/>
          </a:ln>
        </p:spPr>
      </p:pic>
      <p:pic>
        <p:nvPicPr>
          <p:cNvPr id="96" name="image.png" descr="image.png"/>
          <p:cNvPicPr>
            <a:picLocks noChangeAspect="1"/>
          </p:cNvPicPr>
          <p:nvPr/>
        </p:nvPicPr>
        <p:blipFill>
          <a:blip r:embed="rId5">
            <a:extLst/>
          </a:blip>
          <a:stretch>
            <a:fillRect/>
          </a:stretch>
        </p:blipFill>
        <p:spPr>
          <a:xfrm>
            <a:off x="7698062" y="5147235"/>
            <a:ext cx="4010981" cy="415595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pic>
        <p:nvPicPr>
          <p:cNvPr id="99" name="image.png" descr="image.png"/>
          <p:cNvPicPr>
            <a:picLocks noChangeAspect="1"/>
          </p:cNvPicPr>
          <p:nvPr/>
        </p:nvPicPr>
        <p:blipFill>
          <a:blip r:embed="rId3">
            <a:extLst/>
          </a:blip>
          <a:stretch>
            <a:fillRect/>
          </a:stretch>
        </p:blipFill>
        <p:spPr>
          <a:xfrm>
            <a:off x="6883390" y="3499858"/>
            <a:ext cx="5487318" cy="5689728"/>
          </a:xfrm>
          <a:prstGeom prst="rect">
            <a:avLst/>
          </a:prstGeom>
          <a:ln w="12700">
            <a:miter lim="400000"/>
          </a:ln>
        </p:spPr>
      </p:pic>
      <p:sp>
        <p:nvSpPr>
          <p:cNvPr id="100" name="La mobilité…"/>
          <p:cNvSpPr txBox="1"/>
          <p:nvPr/>
        </p:nvSpPr>
        <p:spPr>
          <a:xfrm>
            <a:off x="3429564" y="1907822"/>
            <a:ext cx="5960534" cy="196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La mobilité </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u="sng">
              <a:solidFill>
                <a:srgbClr val="000000"/>
              </a:solidFill>
            </a:endParaRPr>
          </a:p>
          <a:p>
            <a:pPr indent="39687" algn="l" defTabSz="914400">
              <a:defRPr sz="2600">
                <a:solidFill>
                  <a:srgbClr val="FFFFFF"/>
                </a:solidFill>
                <a:latin typeface="Helvetica"/>
                <a:ea typeface="Helvetica"/>
                <a:cs typeface="Helvetica"/>
                <a:sym typeface="Helvetica"/>
              </a:defRPr>
            </a:pPr>
            <a:r>
              <a:rPr u="sng">
                <a:solidFill>
                  <a:srgbClr val="000000"/>
                </a:solidFill>
              </a:rPr>
              <a:t>Fauteuils de mise à l’eau</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(ex: départ de plage)</a:t>
            </a:r>
          </a:p>
        </p:txBody>
      </p:sp>
      <p:pic>
        <p:nvPicPr>
          <p:cNvPr id="101" name="image.png" descr="image.png"/>
          <p:cNvPicPr>
            <a:picLocks noChangeAspect="1"/>
          </p:cNvPicPr>
          <p:nvPr/>
        </p:nvPicPr>
        <p:blipFill>
          <a:blip r:embed="rId4">
            <a:extLst/>
          </a:blip>
          <a:stretch>
            <a:fillRect/>
          </a:stretch>
        </p:blipFill>
        <p:spPr>
          <a:xfrm>
            <a:off x="852062" y="4283631"/>
            <a:ext cx="5313777" cy="412218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Prévention des chutes et des escarres…"/>
          <p:cNvSpPr txBox="1"/>
          <p:nvPr/>
        </p:nvSpPr>
        <p:spPr>
          <a:xfrm>
            <a:off x="3429564" y="1907822"/>
            <a:ext cx="6990081"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Prévention des chutes et des escarres</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u="sng">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Les tapis</a:t>
            </a:r>
          </a:p>
        </p:txBody>
      </p:sp>
      <p:pic>
        <p:nvPicPr>
          <p:cNvPr id="104" name="image.jpg" descr="image.jpg"/>
          <p:cNvPicPr>
            <a:picLocks noChangeAspect="1"/>
          </p:cNvPicPr>
          <p:nvPr/>
        </p:nvPicPr>
        <p:blipFill>
          <a:blip r:embed="rId2">
            <a:extLst/>
          </a:blip>
          <a:stretch>
            <a:fillRect/>
          </a:stretch>
        </p:blipFill>
        <p:spPr>
          <a:xfrm>
            <a:off x="1147078" y="3571497"/>
            <a:ext cx="4963224" cy="3723178"/>
          </a:xfrm>
          <a:prstGeom prst="rect">
            <a:avLst/>
          </a:prstGeom>
          <a:ln w="12700">
            <a:miter lim="400000"/>
          </a:ln>
        </p:spPr>
      </p:pic>
      <p:pic>
        <p:nvPicPr>
          <p:cNvPr id="105" name="image.jpg" descr="image.jpg"/>
          <p:cNvPicPr>
            <a:picLocks noChangeAspect="1"/>
          </p:cNvPicPr>
          <p:nvPr/>
        </p:nvPicPr>
        <p:blipFill>
          <a:blip r:embed="rId3">
            <a:extLst/>
          </a:blip>
          <a:stretch>
            <a:fillRect/>
          </a:stretch>
        </p:blipFill>
        <p:spPr>
          <a:xfrm>
            <a:off x="7514728" y="5468266"/>
            <a:ext cx="4846806" cy="363353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108" name="2.   Adaptations du matériel pour &amp; par les  PESH"/>
          <p:cNvSpPr txBox="1"/>
          <p:nvPr/>
        </p:nvSpPr>
        <p:spPr>
          <a:xfrm>
            <a:off x="340923" y="4262684"/>
            <a:ext cx="12322954" cy="622301"/>
          </a:xfrm>
          <a:prstGeom prst="rect">
            <a:avLst/>
          </a:prstGeom>
          <a:ln w="12700">
            <a:solidFill>
              <a:srgbClr val="FF2600"/>
            </a:solidFill>
            <a:miter lim="400000"/>
          </a:ln>
          <a:extLst>
            <a:ext uri="{C572A759-6A51-4108-AA02-DFA0A04FC94B}">
              <ma14:wrappingTextBoxFlag xmlns:ma14="http://schemas.microsoft.com/office/mac/drawingml/2011/main" val="1"/>
            </a:ext>
          </a:extLst>
        </p:spPr>
        <p:txBody>
          <a:bodyPr lIns="0" tIns="0" rIns="0" bIns="0">
            <a:spAutoFit/>
          </a:bodyPr>
          <a:lstStyle>
            <a:lvl1pPr defTabSz="914400">
              <a:tabLst>
                <a:tab pos="50800" algn="l"/>
                <a:tab pos="685800" algn="l"/>
                <a:tab pos="1333500" algn="l"/>
                <a:tab pos="1968500" algn="l"/>
                <a:tab pos="2616200" algn="l"/>
                <a:tab pos="3251200" algn="l"/>
                <a:tab pos="3873500" algn="l"/>
                <a:tab pos="4521200" algn="l"/>
                <a:tab pos="5156200" algn="l"/>
                <a:tab pos="5791200" algn="l"/>
                <a:tab pos="6438900" algn="l"/>
                <a:tab pos="7073900" algn="l"/>
                <a:tab pos="7721600" algn="l"/>
                <a:tab pos="8356600" algn="l"/>
                <a:tab pos="8991600" algn="l"/>
                <a:tab pos="9639300" algn="l"/>
                <a:tab pos="10274300" algn="l"/>
                <a:tab pos="10909300" algn="l"/>
                <a:tab pos="11557000" algn="l"/>
                <a:tab pos="12192000" algn="l"/>
                <a:tab pos="12839700" algn="l"/>
                <a:tab pos="12839700" algn="l"/>
              </a:tabLst>
              <a:defRPr b="1" sz="4000">
                <a:latin typeface="Helvetica"/>
                <a:ea typeface="Helvetica"/>
                <a:cs typeface="Helvetica"/>
                <a:sym typeface="Helvetica"/>
              </a:defRPr>
            </a:lvl1pPr>
          </a:lstStyle>
          <a:p>
            <a:pPr>
              <a:defRPr b="0"/>
            </a:pPr>
            <a:r>
              <a:rPr b="1"/>
              <a:t>2.   Adaptations du matériel pour &amp; par les  PESH</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Le masque facial…"/>
          <p:cNvSpPr txBox="1"/>
          <p:nvPr/>
        </p:nvSpPr>
        <p:spPr>
          <a:xfrm>
            <a:off x="3942079" y="2009422"/>
            <a:ext cx="5960535"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Le masque facial</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une ventilation sécurisée ++</a:t>
            </a:r>
          </a:p>
        </p:txBody>
      </p:sp>
      <p:pic>
        <p:nvPicPr>
          <p:cNvPr id="111" name="DSCN9326_1024.jpg" descr="DSCN9326_1024.jpg"/>
          <p:cNvPicPr>
            <a:picLocks noChangeAspect="1"/>
          </p:cNvPicPr>
          <p:nvPr/>
        </p:nvPicPr>
        <p:blipFill>
          <a:blip r:embed="rId2">
            <a:extLst/>
          </a:blip>
          <a:srcRect l="532" t="0" r="532" b="8755"/>
          <a:stretch>
            <a:fillRect/>
          </a:stretch>
        </p:blipFill>
        <p:spPr>
          <a:xfrm>
            <a:off x="1107209" y="3656629"/>
            <a:ext cx="5198986" cy="5365998"/>
          </a:xfrm>
          <a:prstGeom prst="rect">
            <a:avLst/>
          </a:prstGeom>
          <a:ln w="12700">
            <a:miter lim="400000"/>
          </a:ln>
        </p:spPr>
      </p:pic>
      <p:pic>
        <p:nvPicPr>
          <p:cNvPr id="112" name="DSCN0086_1024.jpg" descr="DSCN0086_1024.jpg"/>
          <p:cNvPicPr>
            <a:picLocks noChangeAspect="1"/>
          </p:cNvPicPr>
          <p:nvPr/>
        </p:nvPicPr>
        <p:blipFill>
          <a:blip r:embed="rId3">
            <a:extLst/>
          </a:blip>
          <a:srcRect l="12889" t="0" r="12889" b="0"/>
          <a:stretch>
            <a:fillRect/>
          </a:stretch>
        </p:blipFill>
        <p:spPr>
          <a:xfrm>
            <a:off x="7256569" y="3650426"/>
            <a:ext cx="5322534" cy="537842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Les instruments sonores…"/>
          <p:cNvSpPr txBox="1"/>
          <p:nvPr/>
        </p:nvSpPr>
        <p:spPr>
          <a:xfrm>
            <a:off x="3942079" y="2009422"/>
            <a:ext cx="5960535" cy="787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Les instruments sonores</a:t>
            </a: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(des informations audibles…)</a:t>
            </a:r>
          </a:p>
        </p:txBody>
      </p:sp>
      <p:pic>
        <p:nvPicPr>
          <p:cNvPr id="115" name="Image" descr="Image"/>
          <p:cNvPicPr>
            <a:picLocks noChangeAspect="1"/>
          </p:cNvPicPr>
          <p:nvPr/>
        </p:nvPicPr>
        <p:blipFill>
          <a:blip r:embed="rId2">
            <a:extLst/>
          </a:blip>
          <a:stretch>
            <a:fillRect/>
          </a:stretch>
        </p:blipFill>
        <p:spPr>
          <a:xfrm>
            <a:off x="7511315" y="4880340"/>
            <a:ext cx="3355018" cy="4359820"/>
          </a:xfrm>
          <a:prstGeom prst="rect">
            <a:avLst/>
          </a:prstGeom>
          <a:ln w="12700">
            <a:miter lim="400000"/>
          </a:ln>
        </p:spPr>
      </p:pic>
      <p:pic>
        <p:nvPicPr>
          <p:cNvPr id="116" name="Image" descr="Image"/>
          <p:cNvPicPr>
            <a:picLocks noChangeAspect="1"/>
          </p:cNvPicPr>
          <p:nvPr/>
        </p:nvPicPr>
        <p:blipFill>
          <a:blip r:embed="rId3">
            <a:extLst/>
          </a:blip>
          <a:srcRect l="0" t="18497" r="0" b="0"/>
          <a:stretch>
            <a:fillRect/>
          </a:stretch>
        </p:blipFill>
        <p:spPr>
          <a:xfrm>
            <a:off x="3159364" y="3116843"/>
            <a:ext cx="3731029" cy="2783577"/>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0006951" y="2357260"/>
            <a:ext cx="2540001" cy="2679701"/>
          </a:xfrm>
          <a:prstGeom prst="rect">
            <a:avLst/>
          </a:prstGeom>
          <a:ln w="12700">
            <a:miter lim="400000"/>
          </a:ln>
        </p:spPr>
      </p:pic>
      <p:pic>
        <p:nvPicPr>
          <p:cNvPr id="118" name="Image" descr="Image"/>
          <p:cNvPicPr>
            <a:picLocks noChangeAspect="1"/>
          </p:cNvPicPr>
          <p:nvPr/>
        </p:nvPicPr>
        <p:blipFill>
          <a:blip r:embed="rId5">
            <a:extLst/>
          </a:blip>
          <a:stretch>
            <a:fillRect/>
          </a:stretch>
        </p:blipFill>
        <p:spPr>
          <a:xfrm>
            <a:off x="929463" y="5929914"/>
            <a:ext cx="4085533" cy="335830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Combinaisons isothermes adaptées…"/>
          <p:cNvSpPr txBox="1"/>
          <p:nvPr/>
        </p:nvSpPr>
        <p:spPr>
          <a:xfrm>
            <a:off x="3942079" y="2009422"/>
            <a:ext cx="5960535"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Combinaisons isothermes adaptées</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(fermeture éclair ++)</a:t>
            </a:r>
          </a:p>
        </p:txBody>
      </p:sp>
      <p:pic>
        <p:nvPicPr>
          <p:cNvPr id="121" name="image.png" descr="image.png"/>
          <p:cNvPicPr>
            <a:picLocks noChangeAspect="1"/>
          </p:cNvPicPr>
          <p:nvPr/>
        </p:nvPicPr>
        <p:blipFill>
          <a:blip r:embed="rId2">
            <a:extLst/>
          </a:blip>
          <a:stretch>
            <a:fillRect/>
          </a:stretch>
        </p:blipFill>
        <p:spPr>
          <a:xfrm>
            <a:off x="588663" y="4295153"/>
            <a:ext cx="6990275" cy="3642442"/>
          </a:xfrm>
          <a:prstGeom prst="rect">
            <a:avLst/>
          </a:prstGeom>
          <a:ln w="12700">
            <a:miter lim="400000"/>
          </a:ln>
        </p:spPr>
      </p:pic>
      <p:pic>
        <p:nvPicPr>
          <p:cNvPr id="122" name="image.png" descr="image.png"/>
          <p:cNvPicPr>
            <a:picLocks noChangeAspect="1"/>
          </p:cNvPicPr>
          <p:nvPr/>
        </p:nvPicPr>
        <p:blipFill>
          <a:blip r:embed="rId3">
            <a:extLst/>
          </a:blip>
          <a:stretch>
            <a:fillRect/>
          </a:stretch>
        </p:blipFill>
        <p:spPr>
          <a:xfrm>
            <a:off x="8269141" y="2974327"/>
            <a:ext cx="4077080" cy="628409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Equilibre et respiration sous l’eau"/>
          <p:cNvSpPr txBox="1"/>
          <p:nvPr/>
        </p:nvSpPr>
        <p:spPr>
          <a:xfrm>
            <a:off x="3942079" y="2009422"/>
            <a:ext cx="5960535" cy="393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l" defTabSz="914400">
              <a:defRPr sz="2600" u="sng">
                <a:latin typeface="Helvetica"/>
                <a:ea typeface="Helvetica"/>
                <a:cs typeface="Helvetica"/>
                <a:sym typeface="Helvetica"/>
              </a:defRPr>
            </a:lvl1pPr>
          </a:lstStyle>
          <a:p>
            <a:pPr>
              <a:defRPr u="none">
                <a:solidFill>
                  <a:srgbClr val="FFFFFF"/>
                </a:solidFill>
              </a:defRPr>
            </a:pPr>
            <a:r>
              <a:rPr u="sng">
                <a:solidFill>
                  <a:srgbClr val="000000"/>
                </a:solidFill>
              </a:rPr>
              <a:t>Equilibre et respiration sous l’eau</a:t>
            </a:r>
          </a:p>
        </p:txBody>
      </p:sp>
      <p:pic>
        <p:nvPicPr>
          <p:cNvPr id="125" name="image.png" descr="image.png"/>
          <p:cNvPicPr>
            <a:picLocks noChangeAspect="1"/>
          </p:cNvPicPr>
          <p:nvPr/>
        </p:nvPicPr>
        <p:blipFill>
          <a:blip r:embed="rId2">
            <a:extLst/>
          </a:blip>
          <a:srcRect l="0" t="0" r="0" b="8048"/>
          <a:stretch>
            <a:fillRect/>
          </a:stretch>
        </p:blipFill>
        <p:spPr>
          <a:xfrm>
            <a:off x="6815593" y="3627340"/>
            <a:ext cx="5701334" cy="5584837"/>
          </a:xfrm>
          <a:prstGeom prst="rect">
            <a:avLst/>
          </a:prstGeom>
          <a:ln w="12700">
            <a:miter lim="400000"/>
          </a:ln>
        </p:spPr>
      </p:pic>
      <p:pic>
        <p:nvPicPr>
          <p:cNvPr id="126" name="image.jpg" descr="image.jpg"/>
          <p:cNvPicPr>
            <a:picLocks noChangeAspect="1"/>
          </p:cNvPicPr>
          <p:nvPr/>
        </p:nvPicPr>
        <p:blipFill>
          <a:blip r:embed="rId3">
            <a:extLst/>
          </a:blip>
          <a:stretch>
            <a:fillRect/>
          </a:stretch>
        </p:blipFill>
        <p:spPr>
          <a:xfrm>
            <a:off x="508945" y="4192455"/>
            <a:ext cx="5937957" cy="4454596"/>
          </a:xfrm>
          <a:prstGeom prst="rect">
            <a:avLst/>
          </a:prstGeom>
          <a:ln w="12700">
            <a:miter lim="400000"/>
          </a:ln>
        </p:spPr>
      </p:pic>
      <p:sp>
        <p:nvSpPr>
          <p:cNvPr id="127" name="Le fil conducteur"/>
          <p:cNvSpPr txBox="1"/>
          <p:nvPr/>
        </p:nvSpPr>
        <p:spPr>
          <a:xfrm>
            <a:off x="2079484" y="3593705"/>
            <a:ext cx="2576960"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39687" algn="l" defTabSz="914400">
              <a:defRPr sz="2600">
                <a:latin typeface="Helvetica"/>
                <a:ea typeface="Helvetica"/>
                <a:cs typeface="Helvetica"/>
                <a:sym typeface="Helvetica"/>
              </a:defRPr>
            </a:lvl1pPr>
          </a:lstStyle>
          <a:p>
            <a:pPr>
              <a:defRPr>
                <a:solidFill>
                  <a:srgbClr val="FFFFFF"/>
                </a:solidFill>
              </a:defRPr>
            </a:pPr>
            <a:r>
              <a:rPr>
                <a:solidFill>
                  <a:srgbClr val="000000"/>
                </a:solidFill>
              </a:rPr>
              <a:t>Le fil conducteur</a:t>
            </a:r>
          </a:p>
        </p:txBody>
      </p:sp>
      <p:sp>
        <p:nvSpPr>
          <p:cNvPr id="128" name="Les ventouses"/>
          <p:cNvSpPr txBox="1"/>
          <p:nvPr/>
        </p:nvSpPr>
        <p:spPr>
          <a:xfrm>
            <a:off x="8414708" y="2985832"/>
            <a:ext cx="2283359"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39687" algn="l" defTabSz="914400">
              <a:defRPr sz="2600">
                <a:latin typeface="Helvetica"/>
                <a:ea typeface="Helvetica"/>
                <a:cs typeface="Helvetica"/>
                <a:sym typeface="Helvetica"/>
              </a:defRPr>
            </a:lvl1pPr>
          </a:lstStyle>
          <a:p>
            <a:pPr>
              <a:defRPr>
                <a:solidFill>
                  <a:srgbClr val="FFFFFF"/>
                </a:solidFill>
              </a:defRPr>
            </a:pPr>
            <a:r>
              <a:rPr>
                <a:solidFill>
                  <a:srgbClr val="000000"/>
                </a:solidFill>
              </a:rPr>
              <a:t>Les ventouses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50" name="ADAPTATIONS NECESSAIRES…"/>
          <p:cNvSpPr txBox="1"/>
          <p:nvPr/>
        </p:nvSpPr>
        <p:spPr>
          <a:xfrm>
            <a:off x="3431822" y="2111022"/>
            <a:ext cx="8615681" cy="5118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defTabSz="914400">
              <a:defRPr sz="2600">
                <a:solidFill>
                  <a:srgbClr val="FFFFFF"/>
                </a:solidFill>
                <a:latin typeface="Helvetica"/>
                <a:ea typeface="Helvetica"/>
                <a:cs typeface="Helvetica"/>
                <a:sym typeface="Helvetica"/>
              </a:defRPr>
            </a:pPr>
            <a:r>
              <a:rPr u="sng">
                <a:solidFill>
                  <a:srgbClr val="000000"/>
                </a:solidFill>
              </a:rPr>
              <a:t>ADAPTATIONS NECESSAIRES</a:t>
            </a:r>
            <a:endParaRPr u="sng">
              <a:solidFill>
                <a:srgbClr val="000000"/>
              </a:solidFill>
            </a:endParaRPr>
          </a:p>
          <a:p>
            <a:pPr indent="39687" defTabSz="914400">
              <a:defRPr sz="2600">
                <a:solidFill>
                  <a:srgbClr val="FFFFFF"/>
                </a:solidFill>
                <a:latin typeface="Helvetica"/>
                <a:ea typeface="Helvetica"/>
                <a:cs typeface="Helvetica"/>
                <a:sym typeface="Helvetica"/>
              </a:defRPr>
            </a:pPr>
            <a:r>
              <a:rPr>
                <a:solidFill>
                  <a:srgbClr val="000000"/>
                </a:solidFill>
              </a:rPr>
              <a:t> </a:t>
            </a:r>
            <a:endParaRPr>
              <a:solidFill>
                <a:srgbClr val="000000"/>
              </a:solidFill>
            </a:endParaRPr>
          </a:p>
          <a:p>
            <a:pPr indent="39687" defTabSz="914400">
              <a:defRPr sz="2600">
                <a:solidFill>
                  <a:srgbClr val="FFFFFF"/>
                </a:solidFill>
                <a:latin typeface="Helvetica"/>
                <a:ea typeface="Helvetica"/>
                <a:cs typeface="Helvetica"/>
                <a:sym typeface="Helvetica"/>
              </a:defRPr>
            </a:pPr>
            <a:r>
              <a:rPr b="1">
                <a:solidFill>
                  <a:srgbClr val="000000"/>
                </a:solidFill>
              </a:rPr>
              <a:t>Précautions</a:t>
            </a:r>
            <a:endParaRPr b="1">
              <a:solidFill>
                <a:srgbClr val="000000"/>
              </a:solidFill>
            </a:endParaRPr>
          </a:p>
          <a:p>
            <a:pPr indent="39687" defTabSz="914400">
              <a:defRPr sz="2600">
                <a:solidFill>
                  <a:srgbClr val="FFFFFF"/>
                </a:solidFill>
                <a:latin typeface="Helvetica"/>
                <a:ea typeface="Helvetica"/>
                <a:cs typeface="Helvetica"/>
                <a:sym typeface="Helvetica"/>
              </a:defRPr>
            </a:pPr>
            <a:r>
              <a:rPr b="1">
                <a:solidFill>
                  <a:srgbClr val="000000"/>
                </a:solidFill>
              </a:rPr>
              <a:t>Préventions</a:t>
            </a:r>
            <a:endParaRPr b="1">
              <a:solidFill>
                <a:srgbClr val="000000"/>
              </a:solidFill>
            </a:endParaRPr>
          </a:p>
          <a:p>
            <a:pPr indent="39687" defTabSz="914400">
              <a:defRPr sz="2600">
                <a:solidFill>
                  <a:srgbClr val="FFFFFF"/>
                </a:solidFill>
                <a:latin typeface="Helvetica"/>
                <a:ea typeface="Helvetica"/>
                <a:cs typeface="Helvetica"/>
                <a:sym typeface="Helvetica"/>
              </a:defRPr>
            </a:pPr>
            <a:r>
              <a:rPr b="1">
                <a:solidFill>
                  <a:srgbClr val="000000"/>
                </a:solidFill>
              </a:rPr>
              <a:t>Et Astuces</a:t>
            </a:r>
            <a:endParaRPr b="1">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 </a:t>
            </a: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 </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 Avant de démarrer une formation HANDISUB, il est indispensable de connaître les risques liés à la pratique de la plongée sous marine pour ce type de public.</a:t>
            </a: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 </a:t>
            </a: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Ces risques sont   : </a:t>
            </a:r>
            <a:r>
              <a:rPr u="sng">
                <a:solidFill>
                  <a:srgbClr val="000000"/>
                </a:solidFill>
              </a:rPr>
              <a:t>médicaux</a:t>
            </a:r>
            <a:r>
              <a:rPr>
                <a:solidFill>
                  <a:srgbClr val="000000"/>
                </a:solidFill>
              </a:rPr>
              <a:t>,  </a:t>
            </a:r>
            <a:r>
              <a:rPr u="sng">
                <a:solidFill>
                  <a:srgbClr val="000000"/>
                </a:solidFill>
              </a:rPr>
              <a:t>techniques</a:t>
            </a:r>
            <a:r>
              <a:rPr>
                <a:solidFill>
                  <a:srgbClr val="000000"/>
                </a:solidFill>
              </a:rPr>
              <a:t>,  et nécessite la </a:t>
            </a:r>
            <a:r>
              <a:rPr u="sng">
                <a:solidFill>
                  <a:srgbClr val="000000"/>
                </a:solidFill>
              </a:rPr>
              <a:t>mise en œuvre d’outils</a:t>
            </a:r>
            <a:r>
              <a:rPr>
                <a:solidFill>
                  <a:srgbClr val="000000"/>
                </a:solidFill>
              </a:rPr>
              <a:t>, et le partage d’</a:t>
            </a:r>
            <a:r>
              <a:rPr u="sng">
                <a:solidFill>
                  <a:srgbClr val="000000"/>
                </a:solidFill>
              </a:rPr>
              <a:t>astuces</a:t>
            </a:r>
            <a:r>
              <a:rPr>
                <a:solidFill>
                  <a:srgbClr val="000000"/>
                </a:solidFill>
              </a:rPr>
              <a:t> !</a:t>
            </a:r>
          </a:p>
        </p:txBody>
      </p:sp>
      <p:pic>
        <p:nvPicPr>
          <p:cNvPr id="51" name="image.png" descr="image.png"/>
          <p:cNvPicPr>
            <a:picLocks noChangeAspect="1"/>
          </p:cNvPicPr>
          <p:nvPr/>
        </p:nvPicPr>
        <p:blipFill>
          <a:blip r:embed="rId3">
            <a:extLst/>
          </a:blip>
          <a:stretch>
            <a:fillRect/>
          </a:stretch>
        </p:blipFill>
        <p:spPr>
          <a:xfrm>
            <a:off x="419946" y="2746868"/>
            <a:ext cx="2149405" cy="1612055"/>
          </a:xfrm>
          <a:prstGeom prst="rect">
            <a:avLst/>
          </a:prstGeom>
          <a:ln w="12700">
            <a:miter lim="400000"/>
          </a:ln>
        </p:spPr>
      </p:pic>
      <p:pic>
        <p:nvPicPr>
          <p:cNvPr id="52" name="Image" descr="Image"/>
          <p:cNvPicPr>
            <a:picLocks noChangeAspect="1"/>
          </p:cNvPicPr>
          <p:nvPr/>
        </p:nvPicPr>
        <p:blipFill>
          <a:blip r:embed="rId4">
            <a:extLst/>
          </a:blip>
          <a:stretch>
            <a:fillRect/>
          </a:stretch>
        </p:blipFill>
        <p:spPr>
          <a:xfrm>
            <a:off x="592948" y="4991100"/>
            <a:ext cx="1803401" cy="18034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DSCN9326_1024.jpg" descr="DSCN9326_1024.jpg"/>
          <p:cNvPicPr>
            <a:picLocks noChangeAspect="1"/>
          </p:cNvPicPr>
          <p:nvPr/>
        </p:nvPicPr>
        <p:blipFill>
          <a:blip r:embed="rId2">
            <a:extLst/>
          </a:blip>
          <a:srcRect l="532" t="0" r="532" b="8755"/>
          <a:stretch>
            <a:fillRect/>
          </a:stretch>
        </p:blipFill>
        <p:spPr>
          <a:xfrm>
            <a:off x="2090273" y="3534519"/>
            <a:ext cx="4172779" cy="4306825"/>
          </a:xfrm>
          <a:prstGeom prst="rect">
            <a:avLst/>
          </a:prstGeom>
          <a:ln w="12700">
            <a:miter lim="400000"/>
          </a:ln>
        </p:spPr>
      </p:pic>
      <p:sp>
        <p:nvSpPr>
          <p:cNvPr id="131" name="Equilibre et propulsion sous l’eau…"/>
          <p:cNvSpPr txBox="1"/>
          <p:nvPr/>
        </p:nvSpPr>
        <p:spPr>
          <a:xfrm>
            <a:off x="3942079" y="2009422"/>
            <a:ext cx="7495824"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Equilibre et propulsion sous l’eau</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(Le lest sur le bloc, aux palmes, ou aux chevilles)</a:t>
            </a:r>
          </a:p>
        </p:txBody>
      </p:sp>
      <p:pic>
        <p:nvPicPr>
          <p:cNvPr id="132" name="image.png" descr="image.png"/>
          <p:cNvPicPr>
            <a:picLocks noChangeAspect="1"/>
          </p:cNvPicPr>
          <p:nvPr/>
        </p:nvPicPr>
        <p:blipFill>
          <a:blip r:embed="rId3">
            <a:extLst/>
          </a:blip>
          <a:stretch>
            <a:fillRect/>
          </a:stretch>
        </p:blipFill>
        <p:spPr>
          <a:xfrm>
            <a:off x="7736790" y="3443111"/>
            <a:ext cx="2949273" cy="3937392"/>
          </a:xfrm>
          <a:prstGeom prst="rect">
            <a:avLst/>
          </a:prstGeom>
          <a:ln w="12700">
            <a:miter lim="400000"/>
          </a:ln>
        </p:spPr>
      </p:pic>
      <p:pic>
        <p:nvPicPr>
          <p:cNvPr id="133" name="image.png" descr="image.png"/>
          <p:cNvPicPr>
            <a:picLocks noChangeAspect="1"/>
          </p:cNvPicPr>
          <p:nvPr/>
        </p:nvPicPr>
        <p:blipFill>
          <a:blip r:embed="rId4">
            <a:extLst/>
          </a:blip>
          <a:stretch>
            <a:fillRect/>
          </a:stretch>
        </p:blipFill>
        <p:spPr>
          <a:xfrm>
            <a:off x="451261" y="6920602"/>
            <a:ext cx="3657875" cy="2326402"/>
          </a:xfrm>
          <a:prstGeom prst="rect">
            <a:avLst/>
          </a:prstGeom>
          <a:ln w="12700">
            <a:miter lim="400000"/>
          </a:ln>
        </p:spPr>
      </p:pic>
      <p:pic>
        <p:nvPicPr>
          <p:cNvPr id="134" name="image.png" descr="image.png"/>
          <p:cNvPicPr>
            <a:picLocks noChangeAspect="1"/>
          </p:cNvPicPr>
          <p:nvPr/>
        </p:nvPicPr>
        <p:blipFill>
          <a:blip r:embed="rId5">
            <a:extLst/>
          </a:blip>
          <a:stretch>
            <a:fillRect/>
          </a:stretch>
        </p:blipFill>
        <p:spPr>
          <a:xfrm>
            <a:off x="8820196" y="6412088"/>
            <a:ext cx="3577263" cy="279694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Equilibre et propulsion sous l’eau…"/>
          <p:cNvSpPr txBox="1"/>
          <p:nvPr/>
        </p:nvSpPr>
        <p:spPr>
          <a:xfrm>
            <a:off x="3942079" y="2009422"/>
            <a:ext cx="5960535"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Equilibre et propulsion sous l’eau</a:t>
            </a:r>
            <a:endParaRPr>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Le Diodon, une flottabilité autonome ++</a:t>
            </a:r>
          </a:p>
        </p:txBody>
      </p:sp>
      <p:pic>
        <p:nvPicPr>
          <p:cNvPr id="137" name="Image" descr="Image"/>
          <p:cNvPicPr>
            <a:picLocks noChangeAspect="1"/>
          </p:cNvPicPr>
          <p:nvPr/>
        </p:nvPicPr>
        <p:blipFill>
          <a:blip r:embed="rId2">
            <a:extLst/>
          </a:blip>
          <a:stretch>
            <a:fillRect/>
          </a:stretch>
        </p:blipFill>
        <p:spPr>
          <a:xfrm>
            <a:off x="8091844" y="3484108"/>
            <a:ext cx="4397908" cy="5863878"/>
          </a:xfrm>
          <a:prstGeom prst="rect">
            <a:avLst/>
          </a:prstGeom>
          <a:ln w="12700">
            <a:miter lim="400000"/>
          </a:ln>
        </p:spPr>
      </p:pic>
      <p:pic>
        <p:nvPicPr>
          <p:cNvPr id="138" name="Image" descr="Image"/>
          <p:cNvPicPr>
            <a:picLocks noChangeAspect="1"/>
          </p:cNvPicPr>
          <p:nvPr/>
        </p:nvPicPr>
        <p:blipFill>
          <a:blip r:embed="rId3">
            <a:extLst/>
          </a:blip>
          <a:stretch>
            <a:fillRect/>
          </a:stretch>
        </p:blipFill>
        <p:spPr>
          <a:xfrm>
            <a:off x="594370" y="4220707"/>
            <a:ext cx="6586018" cy="439067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Equilibre et propulsion sous l’eau…"/>
          <p:cNvSpPr txBox="1"/>
          <p:nvPr/>
        </p:nvSpPr>
        <p:spPr>
          <a:xfrm>
            <a:off x="3942079" y="2009422"/>
            <a:ext cx="5960535"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Equilibre et propulsion sous l’eau</a:t>
            </a:r>
            <a:endParaRPr>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a:t>
            </a:r>
            <a:r>
              <a:rPr>
                <a:solidFill>
                  <a:srgbClr val="000000"/>
                </a:solidFill>
              </a:rPr>
              <a:t>l</a:t>
            </a:r>
            <a:r>
              <a:rPr>
                <a:solidFill>
                  <a:srgbClr val="000000"/>
                </a:solidFill>
              </a:rPr>
              <a:t>es adaptations du gilet)</a:t>
            </a:r>
          </a:p>
        </p:txBody>
      </p:sp>
      <p:pic>
        <p:nvPicPr>
          <p:cNvPr id="141" name="- 202_1024.jpg" descr="- 202_1024.jpg"/>
          <p:cNvPicPr>
            <a:picLocks noChangeAspect="1"/>
          </p:cNvPicPr>
          <p:nvPr/>
        </p:nvPicPr>
        <p:blipFill>
          <a:blip r:embed="rId2">
            <a:extLst/>
          </a:blip>
          <a:srcRect l="1072" t="4852" r="10605" b="0"/>
          <a:stretch>
            <a:fillRect/>
          </a:stretch>
        </p:blipFill>
        <p:spPr>
          <a:xfrm>
            <a:off x="6123512" y="3774697"/>
            <a:ext cx="6695737" cy="5409852"/>
          </a:xfrm>
          <a:prstGeom prst="rect">
            <a:avLst/>
          </a:prstGeom>
          <a:ln w="12700">
            <a:miter lim="400000"/>
          </a:ln>
        </p:spPr>
      </p:pic>
      <p:pic>
        <p:nvPicPr>
          <p:cNvPr id="142" name="Image" descr="Image"/>
          <p:cNvPicPr>
            <a:picLocks noChangeAspect="1"/>
          </p:cNvPicPr>
          <p:nvPr/>
        </p:nvPicPr>
        <p:blipFill>
          <a:blip r:embed="rId3">
            <a:extLst/>
          </a:blip>
          <a:stretch>
            <a:fillRect/>
          </a:stretch>
        </p:blipFill>
        <p:spPr>
          <a:xfrm>
            <a:off x="1264443" y="3068771"/>
            <a:ext cx="2406819" cy="2750651"/>
          </a:xfrm>
          <a:prstGeom prst="rect">
            <a:avLst/>
          </a:prstGeom>
          <a:ln w="12700">
            <a:miter lim="400000"/>
          </a:ln>
        </p:spPr>
      </p:pic>
      <p:pic>
        <p:nvPicPr>
          <p:cNvPr id="143" name="Image" descr="Image"/>
          <p:cNvPicPr>
            <a:picLocks noChangeAspect="1"/>
          </p:cNvPicPr>
          <p:nvPr/>
        </p:nvPicPr>
        <p:blipFill>
          <a:blip r:embed="rId4">
            <a:extLst/>
          </a:blip>
          <a:stretch>
            <a:fillRect/>
          </a:stretch>
        </p:blipFill>
        <p:spPr>
          <a:xfrm>
            <a:off x="1644504" y="6510232"/>
            <a:ext cx="3657601" cy="24384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Le Side mount…"/>
          <p:cNvSpPr txBox="1"/>
          <p:nvPr/>
        </p:nvSpPr>
        <p:spPr>
          <a:xfrm>
            <a:off x="3942079" y="2009422"/>
            <a:ext cx="5960535"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Le Side mount</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équilibrage latéral ++</a:t>
            </a:r>
          </a:p>
        </p:txBody>
      </p:sp>
      <p:pic>
        <p:nvPicPr>
          <p:cNvPr id="146" name="DSCN5174.jpg" descr="DSCN5174.jpg"/>
          <p:cNvPicPr>
            <a:picLocks noChangeAspect="1"/>
          </p:cNvPicPr>
          <p:nvPr/>
        </p:nvPicPr>
        <p:blipFill>
          <a:blip r:embed="rId2">
            <a:extLst/>
          </a:blip>
          <a:stretch>
            <a:fillRect/>
          </a:stretch>
        </p:blipFill>
        <p:spPr>
          <a:xfrm>
            <a:off x="6426322" y="4775193"/>
            <a:ext cx="5346029" cy="4009521"/>
          </a:xfrm>
          <a:prstGeom prst="rect">
            <a:avLst/>
          </a:prstGeom>
          <a:ln w="12700">
            <a:miter lim="400000"/>
          </a:ln>
        </p:spPr>
      </p:pic>
      <p:pic>
        <p:nvPicPr>
          <p:cNvPr id="147" name="DSCN5217.jpg" descr="DSCN5217.jpg"/>
          <p:cNvPicPr>
            <a:picLocks noChangeAspect="1"/>
          </p:cNvPicPr>
          <p:nvPr/>
        </p:nvPicPr>
        <p:blipFill>
          <a:blip r:embed="rId3">
            <a:extLst/>
          </a:blip>
          <a:stretch>
            <a:fillRect/>
          </a:stretch>
        </p:blipFill>
        <p:spPr>
          <a:xfrm>
            <a:off x="374093" y="4768789"/>
            <a:ext cx="5363106" cy="4022329"/>
          </a:xfrm>
          <a:prstGeom prst="rect">
            <a:avLst/>
          </a:prstGeom>
          <a:ln w="12700">
            <a:miter lim="400000"/>
          </a:ln>
        </p:spPr>
      </p:pic>
      <p:pic>
        <p:nvPicPr>
          <p:cNvPr id="148" name="DSCN5083.jpg" descr="DSCN5083.jpg"/>
          <p:cNvPicPr>
            <a:picLocks noChangeAspect="1"/>
          </p:cNvPicPr>
          <p:nvPr/>
        </p:nvPicPr>
        <p:blipFill>
          <a:blip r:embed="rId4">
            <a:extLst/>
          </a:blip>
          <a:stretch>
            <a:fillRect/>
          </a:stretch>
        </p:blipFill>
        <p:spPr>
          <a:xfrm>
            <a:off x="8030184" y="1098078"/>
            <a:ext cx="4542605" cy="340695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Equilibre et propulsion sous l’eau…"/>
          <p:cNvSpPr txBox="1"/>
          <p:nvPr/>
        </p:nvSpPr>
        <p:spPr>
          <a:xfrm>
            <a:off x="3942079" y="2009422"/>
            <a:ext cx="5960535"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Equilibre et propulsion sous l’eau</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Les mains palmées - Les minis palmes</a:t>
            </a:r>
          </a:p>
        </p:txBody>
      </p:sp>
      <p:pic>
        <p:nvPicPr>
          <p:cNvPr id="151" name="image.png" descr="image.png"/>
          <p:cNvPicPr>
            <a:picLocks noChangeAspect="1"/>
          </p:cNvPicPr>
          <p:nvPr/>
        </p:nvPicPr>
        <p:blipFill>
          <a:blip r:embed="rId2">
            <a:extLst/>
          </a:blip>
          <a:srcRect l="7455" t="0" r="0" b="0"/>
          <a:stretch>
            <a:fillRect/>
          </a:stretch>
        </p:blipFill>
        <p:spPr>
          <a:xfrm>
            <a:off x="354456" y="3772523"/>
            <a:ext cx="6425614" cy="5502699"/>
          </a:xfrm>
          <a:prstGeom prst="rect">
            <a:avLst/>
          </a:prstGeom>
          <a:ln w="12700">
            <a:miter lim="400000"/>
          </a:ln>
        </p:spPr>
      </p:pic>
      <p:pic>
        <p:nvPicPr>
          <p:cNvPr id="152" name="jl-ferretti-31.jpg" descr="jl-ferretti-31.jpg"/>
          <p:cNvPicPr>
            <a:picLocks noChangeAspect="1"/>
          </p:cNvPicPr>
          <p:nvPr/>
        </p:nvPicPr>
        <p:blipFill>
          <a:blip r:embed="rId3">
            <a:extLst/>
          </a:blip>
          <a:srcRect l="0" t="0" r="36497" b="8754"/>
          <a:stretch>
            <a:fillRect/>
          </a:stretch>
        </p:blipFill>
        <p:spPr>
          <a:xfrm>
            <a:off x="7018948" y="3783767"/>
            <a:ext cx="5723193" cy="5480247"/>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Equilibre et propulsion sous l’eau…"/>
          <p:cNvSpPr txBox="1"/>
          <p:nvPr/>
        </p:nvSpPr>
        <p:spPr>
          <a:xfrm>
            <a:off x="3942079" y="2009422"/>
            <a:ext cx="5960535"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Equilibre et propulsion sous l’eau</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(Apprentissage du déplacement)</a:t>
            </a:r>
          </a:p>
        </p:txBody>
      </p:sp>
      <p:pic>
        <p:nvPicPr>
          <p:cNvPr id="155" name="image.jpg" descr="image.jpg"/>
          <p:cNvPicPr>
            <a:picLocks noChangeAspect="1"/>
          </p:cNvPicPr>
          <p:nvPr/>
        </p:nvPicPr>
        <p:blipFill>
          <a:blip r:embed="rId2">
            <a:extLst/>
          </a:blip>
          <a:stretch>
            <a:fillRect/>
          </a:stretch>
        </p:blipFill>
        <p:spPr>
          <a:xfrm>
            <a:off x="2875274" y="3530329"/>
            <a:ext cx="7254252" cy="544354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Equilibre et propulsion sous l’eau…"/>
          <p:cNvSpPr txBox="1"/>
          <p:nvPr/>
        </p:nvSpPr>
        <p:spPr>
          <a:xfrm>
            <a:off x="3942079" y="2009422"/>
            <a:ext cx="5960535" cy="1181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Equilibre et propulsion sous l’eau</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(Scooter sous marin)</a:t>
            </a:r>
          </a:p>
        </p:txBody>
      </p:sp>
      <p:pic>
        <p:nvPicPr>
          <p:cNvPr id="158" name="DSCN5085.jpg" descr="DSCN5085.jpg"/>
          <p:cNvPicPr>
            <a:picLocks noChangeAspect="1"/>
          </p:cNvPicPr>
          <p:nvPr/>
        </p:nvPicPr>
        <p:blipFill>
          <a:blip r:embed="rId2">
            <a:extLst/>
          </a:blip>
          <a:stretch>
            <a:fillRect/>
          </a:stretch>
        </p:blipFill>
        <p:spPr>
          <a:xfrm>
            <a:off x="6669235" y="3389797"/>
            <a:ext cx="5960535" cy="4470401"/>
          </a:xfrm>
          <a:prstGeom prst="rect">
            <a:avLst/>
          </a:prstGeom>
          <a:ln w="12700">
            <a:miter lim="400000"/>
          </a:ln>
        </p:spPr>
      </p:pic>
      <p:pic>
        <p:nvPicPr>
          <p:cNvPr id="159" name="DSCN5121.jpg" descr="DSCN5121.jpg"/>
          <p:cNvPicPr>
            <a:picLocks noChangeAspect="1"/>
          </p:cNvPicPr>
          <p:nvPr/>
        </p:nvPicPr>
        <p:blipFill>
          <a:blip r:embed="rId3">
            <a:extLst/>
          </a:blip>
          <a:stretch>
            <a:fillRect/>
          </a:stretch>
        </p:blipFill>
        <p:spPr>
          <a:xfrm>
            <a:off x="344937" y="5129982"/>
            <a:ext cx="5797831" cy="434837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3.   Mise en pratique des transferts"/>
          <p:cNvSpPr txBox="1"/>
          <p:nvPr/>
        </p:nvSpPr>
        <p:spPr>
          <a:xfrm>
            <a:off x="340923" y="4262684"/>
            <a:ext cx="12322954" cy="622301"/>
          </a:xfrm>
          <a:prstGeom prst="rect">
            <a:avLst/>
          </a:prstGeom>
          <a:ln w="12700">
            <a:solidFill>
              <a:schemeClr val="accent5"/>
            </a:solidFill>
            <a:miter lim="400000"/>
          </a:ln>
          <a:extLst>
            <a:ext uri="{C572A759-6A51-4108-AA02-DFA0A04FC94B}">
              <ma14:wrappingTextBoxFlag xmlns:ma14="http://schemas.microsoft.com/office/mac/drawingml/2011/main" val="1"/>
            </a:ext>
          </a:extLst>
        </p:spPr>
        <p:txBody>
          <a:bodyPr lIns="0" tIns="0" rIns="0" bIns="0">
            <a:spAutoFit/>
          </a:bodyPr>
          <a:lstStyle>
            <a:lvl1pPr defTabSz="914400">
              <a:tabLst>
                <a:tab pos="50800" algn="l"/>
                <a:tab pos="685800" algn="l"/>
                <a:tab pos="1333500" algn="l"/>
                <a:tab pos="1968500" algn="l"/>
                <a:tab pos="2616200" algn="l"/>
                <a:tab pos="3251200" algn="l"/>
                <a:tab pos="3873500" algn="l"/>
                <a:tab pos="4521200" algn="l"/>
                <a:tab pos="5156200" algn="l"/>
                <a:tab pos="5791200" algn="l"/>
                <a:tab pos="6438900" algn="l"/>
                <a:tab pos="7073900" algn="l"/>
                <a:tab pos="7721600" algn="l"/>
                <a:tab pos="8356600" algn="l"/>
                <a:tab pos="8991600" algn="l"/>
                <a:tab pos="9639300" algn="l"/>
                <a:tab pos="10274300" algn="l"/>
                <a:tab pos="10909300" algn="l"/>
                <a:tab pos="11557000" algn="l"/>
                <a:tab pos="12192000" algn="l"/>
                <a:tab pos="12839700" algn="l"/>
                <a:tab pos="12839700" algn="l"/>
              </a:tabLst>
              <a:defRPr b="1" sz="4000">
                <a:latin typeface="Helvetica"/>
                <a:ea typeface="Helvetica"/>
                <a:cs typeface="Helvetica"/>
                <a:sym typeface="Helvetica"/>
              </a:defRPr>
            </a:lvl1pPr>
          </a:lstStyle>
          <a:p>
            <a:pPr>
              <a:defRPr b="0"/>
            </a:pPr>
            <a:r>
              <a:rPr b="1"/>
              <a:t>3.   Mise en pratique des transferts</a:t>
            </a:r>
          </a:p>
        </p:txBody>
      </p:sp>
      <p:sp>
        <p:nvSpPr>
          <p:cNvPr id="162" name="- de l’hébergement au centre de plongée ;…"/>
          <p:cNvSpPr txBox="1"/>
          <p:nvPr>
            <p:ph type="subTitle" sz="half" idx="4294967295"/>
          </p:nvPr>
        </p:nvSpPr>
        <p:spPr>
          <a:xfrm>
            <a:off x="609599" y="5584731"/>
            <a:ext cx="11677228" cy="2617776"/>
          </a:xfrm>
          <a:prstGeom prst="rect">
            <a:avLst/>
          </a:prstGeom>
        </p:spPr>
        <p:txBody>
          <a:bodyPr/>
          <a:lstStyle/>
          <a:p>
            <a:pPr algn="ctr">
              <a:defRPr sz="2600"/>
            </a:pPr>
            <a:r>
              <a:t>- de l’hébergement au centre de plongée ;</a:t>
            </a:r>
          </a:p>
          <a:p>
            <a:pPr algn="ctr">
              <a:defRPr sz="2600"/>
            </a:pPr>
            <a:r>
              <a:t>- du centre de plongée au bateau ;</a:t>
            </a:r>
          </a:p>
          <a:p>
            <a:pPr algn="ctr">
              <a:defRPr sz="2600"/>
            </a:pPr>
            <a:r>
              <a:t>- du bateau à l’eau…</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4.   Verticalisation et descente"/>
          <p:cNvSpPr txBox="1"/>
          <p:nvPr/>
        </p:nvSpPr>
        <p:spPr>
          <a:xfrm>
            <a:off x="340923" y="4262684"/>
            <a:ext cx="12322954" cy="622301"/>
          </a:xfrm>
          <a:prstGeom prst="rect">
            <a:avLst/>
          </a:prstGeom>
          <a:ln w="12700">
            <a:solidFill>
              <a:schemeClr val="accent5"/>
            </a:solidFill>
            <a:miter lim="400000"/>
          </a:ln>
          <a:extLst>
            <a:ext uri="{C572A759-6A51-4108-AA02-DFA0A04FC94B}">
              <ma14:wrappingTextBoxFlag xmlns:ma14="http://schemas.microsoft.com/office/mac/drawingml/2011/main" val="1"/>
            </a:ext>
          </a:extLst>
        </p:spPr>
        <p:txBody>
          <a:bodyPr lIns="0" tIns="0" rIns="0" bIns="0">
            <a:spAutoFit/>
          </a:bodyPr>
          <a:lstStyle>
            <a:lvl1pPr defTabSz="914400">
              <a:tabLst>
                <a:tab pos="50800" algn="l"/>
                <a:tab pos="685800" algn="l"/>
                <a:tab pos="1333500" algn="l"/>
                <a:tab pos="1968500" algn="l"/>
                <a:tab pos="2616200" algn="l"/>
                <a:tab pos="3251200" algn="l"/>
                <a:tab pos="3873500" algn="l"/>
                <a:tab pos="4521200" algn="l"/>
                <a:tab pos="5156200" algn="l"/>
                <a:tab pos="5791200" algn="l"/>
                <a:tab pos="6438900" algn="l"/>
                <a:tab pos="7073900" algn="l"/>
                <a:tab pos="7721600" algn="l"/>
                <a:tab pos="8356600" algn="l"/>
                <a:tab pos="8991600" algn="l"/>
                <a:tab pos="9639300" algn="l"/>
                <a:tab pos="10274300" algn="l"/>
                <a:tab pos="10909300" algn="l"/>
                <a:tab pos="11557000" algn="l"/>
                <a:tab pos="12192000" algn="l"/>
                <a:tab pos="12839700" algn="l"/>
                <a:tab pos="12839700" algn="l"/>
              </a:tabLst>
              <a:defRPr b="1" sz="4000">
                <a:latin typeface="Helvetica"/>
                <a:ea typeface="Helvetica"/>
                <a:cs typeface="Helvetica"/>
                <a:sym typeface="Helvetica"/>
              </a:defRPr>
            </a:lvl1pPr>
          </a:lstStyle>
          <a:p>
            <a:pPr>
              <a:defRPr b="0"/>
            </a:pPr>
            <a:r>
              <a:rPr b="1"/>
              <a:t>4.   Verticalisation et descente </a:t>
            </a:r>
          </a:p>
        </p:txBody>
      </p:sp>
      <p:sp>
        <p:nvSpPr>
          <p:cNvPr id="165" name="- de profil  « Position Latérale de Sécurité » ;…"/>
          <p:cNvSpPr txBox="1"/>
          <p:nvPr>
            <p:ph type="subTitle" sz="half" idx="4294967295"/>
          </p:nvPr>
        </p:nvSpPr>
        <p:spPr>
          <a:xfrm>
            <a:off x="609599" y="5584731"/>
            <a:ext cx="11677228" cy="2617776"/>
          </a:xfrm>
          <a:prstGeom prst="rect">
            <a:avLst/>
          </a:prstGeom>
        </p:spPr>
        <p:txBody>
          <a:bodyPr/>
          <a:lstStyle/>
          <a:p>
            <a:pPr algn="ctr">
              <a:defRPr sz="2600"/>
            </a:pPr>
            <a:r>
              <a:t>- de profil  « Position Latérale de Sécurité » ;</a:t>
            </a:r>
          </a:p>
          <a:p>
            <a:pPr algn="ctr">
              <a:defRPr sz="2600"/>
            </a:pPr>
            <a:r>
              <a:t>- de face « Maintien de l’axe jambes - bassin - épaule - tête » ;</a:t>
            </a:r>
          </a:p>
          <a:p>
            <a:pPr algn="ctr">
              <a:defRPr sz="2600"/>
            </a:pPr>
          </a:p>
          <a:p>
            <a:pPr algn="ctr">
              <a:defRPr sz="2600"/>
            </a:pPr>
            <a:r>
              <a:t>Maintien de la ventilation fluide durant la descente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55" name="PRECAUTIONS RISQUES MEDICAUX…"/>
          <p:cNvSpPr txBox="1"/>
          <p:nvPr/>
        </p:nvSpPr>
        <p:spPr>
          <a:xfrm>
            <a:off x="1424126" y="1743004"/>
            <a:ext cx="10156548" cy="5905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defTabSz="914400">
              <a:defRPr sz="2600">
                <a:solidFill>
                  <a:srgbClr val="FFFFFF"/>
                </a:solidFill>
                <a:latin typeface="Helvetica"/>
                <a:ea typeface="Helvetica"/>
                <a:cs typeface="Helvetica"/>
                <a:sym typeface="Helvetica"/>
              </a:defRPr>
            </a:pPr>
            <a:endParaRPr>
              <a:solidFill>
                <a:srgbClr val="000000"/>
              </a:solidFill>
            </a:endParaRPr>
          </a:p>
          <a:p>
            <a:pPr indent="39687" defTabSz="914400">
              <a:defRPr sz="2600">
                <a:solidFill>
                  <a:srgbClr val="FFFFFF"/>
                </a:solidFill>
                <a:latin typeface="Helvetica"/>
                <a:ea typeface="Helvetica"/>
                <a:cs typeface="Helvetica"/>
                <a:sym typeface="Helvetica"/>
              </a:defRPr>
            </a:pPr>
            <a:r>
              <a:rPr u="sng">
                <a:solidFill>
                  <a:srgbClr val="000000"/>
                </a:solidFill>
              </a:rPr>
              <a:t>PRECAUTIONS RISQUES MEDICAUX</a:t>
            </a:r>
            <a:endParaRPr u="sng">
              <a:solidFill>
                <a:srgbClr val="000000"/>
              </a:solidFill>
            </a:endParaRPr>
          </a:p>
          <a:p>
            <a:pPr indent="39687" defTabSz="914400">
              <a:defRPr sz="2600">
                <a:solidFill>
                  <a:srgbClr val="FFFFFF"/>
                </a:solidFill>
                <a:latin typeface="Helvetica"/>
                <a:ea typeface="Helvetica"/>
                <a:cs typeface="Helvetica"/>
                <a:sym typeface="Helvetica"/>
              </a:defRPr>
            </a:pP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Colonne vertébrale</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Système urinaire</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Appuis cutanés</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Système respiratoire</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Déplacements (précautions)</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Thermiques hypo/hyper et contacts (chaleur)</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endParaRPr>
              <a:solidFill>
                <a:srgbClr val="000000"/>
              </a:solidFill>
            </a:endParaRPr>
          </a:p>
          <a:p>
            <a:pPr indent="39687" defTabSz="914400">
              <a:defRPr sz="2600">
                <a:solidFill>
                  <a:srgbClr val="FFFFFF"/>
                </a:solidFill>
                <a:latin typeface="Helvetica"/>
                <a:ea typeface="Helvetica"/>
                <a:cs typeface="Helvetica"/>
                <a:sym typeface="Helvetica"/>
              </a:defRPr>
            </a:pPr>
            <a:r>
              <a:rPr u="sng">
                <a:solidFill>
                  <a:srgbClr val="000000"/>
                </a:solidFill>
              </a:rPr>
              <a:t>ASTUCE</a:t>
            </a:r>
            <a:endParaRPr u="sng">
              <a:solidFill>
                <a:srgbClr val="000000"/>
              </a:solidFill>
            </a:endParaRPr>
          </a:p>
          <a:p>
            <a:pPr indent="39687" defTabSz="914400">
              <a:defRPr sz="2600">
                <a:solidFill>
                  <a:srgbClr val="FFFFFF"/>
                </a:solidFill>
                <a:latin typeface="Helvetica"/>
                <a:ea typeface="Helvetica"/>
                <a:cs typeface="Helvetica"/>
                <a:sym typeface="Helvetica"/>
              </a:defRPr>
            </a:pPr>
            <a:endParaRPr u="sng">
              <a:solidFill>
                <a:srgbClr val="000000"/>
              </a:solidFill>
            </a:endParaRPr>
          </a:p>
          <a:p>
            <a:pPr indent="39687" defTabSz="914400">
              <a:defRPr sz="2600">
                <a:solidFill>
                  <a:srgbClr val="FFFFFF"/>
                </a:solidFill>
                <a:latin typeface="Helvetica"/>
                <a:ea typeface="Helvetica"/>
                <a:cs typeface="Helvetica"/>
                <a:sym typeface="Helvetica"/>
              </a:defRPr>
            </a:pPr>
            <a:r>
              <a:rPr>
                <a:solidFill>
                  <a:srgbClr val="000000"/>
                </a:solidFill>
              </a:rPr>
              <a:t>En fonction du handicap, demandez à quoi l’on peut aider « en complément », cela permet de jauger l’autonomie en amont et d’éviter les surprises !</a:t>
            </a:r>
          </a:p>
        </p:txBody>
      </p:sp>
      <p:pic>
        <p:nvPicPr>
          <p:cNvPr id="56" name="image.png" descr="image.png"/>
          <p:cNvPicPr>
            <a:picLocks noChangeAspect="1"/>
          </p:cNvPicPr>
          <p:nvPr/>
        </p:nvPicPr>
        <p:blipFill>
          <a:blip r:embed="rId3">
            <a:extLst/>
          </a:blip>
          <a:stretch>
            <a:fillRect/>
          </a:stretch>
        </p:blipFill>
        <p:spPr>
          <a:xfrm>
            <a:off x="5308944" y="5503615"/>
            <a:ext cx="419947" cy="75635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59" name="RISQUES…"/>
          <p:cNvSpPr txBox="1"/>
          <p:nvPr/>
        </p:nvSpPr>
        <p:spPr>
          <a:xfrm>
            <a:off x="344999" y="4651109"/>
            <a:ext cx="2673210" cy="17680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defTabSz="914400">
              <a:defRPr sz="2400">
                <a:solidFill>
                  <a:srgbClr val="FFFFFF"/>
                </a:solidFill>
                <a:latin typeface="Arial"/>
                <a:ea typeface="Arial"/>
                <a:cs typeface="Arial"/>
                <a:sym typeface="Arial"/>
              </a:defRPr>
            </a:pPr>
            <a:r>
              <a:rPr>
                <a:solidFill>
                  <a:srgbClr val="000000"/>
                </a:solidFill>
              </a:rPr>
              <a:t>RISQUES </a:t>
            </a:r>
            <a:endParaRPr>
              <a:solidFill>
                <a:srgbClr val="000000"/>
              </a:solidFill>
            </a:endParaRPr>
          </a:p>
          <a:p>
            <a:pPr indent="39687" defTabSz="914400">
              <a:defRPr sz="2400">
                <a:solidFill>
                  <a:srgbClr val="FFFFFF"/>
                </a:solidFill>
                <a:latin typeface="Arial"/>
                <a:ea typeface="Arial"/>
                <a:cs typeface="Arial"/>
                <a:sym typeface="Arial"/>
              </a:defRPr>
            </a:pPr>
            <a:r>
              <a:rPr>
                <a:solidFill>
                  <a:srgbClr val="000000"/>
                </a:solidFill>
              </a:rPr>
              <a:t>MEDICAUX</a:t>
            </a:r>
            <a:endParaRPr>
              <a:solidFill>
                <a:srgbClr val="000000"/>
              </a:solidFill>
            </a:endParaRPr>
          </a:p>
          <a:p>
            <a:pPr indent="39687" defTabSz="914400">
              <a:defRPr sz="2400">
                <a:solidFill>
                  <a:srgbClr val="FFFFFF"/>
                </a:solidFill>
                <a:latin typeface="Arial"/>
                <a:ea typeface="Arial"/>
                <a:cs typeface="Arial"/>
                <a:sym typeface="Arial"/>
              </a:defRPr>
            </a:pPr>
            <a:r>
              <a:rPr>
                <a:solidFill>
                  <a:srgbClr val="000000"/>
                </a:solidFill>
              </a:rPr>
              <a:t>…</a:t>
            </a:r>
            <a:endParaRPr>
              <a:solidFill>
                <a:srgbClr val="000000"/>
              </a:solidFill>
            </a:endParaRPr>
          </a:p>
          <a:p>
            <a:pPr indent="39687" defTabSz="914400">
              <a:defRPr sz="2400">
                <a:solidFill>
                  <a:srgbClr val="FFFFFF"/>
                </a:solidFill>
                <a:latin typeface="Arial"/>
                <a:ea typeface="Arial"/>
                <a:cs typeface="Arial"/>
                <a:sym typeface="Arial"/>
              </a:defRPr>
            </a:pPr>
            <a:endParaRPr>
              <a:solidFill>
                <a:srgbClr val="000000"/>
              </a:solidFill>
            </a:endParaRPr>
          </a:p>
          <a:p>
            <a:pPr indent="39687" defTabSz="914400">
              <a:defRPr sz="2400">
                <a:solidFill>
                  <a:srgbClr val="FFFFFF"/>
                </a:solidFill>
                <a:latin typeface="Arial"/>
                <a:ea typeface="Arial"/>
                <a:cs typeface="Arial"/>
                <a:sym typeface="Arial"/>
              </a:defRPr>
            </a:pPr>
            <a:r>
              <a:rPr>
                <a:solidFill>
                  <a:srgbClr val="000000"/>
                </a:solidFill>
              </a:rPr>
              <a:t>RECAPITULATIF</a:t>
            </a:r>
          </a:p>
        </p:txBody>
      </p:sp>
      <p:pic>
        <p:nvPicPr>
          <p:cNvPr id="60" name="image.jpg" descr="image.jpg"/>
          <p:cNvPicPr>
            <a:picLocks noChangeAspect="1"/>
          </p:cNvPicPr>
          <p:nvPr/>
        </p:nvPicPr>
        <p:blipFill>
          <a:blip r:embed="rId3">
            <a:extLst/>
          </a:blip>
          <a:stretch>
            <a:fillRect/>
          </a:stretch>
        </p:blipFill>
        <p:spPr>
          <a:xfrm>
            <a:off x="3279044" y="2009422"/>
            <a:ext cx="8886794" cy="6914775"/>
          </a:xfrm>
          <a:prstGeom prst="rect">
            <a:avLst/>
          </a:prstGeom>
          <a:ln w="12700">
            <a:miter lim="400000"/>
          </a:ln>
        </p:spPr>
      </p:pic>
      <p:sp>
        <p:nvSpPr>
          <p:cNvPr id="61" name="Rectangle"/>
          <p:cNvSpPr/>
          <p:nvPr/>
        </p:nvSpPr>
        <p:spPr>
          <a:xfrm>
            <a:off x="11623040" y="9279466"/>
            <a:ext cx="1300481" cy="309317"/>
          </a:xfrm>
          <a:prstGeom prst="rect">
            <a:avLst/>
          </a:prstGeom>
          <a:solidFill>
            <a:srgbClr val="FFFFFF"/>
          </a:solidFill>
          <a:ln w="12700">
            <a:solidFill>
              <a:srgbClr val="FFFFFF"/>
            </a:solidFill>
          </a:ln>
        </p:spPr>
        <p:txBody>
          <a:bodyPr lIns="65023" tIns="65023" rIns="65023" bIns="65023"/>
          <a:lstStyle/>
          <a:p>
            <a:pPr algn="l" defTabSz="914400">
              <a:defRPr sz="1600">
                <a:solidFill>
                  <a:srgbClr val="FFFFFF"/>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64" name="AUTRE RISQUE : LA FATIGUE…"/>
          <p:cNvSpPr txBox="1"/>
          <p:nvPr/>
        </p:nvSpPr>
        <p:spPr>
          <a:xfrm>
            <a:off x="1572380" y="2317750"/>
            <a:ext cx="9860040" cy="4724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defTabSz="914400">
              <a:defRPr sz="2600">
                <a:solidFill>
                  <a:srgbClr val="FFFFFF"/>
                </a:solidFill>
                <a:latin typeface="Helvetica"/>
                <a:ea typeface="Helvetica"/>
                <a:cs typeface="Helvetica"/>
                <a:sym typeface="Helvetica"/>
              </a:defRPr>
            </a:pPr>
            <a:endParaRPr>
              <a:solidFill>
                <a:srgbClr val="000000"/>
              </a:solidFill>
            </a:endParaRPr>
          </a:p>
          <a:p>
            <a:pPr indent="39687" defTabSz="914400">
              <a:defRPr sz="2600">
                <a:solidFill>
                  <a:srgbClr val="FFFFFF"/>
                </a:solidFill>
                <a:latin typeface="Helvetica"/>
                <a:ea typeface="Helvetica"/>
                <a:cs typeface="Helvetica"/>
                <a:sym typeface="Helvetica"/>
              </a:defRPr>
            </a:pPr>
            <a:r>
              <a:rPr u="sng">
                <a:solidFill>
                  <a:srgbClr val="000000"/>
                </a:solidFill>
              </a:rPr>
              <a:t>AUTRE RISQUE : LA FATIGUE</a:t>
            </a:r>
            <a:endParaRPr u="sng">
              <a:solidFill>
                <a:srgbClr val="000000"/>
              </a:solidFill>
            </a:endParaRPr>
          </a:p>
          <a:p>
            <a:pPr indent="39687" defTabSz="914400">
              <a:defRPr sz="2600">
                <a:solidFill>
                  <a:srgbClr val="FFFFFF"/>
                </a:solidFill>
                <a:latin typeface="Helvetica"/>
                <a:ea typeface="Helvetica"/>
                <a:cs typeface="Helvetica"/>
                <a:sym typeface="Helvetica"/>
              </a:defRPr>
            </a:pP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Une personne à mobilité   réduite est plus rapidement fatigable qu’un valide, il faut prendre en compte la fatigue générée par les déplacements, le déshabillage, l’équipement (enfiler une combinaison en néoprène, des gants demande pour une personne handicapée une dépense d’énergie parfois incroyable)</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endParaRPr>
              <a:solidFill>
                <a:srgbClr val="000000"/>
              </a:solidFill>
            </a:endParaRPr>
          </a:p>
          <a:p>
            <a:pPr indent="39687" defTabSz="914400">
              <a:defRPr sz="2600">
                <a:solidFill>
                  <a:srgbClr val="FFFFFF"/>
                </a:solidFill>
                <a:latin typeface="Helvetica"/>
                <a:ea typeface="Helvetica"/>
                <a:cs typeface="Helvetica"/>
                <a:sym typeface="Helvetica"/>
              </a:defRPr>
            </a:pPr>
            <a:r>
              <a:rPr u="sng">
                <a:solidFill>
                  <a:srgbClr val="000000"/>
                </a:solidFill>
              </a:rPr>
              <a:t>ASTUCE</a:t>
            </a:r>
            <a:endParaRPr u="sng">
              <a:solidFill>
                <a:srgbClr val="000000"/>
              </a:solidFill>
            </a:endParaRPr>
          </a:p>
          <a:p>
            <a:pPr indent="39687" algn="just" defTabSz="914400">
              <a:defRPr sz="2600">
                <a:solidFill>
                  <a:srgbClr val="FFFFFF"/>
                </a:solidFill>
                <a:latin typeface="Helvetica"/>
                <a:ea typeface="Helvetica"/>
                <a:cs typeface="Helvetica"/>
                <a:sym typeface="Helvetica"/>
              </a:defRPr>
            </a:pP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Questionner le plongeur sur son état physique, adapter</a:t>
            </a:r>
          </a:p>
        </p:txBody>
      </p:sp>
      <p:pic>
        <p:nvPicPr>
          <p:cNvPr id="65" name="image.png" descr="image.png"/>
          <p:cNvPicPr>
            <a:picLocks noChangeAspect="1"/>
          </p:cNvPicPr>
          <p:nvPr/>
        </p:nvPicPr>
        <p:blipFill>
          <a:blip r:embed="rId3">
            <a:extLst/>
          </a:blip>
          <a:stretch>
            <a:fillRect/>
          </a:stretch>
        </p:blipFill>
        <p:spPr>
          <a:xfrm>
            <a:off x="5243763" y="5700494"/>
            <a:ext cx="419947" cy="75635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68" name="AUTRE RISQUE : LA THERMOREGULATION…"/>
          <p:cNvSpPr txBox="1"/>
          <p:nvPr/>
        </p:nvSpPr>
        <p:spPr>
          <a:xfrm>
            <a:off x="1390990" y="2772556"/>
            <a:ext cx="10222820" cy="5905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defTabSz="914400">
              <a:defRPr sz="2600">
                <a:solidFill>
                  <a:srgbClr val="FFFFFF"/>
                </a:solidFill>
                <a:latin typeface="Helvetica"/>
                <a:ea typeface="Helvetica"/>
                <a:cs typeface="Helvetica"/>
                <a:sym typeface="Helvetica"/>
              </a:defRPr>
            </a:pPr>
            <a:endParaRPr>
              <a:solidFill>
                <a:srgbClr val="000000"/>
              </a:solidFill>
            </a:endParaRPr>
          </a:p>
          <a:p>
            <a:pPr indent="39687" defTabSz="914400">
              <a:defRPr sz="2600">
                <a:solidFill>
                  <a:srgbClr val="FFFFFF"/>
                </a:solidFill>
                <a:latin typeface="Helvetica"/>
                <a:ea typeface="Helvetica"/>
                <a:cs typeface="Helvetica"/>
                <a:sym typeface="Helvetica"/>
              </a:defRPr>
            </a:pPr>
            <a:r>
              <a:rPr u="sng">
                <a:solidFill>
                  <a:srgbClr val="000000"/>
                </a:solidFill>
              </a:rPr>
              <a:t>AUTRE RISQUE : LA THERMOREGULATION</a:t>
            </a:r>
            <a:endParaRPr u="sng">
              <a:solidFill>
                <a:srgbClr val="000000"/>
              </a:solidFill>
            </a:endParaRPr>
          </a:p>
          <a:p>
            <a:pPr indent="39687" defTabSz="914400">
              <a:defRPr sz="2600">
                <a:solidFill>
                  <a:srgbClr val="FFFFFF"/>
                </a:solidFill>
                <a:latin typeface="Helvetica"/>
                <a:ea typeface="Helvetica"/>
                <a:cs typeface="Helvetica"/>
                <a:sym typeface="Helvetica"/>
              </a:defRPr>
            </a:pPr>
            <a:endParaRPr u="sng">
              <a:solidFill>
                <a:srgbClr val="000000"/>
              </a:solidFill>
            </a:endParaRPr>
          </a:p>
          <a:p>
            <a:pPr indent="39687" algn="just" defTabSz="914400">
              <a:defRPr sz="2600">
                <a:solidFill>
                  <a:srgbClr val="FFFFFF"/>
                </a:solidFill>
                <a:latin typeface="Helvetica"/>
                <a:ea typeface="Helvetica"/>
                <a:cs typeface="Helvetica"/>
                <a:sym typeface="Helvetica"/>
              </a:defRPr>
            </a:pPr>
            <a:r>
              <a:rPr b="1">
                <a:solidFill>
                  <a:srgbClr val="000000"/>
                </a:solidFill>
              </a:rPr>
              <a:t>Hypothermie ou hyperthermie</a:t>
            </a:r>
            <a:r>
              <a:rPr>
                <a:solidFill>
                  <a:srgbClr val="000000"/>
                </a:solidFill>
              </a:rPr>
              <a:t>. Les deux peuvent avoir des conséquences graves. </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i="1">
                <a:solidFill>
                  <a:srgbClr val="000000"/>
                </a:solidFill>
              </a:rPr>
              <a:t>L’hypothermie</a:t>
            </a:r>
            <a:r>
              <a:rPr>
                <a:solidFill>
                  <a:srgbClr val="000000"/>
                </a:solidFill>
              </a:rPr>
              <a:t> se prévient dans l’eau (durée et  sensation ?).</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i="1">
                <a:solidFill>
                  <a:srgbClr val="000000"/>
                </a:solidFill>
              </a:rPr>
              <a:t>L’hyperthermie</a:t>
            </a:r>
            <a:r>
              <a:rPr>
                <a:solidFill>
                  <a:srgbClr val="000000"/>
                </a:solidFill>
              </a:rPr>
              <a:t> semble plus facile à gérer (arroser, refroidir), sur le bateau.</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endParaRPr>
              <a:solidFill>
                <a:srgbClr val="000000"/>
              </a:solidFill>
            </a:endParaRPr>
          </a:p>
          <a:p>
            <a:pPr indent="39687" defTabSz="914400">
              <a:defRPr sz="2600">
                <a:solidFill>
                  <a:srgbClr val="FFFFFF"/>
                </a:solidFill>
                <a:latin typeface="Helvetica"/>
                <a:ea typeface="Helvetica"/>
                <a:cs typeface="Helvetica"/>
                <a:sym typeface="Helvetica"/>
              </a:defRPr>
            </a:pPr>
            <a:r>
              <a:rPr u="sng">
                <a:solidFill>
                  <a:srgbClr val="000000"/>
                </a:solidFill>
              </a:rPr>
              <a:t>ASTUCE</a:t>
            </a:r>
            <a:endParaRPr u="sng">
              <a:solidFill>
                <a:srgbClr val="000000"/>
              </a:solidFill>
            </a:endParaRPr>
          </a:p>
          <a:p>
            <a:pPr indent="39687" defTabSz="914400">
              <a:defRPr sz="2600">
                <a:solidFill>
                  <a:srgbClr val="FFFFFF"/>
                </a:solidFill>
                <a:latin typeface="Helvetica"/>
                <a:ea typeface="Helvetica"/>
                <a:cs typeface="Helvetica"/>
                <a:sym typeface="Helvetica"/>
              </a:defRPr>
            </a:pP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a:solidFill>
                  <a:srgbClr val="000000"/>
                </a:solidFill>
              </a:rPr>
              <a:t>Demander si le PESH sent le froid, questionner sur les expériences dans les autres sports (exemple : ski) et adaptez votre pratique en conséquence. Bien sur, le matériel adapté est ici primordial (combinaison isotherme ajustée, avec une épaisseur suffisante.</a:t>
            </a:r>
          </a:p>
        </p:txBody>
      </p:sp>
      <p:pic>
        <p:nvPicPr>
          <p:cNvPr id="69" name="image.png" descr="image.png"/>
          <p:cNvPicPr>
            <a:picLocks noChangeAspect="1"/>
          </p:cNvPicPr>
          <p:nvPr/>
        </p:nvPicPr>
        <p:blipFill>
          <a:blip r:embed="rId3">
            <a:extLst/>
          </a:blip>
          <a:stretch>
            <a:fillRect/>
          </a:stretch>
        </p:blipFill>
        <p:spPr>
          <a:xfrm>
            <a:off x="5314506" y="5783050"/>
            <a:ext cx="419948" cy="75635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72" name="AUTRE RISQUE : FRACTURES ET ESCARRES…"/>
          <p:cNvSpPr txBox="1"/>
          <p:nvPr/>
        </p:nvSpPr>
        <p:spPr>
          <a:xfrm>
            <a:off x="1228366" y="2923822"/>
            <a:ext cx="10548068" cy="5118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defTabSz="914400">
              <a:defRPr sz="2600">
                <a:solidFill>
                  <a:srgbClr val="FFFFFF"/>
                </a:solidFill>
                <a:latin typeface="Helvetica"/>
                <a:ea typeface="Helvetica"/>
                <a:cs typeface="Helvetica"/>
                <a:sym typeface="Helvetica"/>
              </a:defRPr>
            </a:pPr>
            <a:r>
              <a:rPr u="sng">
                <a:solidFill>
                  <a:srgbClr val="000000"/>
                </a:solidFill>
              </a:rPr>
              <a:t>AUTRE RISQUE : FRACTURES ET ESCARRES</a:t>
            </a:r>
            <a:endParaRPr u="sng">
              <a:solidFill>
                <a:srgbClr val="000000"/>
              </a:solidFill>
            </a:endParaRPr>
          </a:p>
          <a:p>
            <a:pPr indent="39687" defTabSz="914400">
              <a:defRPr sz="2600">
                <a:solidFill>
                  <a:srgbClr val="FFFFFF"/>
                </a:solidFill>
                <a:latin typeface="Helvetica"/>
                <a:ea typeface="Helvetica"/>
                <a:cs typeface="Helvetica"/>
                <a:sym typeface="Helvetica"/>
              </a:defRPr>
            </a:pPr>
            <a:endParaRPr u="sng">
              <a:solidFill>
                <a:srgbClr val="000000"/>
              </a:solidFill>
            </a:endParaRPr>
          </a:p>
          <a:p>
            <a:pPr indent="39687" algn="just" defTabSz="914400">
              <a:defRPr sz="2600">
                <a:solidFill>
                  <a:srgbClr val="FFFFFF"/>
                </a:solidFill>
                <a:latin typeface="Helvetica"/>
                <a:ea typeface="Helvetica"/>
                <a:cs typeface="Helvetica"/>
                <a:sym typeface="Helvetica"/>
              </a:defRPr>
            </a:pPr>
            <a:r>
              <a:rPr b="1">
                <a:solidFill>
                  <a:srgbClr val="000000"/>
                </a:solidFill>
              </a:rPr>
              <a:t>Fractures</a:t>
            </a:r>
            <a:r>
              <a:rPr>
                <a:solidFill>
                  <a:srgbClr val="000000"/>
                </a:solidFill>
              </a:rPr>
              <a:t> provoquées par des chocs à l’échelle…, </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b="1">
                <a:solidFill>
                  <a:srgbClr val="000000"/>
                </a:solidFill>
              </a:rPr>
              <a:t>Brûlures</a:t>
            </a:r>
            <a:r>
              <a:rPr>
                <a:solidFill>
                  <a:srgbClr val="000000"/>
                </a:solidFill>
              </a:rPr>
              <a:t> provoquées par une pièce métallique au soleil…,</a:t>
            </a:r>
            <a:endParaRPr>
              <a:solidFill>
                <a:srgbClr val="000000"/>
              </a:solidFill>
            </a:endParaRPr>
          </a:p>
          <a:p>
            <a:pPr indent="39687" algn="just" defTabSz="914400">
              <a:defRPr sz="2600">
                <a:solidFill>
                  <a:srgbClr val="FFFFFF"/>
                </a:solidFill>
                <a:latin typeface="Helvetica"/>
                <a:ea typeface="Helvetica"/>
                <a:cs typeface="Helvetica"/>
                <a:sym typeface="Helvetica"/>
              </a:defRPr>
            </a:pPr>
            <a:r>
              <a:rPr b="1">
                <a:solidFill>
                  <a:srgbClr val="000000"/>
                </a:solidFill>
              </a:rPr>
              <a:t>Escarres</a:t>
            </a:r>
            <a:r>
              <a:rPr>
                <a:solidFill>
                  <a:srgbClr val="000000"/>
                </a:solidFill>
              </a:rPr>
              <a:t> provoqués par appui, frottement sur une surface dure…</a:t>
            </a:r>
            <a:endParaRPr>
              <a:solidFill>
                <a:srgbClr val="000000"/>
              </a:solidFill>
            </a:endParaRPr>
          </a:p>
          <a:p>
            <a:pPr lvl="3" indent="1371600" algn="just" defTabSz="914400">
              <a:defRPr i="1" sz="2600">
                <a:solidFill>
                  <a:srgbClr val="FFFFFF"/>
                </a:solidFill>
                <a:latin typeface="Helvetica"/>
                <a:ea typeface="Helvetica"/>
                <a:cs typeface="Helvetica"/>
                <a:sym typeface="Helvetica"/>
              </a:defRPr>
            </a:pPr>
            <a:r>
              <a:rPr>
                <a:solidFill>
                  <a:srgbClr val="000000"/>
                </a:solidFill>
              </a:rPr>
              <a:t>  2 à 3 minutes seulement peuvent suffire</a:t>
            </a:r>
            <a:endParaRPr>
              <a:solidFill>
                <a:srgbClr val="000000"/>
              </a:solidFill>
            </a:endParaRPr>
          </a:p>
          <a:p>
            <a:pPr lvl="3" indent="1371600" algn="just"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defTabSz="914400">
              <a:defRPr sz="2600">
                <a:solidFill>
                  <a:srgbClr val="FFFFFF"/>
                </a:solidFill>
                <a:latin typeface="Helvetica"/>
                <a:ea typeface="Helvetica"/>
                <a:cs typeface="Helvetica"/>
                <a:sym typeface="Helvetica"/>
              </a:defRPr>
            </a:pPr>
            <a:r>
              <a:rPr u="sng">
                <a:solidFill>
                  <a:srgbClr val="000000"/>
                </a:solidFill>
              </a:rPr>
              <a:t>ASTUCE</a:t>
            </a:r>
            <a:endParaRPr u="sng">
              <a:solidFill>
                <a:srgbClr val="000000"/>
              </a:solidFill>
            </a:endParaRPr>
          </a:p>
          <a:p>
            <a:pPr indent="39687" defTabSz="914400">
              <a:defRPr sz="2600">
                <a:solidFill>
                  <a:srgbClr val="FFFFFF"/>
                </a:solidFill>
                <a:latin typeface="Helvetica"/>
                <a:ea typeface="Helvetica"/>
                <a:cs typeface="Helvetica"/>
                <a:sym typeface="Helvetica"/>
              </a:defRPr>
            </a:pPr>
            <a:endParaRPr u="sng">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La vigilance lors des déplacements.</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Des tapis et coussins à terre avec des appuis pratiques</a:t>
            </a: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Des appuis souples et « water proof »  sur le bateau.</a:t>
            </a:r>
          </a:p>
        </p:txBody>
      </p:sp>
      <p:pic>
        <p:nvPicPr>
          <p:cNvPr id="73" name="image.png" descr="image.png"/>
          <p:cNvPicPr>
            <a:picLocks noChangeAspect="1"/>
          </p:cNvPicPr>
          <p:nvPr/>
        </p:nvPicPr>
        <p:blipFill>
          <a:blip r:embed="rId3">
            <a:extLst/>
          </a:blip>
          <a:stretch>
            <a:fillRect/>
          </a:stretch>
        </p:blipFill>
        <p:spPr>
          <a:xfrm>
            <a:off x="5198188" y="5888532"/>
            <a:ext cx="419948" cy="75635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76" name="Partage d’astuces"/>
          <p:cNvSpPr txBox="1"/>
          <p:nvPr/>
        </p:nvSpPr>
        <p:spPr>
          <a:xfrm>
            <a:off x="5418666" y="2364830"/>
            <a:ext cx="5960534" cy="393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defTabSz="914400">
              <a:defRPr sz="2600" u="sng">
                <a:latin typeface="Helvetica"/>
                <a:ea typeface="Helvetica"/>
                <a:cs typeface="Helvetica"/>
                <a:sym typeface="Helvetica"/>
              </a:defRPr>
            </a:lvl1pPr>
          </a:lstStyle>
          <a:p>
            <a:pPr>
              <a:defRPr u="none">
                <a:solidFill>
                  <a:srgbClr val="FFFFFF"/>
                </a:solidFill>
              </a:defRPr>
            </a:pPr>
            <a:r>
              <a:rPr u="sng">
                <a:solidFill>
                  <a:srgbClr val="000000"/>
                </a:solidFill>
              </a:rPr>
              <a:t>Partage d’astuces</a:t>
            </a:r>
          </a:p>
        </p:txBody>
      </p:sp>
      <p:pic>
        <p:nvPicPr>
          <p:cNvPr id="77" name="image.jpg" descr="image.jpg"/>
          <p:cNvPicPr>
            <a:picLocks noChangeAspect="1"/>
          </p:cNvPicPr>
          <p:nvPr/>
        </p:nvPicPr>
        <p:blipFill>
          <a:blip r:embed="rId3">
            <a:extLst/>
          </a:blip>
          <a:stretch>
            <a:fillRect/>
          </a:stretch>
        </p:blipFill>
        <p:spPr>
          <a:xfrm>
            <a:off x="4638219" y="3544711"/>
            <a:ext cx="6783879" cy="5084109"/>
          </a:xfrm>
          <a:prstGeom prst="rect">
            <a:avLst/>
          </a:prstGeom>
          <a:ln w="12700">
            <a:miter lim="400000"/>
          </a:ln>
        </p:spPr>
      </p:pic>
      <p:pic>
        <p:nvPicPr>
          <p:cNvPr id="78" name="image.png" descr="image.png"/>
          <p:cNvPicPr>
            <a:picLocks noChangeAspect="1"/>
          </p:cNvPicPr>
          <p:nvPr/>
        </p:nvPicPr>
        <p:blipFill>
          <a:blip r:embed="rId4">
            <a:extLst/>
          </a:blip>
          <a:stretch>
            <a:fillRect/>
          </a:stretch>
        </p:blipFill>
        <p:spPr>
          <a:xfrm>
            <a:off x="808238" y="3786575"/>
            <a:ext cx="2149405" cy="1612055"/>
          </a:xfrm>
          <a:prstGeom prst="rect">
            <a:avLst/>
          </a:prstGeom>
          <a:ln w="12700">
            <a:miter lim="400000"/>
          </a:ln>
        </p:spPr>
      </p:pic>
      <p:pic>
        <p:nvPicPr>
          <p:cNvPr id="79" name="Image" descr="Image"/>
          <p:cNvPicPr>
            <a:picLocks noChangeAspect="1"/>
          </p:cNvPicPr>
          <p:nvPr/>
        </p:nvPicPr>
        <p:blipFill>
          <a:blip r:embed="rId5">
            <a:extLst/>
          </a:blip>
          <a:stretch>
            <a:fillRect/>
          </a:stretch>
        </p:blipFill>
        <p:spPr>
          <a:xfrm>
            <a:off x="981240" y="6030807"/>
            <a:ext cx="1803401" cy="18034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 name="image.png" descr="image.png"/>
          <p:cNvPicPr>
            <a:picLocks noChangeAspect="1"/>
          </p:cNvPicPr>
          <p:nvPr/>
        </p:nvPicPr>
        <p:blipFill>
          <a:blip r:embed="rId2">
            <a:extLst/>
          </a:blip>
          <a:stretch>
            <a:fillRect/>
          </a:stretch>
        </p:blipFill>
        <p:spPr>
          <a:xfrm>
            <a:off x="8703733" y="8703733"/>
            <a:ext cx="3607930" cy="512516"/>
          </a:xfrm>
          <a:prstGeom prst="rect">
            <a:avLst/>
          </a:prstGeom>
          <a:ln w="12700">
            <a:miter lim="400000"/>
          </a:ln>
        </p:spPr>
      </p:pic>
      <p:sp>
        <p:nvSpPr>
          <p:cNvPr id="82" name="Les transferts (véhicule, avion)…"/>
          <p:cNvSpPr txBox="1"/>
          <p:nvPr/>
        </p:nvSpPr>
        <p:spPr>
          <a:xfrm>
            <a:off x="4028367" y="2038184"/>
            <a:ext cx="7297138" cy="3149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9687" algn="l" defTabSz="914400">
              <a:defRPr sz="2600">
                <a:solidFill>
                  <a:srgbClr val="FFFFFF"/>
                </a:solidFill>
                <a:latin typeface="Helvetica"/>
                <a:ea typeface="Helvetica"/>
                <a:cs typeface="Helvetica"/>
                <a:sym typeface="Helvetica"/>
              </a:defRPr>
            </a:pPr>
            <a:r>
              <a:rPr u="sng">
                <a:solidFill>
                  <a:srgbClr val="000000"/>
                </a:solidFill>
              </a:rPr>
              <a:t>Les transferts (véhicule, avion)</a:t>
            </a: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u="sng">
              <a:solidFill>
                <a:srgbClr val="000000"/>
              </a:solidFill>
            </a:endParaRPr>
          </a:p>
          <a:p>
            <a:pPr indent="39687" algn="l" defTabSz="914400">
              <a:defRPr sz="2600">
                <a:solidFill>
                  <a:srgbClr val="FFFFFF"/>
                </a:solidFill>
                <a:latin typeface="Helvetica"/>
                <a:ea typeface="Helvetica"/>
                <a:cs typeface="Helvetica"/>
                <a:sym typeface="Helvetica"/>
              </a:defRPr>
            </a:pPr>
            <a:endParaRPr u="sng">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Toutes les astuces </a:t>
            </a: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sont bonnes</a:t>
            </a:r>
            <a:endParaRPr>
              <a:solidFill>
                <a:srgbClr val="000000"/>
              </a:solidFill>
            </a:endParaRPr>
          </a:p>
          <a:p>
            <a:pPr indent="39687" algn="l" defTabSz="914400">
              <a:defRPr sz="2600">
                <a:solidFill>
                  <a:srgbClr val="FFFFFF"/>
                </a:solidFill>
                <a:latin typeface="Helvetica"/>
                <a:ea typeface="Helvetica"/>
                <a:cs typeface="Helvetica"/>
                <a:sym typeface="Helvetica"/>
              </a:defRPr>
            </a:pP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Si elles sont</a:t>
            </a:r>
            <a:endParaRPr>
              <a:solidFill>
                <a:srgbClr val="000000"/>
              </a:solidFill>
            </a:endParaRPr>
          </a:p>
          <a:p>
            <a:pPr indent="39687" algn="l" defTabSz="914400">
              <a:defRPr sz="2600">
                <a:solidFill>
                  <a:srgbClr val="FFFFFF"/>
                </a:solidFill>
                <a:latin typeface="Helvetica"/>
                <a:ea typeface="Helvetica"/>
                <a:cs typeface="Helvetica"/>
                <a:sym typeface="Helvetica"/>
              </a:defRPr>
            </a:pPr>
            <a:r>
              <a:rPr>
                <a:solidFill>
                  <a:srgbClr val="000000"/>
                </a:solidFill>
              </a:rPr>
              <a:t>« sécu »  !!!</a:t>
            </a:r>
          </a:p>
        </p:txBody>
      </p:sp>
      <p:pic>
        <p:nvPicPr>
          <p:cNvPr id="83" name="image.png" descr="image.png"/>
          <p:cNvPicPr>
            <a:picLocks noChangeAspect="1"/>
          </p:cNvPicPr>
          <p:nvPr/>
        </p:nvPicPr>
        <p:blipFill>
          <a:blip r:embed="rId3">
            <a:extLst/>
          </a:blip>
          <a:stretch>
            <a:fillRect/>
          </a:stretch>
        </p:blipFill>
        <p:spPr>
          <a:xfrm>
            <a:off x="7668053" y="3127810"/>
            <a:ext cx="4587401" cy="6224207"/>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