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4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 M. COULANGE, J-M. GASCOU, M. GUENIN, J. PIQUET, P. TRAPE et M. VIVIER SANA - P. CHAUVIERE, E. SERVAL et Y. STREBLER…"/>
          <p:cNvSpPr txBox="1"/>
          <p:nvPr/>
        </p:nvSpPr>
        <p:spPr>
          <a:xfrm>
            <a:off x="3483387" y="69991"/>
            <a:ext cx="9580017" cy="55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ctr" defTabSz="914400">
              <a:defRPr i="1" sz="1200">
                <a:solidFill>
                  <a:srgbClr val="33339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Dr M. COULANGE, J-M. GASCOU, M. GUENIN, J. PIQUET, P. TRAPE et M. VIVIER SANA - P. CHAUVIERE, E. SERVAL et Y. STREBLER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defRPr i="1" sz="1600">
                <a:solidFill>
                  <a:srgbClr val="33339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Stage EH2 - Antibes 2019</a:t>
            </a:r>
            <a:r>
              <a:rPr i="0">
                <a:latin typeface="Impact"/>
                <a:ea typeface="Impact"/>
                <a:cs typeface="Impact"/>
                <a:sym typeface="Impact"/>
              </a:rPr>
              <a:t> </a:t>
            </a:r>
          </a:p>
        </p:txBody>
      </p:sp>
      <p:pic>
        <p:nvPicPr>
          <p:cNvPr id="3" name="Logo_Handisub_3FF.jpg" descr="Logo_Handisub_3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" y="-7286"/>
            <a:ext cx="3593151" cy="11994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e du titre"/>
          <p:cNvSpPr txBox="1"/>
          <p:nvPr>
            <p:ph type="title"/>
          </p:nvPr>
        </p:nvSpPr>
        <p:spPr>
          <a:xfrm>
            <a:off x="5572335" y="889564"/>
            <a:ext cx="7172257" cy="107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5" name="Texte niveau 1…"/>
          <p:cNvSpPr txBox="1"/>
          <p:nvPr>
            <p:ph type="body" idx="1"/>
          </p:nvPr>
        </p:nvSpPr>
        <p:spPr>
          <a:xfrm>
            <a:off x="668301" y="2419969"/>
            <a:ext cx="11668198" cy="65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11985794" y="8864143"/>
            <a:ext cx="368767" cy="351999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 anchor="ctr">
            <a:spAutoFit/>
          </a:bodyPr>
          <a:lstStyle>
            <a:lvl1pPr algn="r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4393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/>
          <p:cNvSpPr/>
          <p:nvPr/>
        </p:nvSpPr>
        <p:spPr>
          <a:xfrm>
            <a:off x="11623040" y="9177866"/>
            <a:ext cx="715718" cy="20545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65022" tIns="65022" rIns="65022" bIns="65022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" name="Handicap physique majeur"/>
          <p:cNvSpPr txBox="1"/>
          <p:nvPr>
            <p:ph type="subTitle" sz="quarter" idx="1"/>
          </p:nvPr>
        </p:nvSpPr>
        <p:spPr>
          <a:xfrm>
            <a:off x="508139" y="5183363"/>
            <a:ext cx="11573231" cy="1084230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65022" tIns="65022" rIns="65022" bIns="65022" anchor="b"/>
          <a:lstStyle>
            <a:lvl1pPr defTabSz="457200">
              <a:spcBef>
                <a:spcPts val="0"/>
              </a:spcBef>
              <a:defRPr b="1" sz="5600"/>
            </a:lvl1pPr>
          </a:lstStyle>
          <a:p>
            <a:pPr/>
            <a:r>
              <a:t>Handicap physique majeur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4518" y="3598035"/>
            <a:ext cx="4946123" cy="552790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2  - ADAPTATION CARDIOVASCULAIRE"/>
          <p:cNvSpPr txBox="1"/>
          <p:nvPr>
            <p:ph type="ctrTitle"/>
          </p:nvPr>
        </p:nvSpPr>
        <p:spPr>
          <a:xfrm>
            <a:off x="4836936" y="582506"/>
            <a:ext cx="8149803" cy="1339468"/>
          </a:xfrm>
          <a:prstGeom prst="rect">
            <a:avLst/>
          </a:prstGeom>
        </p:spPr>
        <p:txBody>
          <a:bodyPr/>
          <a:lstStyle>
            <a:lvl1pPr defTabSz="440276">
              <a:defRPr sz="4312"/>
            </a:lvl1pPr>
          </a:lstStyle>
          <a:p>
            <a:pPr/>
            <a:r>
              <a:t>2  - ADAPTATION CARDIOVASCULAIRE</a:t>
            </a:r>
          </a:p>
        </p:txBody>
      </p:sp>
      <p:sp>
        <p:nvSpPr>
          <p:cNvPr id="67" name="Conséquences hémodynamiques de l’immersion…"/>
          <p:cNvSpPr txBox="1"/>
          <p:nvPr>
            <p:ph type="subTitle" sz="half" idx="1"/>
          </p:nvPr>
        </p:nvSpPr>
        <p:spPr>
          <a:xfrm>
            <a:off x="469687" y="2685796"/>
            <a:ext cx="7171058" cy="6883470"/>
          </a:xfrm>
          <a:prstGeom prst="rect">
            <a:avLst/>
          </a:prstGeom>
        </p:spPr>
        <p:txBody>
          <a:bodyPr/>
          <a:lstStyle/>
          <a:p>
            <a:pPr algn="l">
              <a:defRPr sz="3400"/>
            </a:pPr>
            <a:r>
              <a:t>Conséquences hémodynamiques de l’immersion</a:t>
            </a:r>
          </a:p>
          <a:p>
            <a:pPr lvl="1" marL="693486" indent="-312485" algn="l">
              <a:spcBef>
                <a:spcPts val="0"/>
              </a:spcBef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Pression intra-thoracique négative : ascension du diaphragme</a:t>
            </a:r>
          </a:p>
          <a:p>
            <a:pPr lvl="1" marL="693486" indent="-312485" algn="l">
              <a:spcBef>
                <a:spcPts val="0"/>
              </a:spcBef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Redistribution de la masse sanguine</a:t>
            </a:r>
          </a:p>
          <a:p>
            <a:pPr lvl="1" marL="693486" indent="-312485" algn="l">
              <a:spcBef>
                <a:spcPts val="0"/>
              </a:spcBef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Augmentation de la pré-charge</a:t>
            </a:r>
          </a:p>
          <a:p>
            <a:pPr lvl="1" marL="693486" indent="-312485" algn="l">
              <a:spcBef>
                <a:spcPts val="0"/>
              </a:spcBef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Augmentation de 10 à 25% du débit cardiaque</a:t>
            </a:r>
          </a:p>
          <a:p>
            <a:pPr lvl="1" marL="693486" indent="-312485" algn="l">
              <a:spcBef>
                <a:spcPts val="0"/>
              </a:spcBef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Vasoconstriction périphérique : augmentation de la post-charge</a:t>
            </a:r>
          </a:p>
          <a:p>
            <a:pPr lvl="1" marL="693486" indent="-312485" algn="l">
              <a:spcBef>
                <a:spcPts val="0"/>
              </a:spcBef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Diurèse d’immersion (X4)</a:t>
            </a:r>
          </a:p>
        </p:txBody>
      </p:sp>
      <p:sp>
        <p:nvSpPr>
          <p:cNvPr id="68" name="illustration : A. BOUSSUGES"/>
          <p:cNvSpPr txBox="1"/>
          <p:nvPr/>
        </p:nvSpPr>
        <p:spPr>
          <a:xfrm>
            <a:off x="8312847" y="9161057"/>
            <a:ext cx="4055736" cy="47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illustration : A. BOUSSUGES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2 - ADAPTATION CARDIOVASCULAIRE"/>
          <p:cNvSpPr txBox="1"/>
          <p:nvPr>
            <p:ph type="ctrTitle"/>
          </p:nvPr>
        </p:nvSpPr>
        <p:spPr>
          <a:xfrm>
            <a:off x="5483930" y="716391"/>
            <a:ext cx="6726133" cy="1867468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2 - ADAPTATION CARDIOVASCULAIRE</a:t>
            </a:r>
          </a:p>
        </p:txBody>
      </p:sp>
      <p:sp>
        <p:nvSpPr>
          <p:cNvPr id="71" name="Chez le plongeur tétraplégique:…"/>
          <p:cNvSpPr txBox="1"/>
          <p:nvPr>
            <p:ph type="subTitle" idx="1"/>
          </p:nvPr>
        </p:nvSpPr>
        <p:spPr>
          <a:xfrm>
            <a:off x="373519" y="2865402"/>
            <a:ext cx="12065356" cy="6543959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</a:pPr>
            <a:r>
              <a:t>Chez le plongeur tétraplégique:</a:t>
            </a:r>
          </a:p>
          <a:p>
            <a:pPr algn="just">
              <a:spcBef>
                <a:spcPts val="0"/>
              </a:spcBef>
              <a:defRPr b="1">
                <a:solidFill>
                  <a:schemeClr val="accent6"/>
                </a:solidFill>
              </a:defRPr>
            </a:pPr>
            <a:r>
              <a:t>Bradycardie</a:t>
            </a:r>
            <a:r>
              <a:rPr b="0"/>
              <a:t> par prédominance parasympathique (centres du tronc cérébral préservés)</a:t>
            </a:r>
            <a:endParaRPr b="0"/>
          </a:p>
          <a:p>
            <a:pPr algn="just">
              <a:spcBef>
                <a:spcPts val="0"/>
              </a:spcBef>
              <a:defRPr b="1">
                <a:solidFill>
                  <a:schemeClr val="accent6"/>
                </a:solidFill>
              </a:defRPr>
            </a:pPr>
            <a:r>
              <a:t>Hypotension orthostatique </a:t>
            </a:r>
            <a:r>
              <a:rPr b="0"/>
              <a:t>: pas de tachycardie ni vasoconstriction d’adaptation : diminution de la post charge</a:t>
            </a:r>
            <a:endParaRPr b="0"/>
          </a:p>
          <a:p>
            <a:pPr algn="just">
              <a:spcBef>
                <a:spcPts val="0"/>
              </a:spcBef>
              <a:defRPr b="1">
                <a:solidFill>
                  <a:schemeClr val="accent6"/>
                </a:solidFill>
              </a:defRPr>
            </a:pPr>
            <a:r>
              <a:t>Réduction importantes de l’œdème de stase </a:t>
            </a:r>
            <a:r>
              <a:rPr b="0"/>
              <a:t>des membres inférieurs (vasoplégie)par la pression hydrostatique, ce qui augmente la pré-charge </a:t>
            </a:r>
            <a:endParaRPr b="0"/>
          </a:p>
          <a:p>
            <a:pPr algn="just">
              <a:spcBef>
                <a:spcPts val="0"/>
              </a:spcBef>
              <a:defRPr b="1">
                <a:solidFill>
                  <a:schemeClr val="accent6"/>
                </a:solidFill>
              </a:defRPr>
            </a:pPr>
            <a:r>
              <a:t>Réduction du lit vasculaire </a:t>
            </a:r>
            <a:r>
              <a:rPr b="0"/>
              <a:t>liée à l’atrophie sous-lésionnelle : augmentation moindre pré-charge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0631" y="3273776"/>
            <a:ext cx="4980660" cy="5836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285" y="2249810"/>
            <a:ext cx="3592126" cy="372759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Chez le plongeur valide"/>
          <p:cNvSpPr txBox="1"/>
          <p:nvPr/>
        </p:nvSpPr>
        <p:spPr>
          <a:xfrm>
            <a:off x="647185" y="1451692"/>
            <a:ext cx="4788594" cy="561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b="1" sz="2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Chez le plongeur valide </a:t>
            </a:r>
          </a:p>
        </p:txBody>
      </p:sp>
      <p:sp>
        <p:nvSpPr>
          <p:cNvPr id="76" name="3 - ADAPTATION RESPIRATOIRE"/>
          <p:cNvSpPr txBox="1"/>
          <p:nvPr>
            <p:ph type="ctrTitle"/>
          </p:nvPr>
        </p:nvSpPr>
        <p:spPr>
          <a:xfrm>
            <a:off x="4777598" y="790080"/>
            <a:ext cx="8299451" cy="87582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3 - ADAPTATION RESPIRATOIRE</a:t>
            </a:r>
          </a:p>
        </p:txBody>
      </p:sp>
      <p:sp>
        <p:nvSpPr>
          <p:cNvPr id="77" name="Immersion :…"/>
          <p:cNvSpPr txBox="1"/>
          <p:nvPr>
            <p:ph type="subTitle" sz="half" idx="1"/>
          </p:nvPr>
        </p:nvSpPr>
        <p:spPr>
          <a:xfrm>
            <a:off x="479141" y="5979543"/>
            <a:ext cx="6872608" cy="3727594"/>
          </a:xfrm>
          <a:prstGeom prst="rect">
            <a:avLst/>
          </a:prstGeom>
        </p:spPr>
        <p:txBody>
          <a:bodyPr/>
          <a:lstStyle/>
          <a:p>
            <a:pPr algn="l">
              <a:defRPr b="1" sz="3400">
                <a:solidFill>
                  <a:schemeClr val="accent6"/>
                </a:solidFill>
              </a:defRPr>
            </a:pPr>
            <a:r>
              <a:t>Immersion : 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- Perte de 30% du VRE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- Capacité Vitale</a:t>
            </a:r>
            <a:r>
              <a:rPr>
                <a:solidFill>
                  <a:srgbClr val="000000"/>
                </a:solidFill>
              </a:rPr>
              <a:t> </a:t>
            </a:r>
            <a:r>
              <a:t>= - 300 ml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- Volume RI identique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- Augmentation du travail respiratoire de 60%</a:t>
            </a:r>
          </a:p>
        </p:txBody>
      </p:sp>
      <p:sp>
        <p:nvSpPr>
          <p:cNvPr id="78" name="illustration : A. BOUSSUGES"/>
          <p:cNvSpPr txBox="1"/>
          <p:nvPr/>
        </p:nvSpPr>
        <p:spPr>
          <a:xfrm>
            <a:off x="8222536" y="9161057"/>
            <a:ext cx="4055736" cy="47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illustration : A. BOUSSUGES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5942469"/>
            <a:ext cx="9861976" cy="3644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13.png" descr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3217" y="1677529"/>
            <a:ext cx="5321584" cy="512741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3 - ADAPTATION VENTILATOIRE"/>
          <p:cNvSpPr txBox="1"/>
          <p:nvPr>
            <p:ph type="ctrTitle"/>
          </p:nvPr>
        </p:nvSpPr>
        <p:spPr>
          <a:xfrm>
            <a:off x="4960619" y="690878"/>
            <a:ext cx="8008058" cy="1132279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3 - ADAPTATION VENTILATOIRE</a:t>
            </a:r>
          </a:p>
        </p:txBody>
      </p:sp>
      <p:sp>
        <p:nvSpPr>
          <p:cNvPr id="83" name="Les muscles de la ventilation :…"/>
          <p:cNvSpPr txBox="1"/>
          <p:nvPr>
            <p:ph type="subTitle" sz="half" idx="1"/>
          </p:nvPr>
        </p:nvSpPr>
        <p:spPr>
          <a:xfrm>
            <a:off x="379306" y="1947333"/>
            <a:ext cx="7118492" cy="4136056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0"/>
              </a:spcBef>
              <a:tabLst>
                <a:tab pos="393700" algn="l"/>
              </a:tabLst>
              <a:defRPr b="1" sz="3400"/>
            </a:pPr>
            <a:r>
              <a:t>Les muscles de la ventilation :</a:t>
            </a:r>
          </a:p>
          <a:p>
            <a:pPr algn="l">
              <a:buClr>
                <a:srgbClr val="000000"/>
              </a:buClr>
              <a:buSzPct val="100000"/>
              <a:buChar char="•"/>
              <a:tabLst>
                <a:tab pos="393700" algn="l"/>
              </a:tabLst>
              <a:defRPr sz="3400">
                <a:solidFill>
                  <a:schemeClr val="accent6"/>
                </a:solidFill>
              </a:defRPr>
            </a:pPr>
            <a:r>
              <a:t>C3 – C4 – C5 : </a:t>
            </a:r>
            <a:r>
              <a:rPr b="1" u="sng">
                <a:solidFill>
                  <a:srgbClr val="FF2600"/>
                </a:solidFill>
              </a:rPr>
              <a:t>diaphragme</a:t>
            </a:r>
          </a:p>
          <a:p>
            <a:pPr algn="l">
              <a:tabLst>
                <a:tab pos="393700" algn="l"/>
              </a:tabLst>
              <a:defRPr sz="2800"/>
            </a:pPr>
            <a:r>
              <a:t>et accessoirement :</a:t>
            </a:r>
            <a:endParaRPr>
              <a:solidFill>
                <a:schemeClr val="accent6"/>
              </a:solidFill>
            </a:endParaRPr>
          </a:p>
          <a:p>
            <a:pPr algn="l">
              <a:spcBef>
                <a:spcPts val="0"/>
              </a:spcBef>
              <a:buClr>
                <a:srgbClr val="000000"/>
              </a:buClr>
              <a:buSzPct val="100000"/>
              <a:buChar char="•"/>
              <a:tabLst>
                <a:tab pos="393700" algn="l"/>
              </a:tabLst>
              <a:defRPr sz="2800">
                <a:solidFill>
                  <a:schemeClr val="accent6"/>
                </a:solidFill>
              </a:defRPr>
            </a:pPr>
            <a:r>
              <a:t>C5 : grand dentelé, scalènes. </a:t>
            </a:r>
          </a:p>
          <a:p>
            <a:pPr algn="l">
              <a:spcBef>
                <a:spcPts val="0"/>
              </a:spcBef>
              <a:buClr>
                <a:srgbClr val="000000"/>
              </a:buClr>
              <a:buSzPct val="100000"/>
              <a:buChar char="•"/>
              <a:tabLst>
                <a:tab pos="393700" algn="l"/>
              </a:tabLst>
              <a:defRPr sz="2800">
                <a:solidFill>
                  <a:schemeClr val="accent6"/>
                </a:solidFill>
              </a:defRPr>
            </a:pPr>
            <a:r>
              <a:t>C6 : grand dorsal, grand pectoral, grand rond. </a:t>
            </a:r>
          </a:p>
          <a:p>
            <a:pPr algn="l">
              <a:spcBef>
                <a:spcPts val="0"/>
              </a:spcBef>
              <a:buClr>
                <a:srgbClr val="000000"/>
              </a:buClr>
              <a:buSzPct val="100000"/>
              <a:buChar char="•"/>
              <a:tabLst>
                <a:tab pos="393700" algn="l"/>
              </a:tabLst>
              <a:defRPr sz="2800">
                <a:solidFill>
                  <a:schemeClr val="accent6"/>
                </a:solidFill>
              </a:defRPr>
            </a:pPr>
            <a:r>
              <a:t>T1 à T8 : intercostaux. </a:t>
            </a:r>
          </a:p>
          <a:p>
            <a:pPr algn="l">
              <a:spcBef>
                <a:spcPts val="0"/>
              </a:spcBef>
              <a:buClr>
                <a:srgbClr val="000000"/>
              </a:buClr>
              <a:buSzPct val="100000"/>
              <a:buChar char="•"/>
              <a:tabLst>
                <a:tab pos="393700" algn="l"/>
              </a:tabLst>
              <a:defRPr sz="2800">
                <a:solidFill>
                  <a:schemeClr val="accent6"/>
                </a:solidFill>
              </a:defRPr>
            </a:pPr>
            <a:r>
              <a:t>T6 à T12 : abdominaux.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hez le tétraplégique"/>
          <p:cNvSpPr txBox="1"/>
          <p:nvPr/>
        </p:nvSpPr>
        <p:spPr>
          <a:xfrm>
            <a:off x="4454596" y="2316478"/>
            <a:ext cx="4223552" cy="650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 sz="3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Chez le tétraplégique</a:t>
            </a:r>
          </a:p>
        </p:txBody>
      </p:sp>
      <p:sp>
        <p:nvSpPr>
          <p:cNvPr id="86" name="3 - ADAPTATION VENTILATOIRE"/>
          <p:cNvSpPr txBox="1"/>
          <p:nvPr>
            <p:ph type="ctrTitle"/>
          </p:nvPr>
        </p:nvSpPr>
        <p:spPr>
          <a:xfrm>
            <a:off x="4787758" y="740551"/>
            <a:ext cx="8271230" cy="1017355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3 - ADAPTATION VENTILATOIRE</a:t>
            </a:r>
          </a:p>
        </p:txBody>
      </p:sp>
      <p:sp>
        <p:nvSpPr>
          <p:cNvPr id="87" name="Lésion &gt; à C5 :…"/>
          <p:cNvSpPr txBox="1"/>
          <p:nvPr>
            <p:ph type="subTitle" sz="half" idx="1"/>
          </p:nvPr>
        </p:nvSpPr>
        <p:spPr>
          <a:xfrm>
            <a:off x="558093" y="3612443"/>
            <a:ext cx="12037926" cy="3572590"/>
          </a:xfrm>
          <a:prstGeom prst="rect">
            <a:avLst/>
          </a:prstGeom>
        </p:spPr>
        <p:txBody>
          <a:bodyPr/>
          <a:lstStyle/>
          <a:p>
            <a:pPr algn="l">
              <a:defRPr b="1" sz="3400">
                <a:solidFill>
                  <a:schemeClr val="accent6"/>
                </a:solidFill>
              </a:defRPr>
            </a:pPr>
            <a:r>
              <a:t>Lésion &gt; à C5 : 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Atteinte des inspirateurs et des expirateurs. </a:t>
            </a:r>
          </a:p>
          <a:p>
            <a:pPr algn="l">
              <a:defRPr b="1" sz="3400">
                <a:solidFill>
                  <a:schemeClr val="accent6"/>
                </a:solidFill>
              </a:defRPr>
            </a:pPr>
            <a:r>
              <a:t>Lésion &lt; à C5: 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Inspiration active, elle ne pose pas de réel problème car réalisée à </a:t>
            </a:r>
            <a:r>
              <a:rPr u="sng"/>
              <a:t>70% par le diaphragme</a:t>
            </a:r>
            <a:r>
              <a:t> (C3-C5) et </a:t>
            </a:r>
            <a:r>
              <a:rPr u="sng"/>
              <a:t>accessoirement</a:t>
            </a:r>
            <a:r>
              <a:t> : sternocléidomastoïdiens (C2), scalènes (C4)</a:t>
            </a:r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443" y="7948831"/>
            <a:ext cx="1257302" cy="139700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Attention aux voies aérienne en surface :  expiration insuffisante, toux inefficace, effort impossible, risque d’encombrement, fausses routes, intercostaux (T1) non fonctionnels"/>
          <p:cNvSpPr txBox="1"/>
          <p:nvPr/>
        </p:nvSpPr>
        <p:spPr>
          <a:xfrm>
            <a:off x="2060592" y="7540907"/>
            <a:ext cx="9718586" cy="2212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spcBef>
                <a:spcPts val="800"/>
              </a:spcBef>
              <a:defRPr b="1" i="1" sz="34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Attention aux voies aérienne en surface</a:t>
            </a:r>
            <a:r>
              <a:rPr b="0"/>
              <a:t> :  expiration insuffisante, toux inefficace, effort impossible, risque d’encombrement, fausses routes, intercostaux (T1) non fonctionnels</a:t>
            </a:r>
          </a:p>
        </p:txBody>
      </p:sp>
      <p:pic>
        <p:nvPicPr>
          <p:cNvPr id="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497" y="7410115"/>
            <a:ext cx="1397001" cy="1397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3   ADAPTATION VENTILATOIRE"/>
          <p:cNvSpPr txBox="1"/>
          <p:nvPr>
            <p:ph type="ctrTitle"/>
          </p:nvPr>
        </p:nvSpPr>
        <p:spPr>
          <a:xfrm>
            <a:off x="4808289" y="672817"/>
            <a:ext cx="8106200" cy="1339468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3   ADAPTATION VENTILATOIRE</a:t>
            </a:r>
          </a:p>
        </p:txBody>
      </p:sp>
      <p:sp>
        <p:nvSpPr>
          <p:cNvPr id="93" name="En plongée l’expiration passive doit se faire contre une résistance accrue : pression hydrostatique et résistance mécanique du détendeur.…"/>
          <p:cNvSpPr txBox="1"/>
          <p:nvPr>
            <p:ph type="subTitle" idx="1"/>
          </p:nvPr>
        </p:nvSpPr>
        <p:spPr>
          <a:xfrm>
            <a:off x="737939" y="2476711"/>
            <a:ext cx="11528922" cy="579748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  <a:defRPr sz="3100">
                <a:solidFill>
                  <a:schemeClr val="accent6"/>
                </a:solidFill>
              </a:defRPr>
            </a:pPr>
            <a:r>
              <a:t>En plongée l’expiration passive doit se faire contre une résistance accrue : pression hydrostatique et résistance mécanique du détendeur.</a:t>
            </a:r>
          </a:p>
          <a:p>
            <a:pPr algn="l">
              <a:lnSpc>
                <a:spcPct val="80000"/>
              </a:lnSpc>
              <a:defRPr sz="3100">
                <a:solidFill>
                  <a:schemeClr val="accent6"/>
                </a:solidFill>
              </a:defRPr>
            </a:pPr>
            <a:r>
              <a:t>L’expiration active forcée est impossible selon le niveaux lésionnel : absence des muscles intercostaux et abdominaux (C4 C5 C6)</a:t>
            </a:r>
          </a:p>
          <a:p>
            <a:pPr algn="l">
              <a:lnSpc>
                <a:spcPct val="80000"/>
              </a:lnSpc>
              <a:defRPr sz="3100">
                <a:solidFill>
                  <a:schemeClr val="accent6"/>
                </a:solidFill>
              </a:defRPr>
            </a:pPr>
            <a:r>
              <a:t>Paraplégies hautes  et cervicales basses : toux assez efficace : muscles accessoires (Intercostaux, Gd pectoral, Gd dorsal, Gd dentelé)</a:t>
            </a:r>
          </a:p>
          <a:p>
            <a:pPr algn="l">
              <a:lnSpc>
                <a:spcPct val="80000"/>
              </a:lnSpc>
              <a:defRPr b="1" sz="3100">
                <a:solidFill>
                  <a:srgbClr val="FF0000"/>
                </a:solidFill>
              </a:defRPr>
            </a:pPr>
            <a:r>
              <a:t>En Pratique pour la plongée</a:t>
            </a:r>
          </a:p>
          <a:p>
            <a:pPr marL="457200" indent="-457200" algn="l">
              <a:lnSpc>
                <a:spcPct val="80000"/>
              </a:lnSpc>
              <a:buSzPct val="100000"/>
              <a:buChar char="-"/>
              <a:defRPr b="1" sz="3100">
                <a:solidFill>
                  <a:schemeClr val="accent6"/>
                </a:solidFill>
              </a:defRPr>
            </a:pPr>
            <a:r>
              <a:t>Pas de ceinture de plomb (dans la combi +++)</a:t>
            </a:r>
          </a:p>
          <a:p>
            <a:pPr marL="457200" indent="-457200" algn="l">
              <a:lnSpc>
                <a:spcPct val="80000"/>
              </a:lnSpc>
              <a:buSzPct val="100000"/>
              <a:buChar char="-"/>
              <a:defRPr b="1" sz="3100">
                <a:solidFill>
                  <a:schemeClr val="accent6"/>
                </a:solidFill>
              </a:defRPr>
            </a:pPr>
            <a:r>
              <a:t>Combinaison pas trop serrée (sur mesure)</a:t>
            </a:r>
          </a:p>
          <a:p>
            <a:pPr marL="457200" indent="-457200" algn="l">
              <a:lnSpc>
                <a:spcPct val="80000"/>
              </a:lnSpc>
              <a:buSzPct val="100000"/>
              <a:buChar char="-"/>
              <a:defRPr b="1" sz="3100">
                <a:solidFill>
                  <a:schemeClr val="accent6"/>
                </a:solidFill>
              </a:defRPr>
            </a:pPr>
            <a:r>
              <a:t>Pas d’effort trop intenses (essoufflement ++)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3 - ADAPTATION VENTILATOIRE"/>
          <p:cNvSpPr txBox="1"/>
          <p:nvPr>
            <p:ph type="ctrTitle"/>
          </p:nvPr>
        </p:nvSpPr>
        <p:spPr>
          <a:xfrm>
            <a:off x="4768213" y="889564"/>
            <a:ext cx="8200464" cy="81009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3 - ADAPTATION VENTILATOIRE</a:t>
            </a:r>
          </a:p>
        </p:txBody>
      </p:sp>
      <p:sp>
        <p:nvSpPr>
          <p:cNvPr id="96" name="Au syndrome restrictif lié à la plongée se rajoutent les atteintes propres du plongeur…"/>
          <p:cNvSpPr txBox="1"/>
          <p:nvPr>
            <p:ph type="subTitle" sz="half" idx="1"/>
          </p:nvPr>
        </p:nvSpPr>
        <p:spPr>
          <a:xfrm>
            <a:off x="796077" y="3160887"/>
            <a:ext cx="11412646" cy="4226564"/>
          </a:xfrm>
          <a:prstGeom prst="rect">
            <a:avLst/>
          </a:prstGeom>
        </p:spPr>
        <p:txBody>
          <a:bodyPr/>
          <a:lstStyle/>
          <a:p>
            <a:pPr algn="l">
              <a:defRPr sz="3400">
                <a:solidFill>
                  <a:schemeClr val="accent6"/>
                </a:solidFill>
              </a:defRPr>
            </a:pPr>
            <a:r>
              <a:t>Au syndrome restrictif lié à la plongée se rajoutent les atteintes propres du plongeur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Intérêt d’un étude fonctionnelle respiratoires</a:t>
            </a:r>
          </a:p>
          <a:p>
            <a:pPr algn="l">
              <a:defRPr sz="3400">
                <a:solidFill>
                  <a:schemeClr val="accent6"/>
                </a:solidFill>
              </a:defRPr>
            </a:pPr>
            <a:r>
              <a:t>préalable (tétraplégiques , paraplégiques hauts)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9831" y="3526463"/>
            <a:ext cx="898245" cy="89824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4 - ADAPTATION MOTRICE"/>
          <p:cNvSpPr txBox="1"/>
          <p:nvPr>
            <p:ph type="ctrTitle"/>
          </p:nvPr>
        </p:nvSpPr>
        <p:spPr>
          <a:xfrm>
            <a:off x="4883150" y="871502"/>
            <a:ext cx="7972567" cy="89824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4 - ADAPTATION MOTRICE </a:t>
            </a:r>
          </a:p>
        </p:txBody>
      </p:sp>
      <p:sp>
        <p:nvSpPr>
          <p:cNvPr id="100" name="Maintien du détendeur en bouche : athétose - mouvement involontaire du maxillaire…"/>
          <p:cNvSpPr txBox="1"/>
          <p:nvPr>
            <p:ph type="subTitle" sz="half" idx="1"/>
          </p:nvPr>
        </p:nvSpPr>
        <p:spPr>
          <a:xfrm>
            <a:off x="380452" y="2658268"/>
            <a:ext cx="6915223" cy="6312213"/>
          </a:xfrm>
          <a:prstGeom prst="rect">
            <a:avLst/>
          </a:prstGeom>
        </p:spPr>
        <p:txBody>
          <a:bodyPr/>
          <a:lstStyle/>
          <a:p>
            <a:pPr marL="340893" indent="-340893" algn="l"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Maintien du détendeur en bouche : athétose </a:t>
            </a:r>
            <a:r>
              <a:rPr i="1" sz="3000"/>
              <a:t>- mouvement involontaire du maxillaire</a:t>
            </a:r>
          </a:p>
          <a:p>
            <a:pPr marL="340893" indent="-340893" algn="l"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Equilibrage de oreilles : pince, assistance.</a:t>
            </a:r>
          </a:p>
          <a:p>
            <a:pPr marL="340893" indent="-340893" algn="l"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Déplacement  +/- avec les bras et ondulations du corps</a:t>
            </a:r>
          </a:p>
          <a:p>
            <a:pPr marL="340893" indent="-340893" algn="l"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Rendement énergétique faible </a:t>
            </a:r>
          </a:p>
          <a:p>
            <a:pPr marL="340893" indent="-340893" algn="l"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Risque d’essoufflement</a:t>
            </a:r>
          </a:p>
          <a:p>
            <a:pPr marL="340893" indent="-340893" algn="l">
              <a:buSzPct val="100000"/>
              <a:buChar char="•"/>
              <a:defRPr sz="3400">
                <a:solidFill>
                  <a:schemeClr val="accent6"/>
                </a:solidFill>
              </a:defRPr>
            </a:pPr>
            <a:r>
              <a:t>Protection articulaire des épaules chez les paraplégiques</a:t>
            </a:r>
          </a:p>
        </p:txBody>
      </p:sp>
      <p:pic>
        <p:nvPicPr>
          <p:cNvPr id="101" name="image40.png" descr="image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5369" y="2729215"/>
            <a:ext cx="4710925" cy="639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15.tif" descr="image1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2326" y="1859658"/>
            <a:ext cx="4852898" cy="115199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104" name="5 - THERMOREGULATION"/>
          <p:cNvSpPr txBox="1"/>
          <p:nvPr>
            <p:ph type="ctrTitle"/>
          </p:nvPr>
        </p:nvSpPr>
        <p:spPr>
          <a:xfrm>
            <a:off x="4716638" y="909248"/>
            <a:ext cx="8213657" cy="77791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5 - THERMOREGULATION</a:t>
            </a:r>
          </a:p>
        </p:txBody>
      </p:sp>
      <p:sp>
        <p:nvSpPr>
          <p:cNvPr id="105" name="M : 1) métabolisme de base : 40W/ m² - viscères  56%, muscles 18%, cerveau 15%…"/>
          <p:cNvSpPr txBox="1"/>
          <p:nvPr>
            <p:ph type="subTitle" idx="1"/>
          </p:nvPr>
        </p:nvSpPr>
        <p:spPr>
          <a:xfrm>
            <a:off x="595769" y="3311595"/>
            <a:ext cx="12056748" cy="6110184"/>
          </a:xfrm>
          <a:prstGeom prst="rect">
            <a:avLst/>
          </a:prstGeom>
        </p:spPr>
        <p:txBody>
          <a:bodyPr/>
          <a:lstStyle/>
          <a:p>
            <a:pPr marL="514350" indent="-514350" algn="l">
              <a:spcBef>
                <a:spcPts val="0"/>
              </a:spcBef>
              <a:defRPr b="1" sz="2800">
                <a:solidFill>
                  <a:schemeClr val="accent6"/>
                </a:solidFill>
              </a:defRPr>
            </a:pPr>
            <a:r>
              <a:t>M</a:t>
            </a:r>
            <a:r>
              <a:rPr b="0"/>
              <a:t> : 1) métabolisme de base : 40W/ m² - viscères  56%, muscles 18%, cerveau 15%</a:t>
            </a:r>
          </a:p>
          <a:p>
            <a:pPr algn="l">
              <a:spcBef>
                <a:spcPts val="0"/>
              </a:spcBef>
              <a:defRPr sz="2800">
                <a:solidFill>
                  <a:schemeClr val="accent6"/>
                </a:solidFill>
              </a:defRPr>
            </a:pPr>
            <a:r>
              <a:t>      2) activité musculaire squelettique : 90%</a:t>
            </a:r>
          </a:p>
          <a:p>
            <a:pPr algn="l">
              <a:spcBef>
                <a:spcPts val="0"/>
              </a:spcBef>
              <a:defRPr sz="2800">
                <a:solidFill>
                  <a:schemeClr val="accent6"/>
                </a:solidFill>
              </a:defRPr>
            </a:pPr>
            <a:r>
              <a:t>      3) frisson x 4 	la production de chaleur</a:t>
            </a:r>
          </a:p>
          <a:p>
            <a:pPr algn="l">
              <a:defRPr b="1" sz="2800">
                <a:solidFill>
                  <a:schemeClr val="accent6"/>
                </a:solidFill>
              </a:defRPr>
            </a:pPr>
            <a:r>
              <a:t>C : </a:t>
            </a:r>
            <a:r>
              <a:rPr sz="3600"/>
              <a:t>Convection</a:t>
            </a:r>
            <a:r>
              <a:t> </a:t>
            </a:r>
            <a:r>
              <a:rPr b="0"/>
              <a:t>: </a:t>
            </a:r>
          </a:p>
          <a:p>
            <a:pPr algn="l">
              <a:spcBef>
                <a:spcPts val="0"/>
              </a:spcBef>
              <a:defRPr sz="3000" u="sng">
                <a:solidFill>
                  <a:schemeClr val="accent6"/>
                </a:solidFill>
              </a:defRPr>
            </a:pPr>
            <a:r>
              <a:t>transfert de chaleur par l’intermédiaire d’un fluide en mouvement</a:t>
            </a:r>
          </a:p>
          <a:p>
            <a:pPr algn="l">
              <a:defRPr b="1" sz="2600">
                <a:solidFill>
                  <a:schemeClr val="accent6"/>
                </a:solidFill>
              </a:defRPr>
            </a:pPr>
            <a:r>
              <a:t>K : Conduction </a:t>
            </a:r>
            <a:r>
              <a:rPr b="0"/>
              <a:t>:</a:t>
            </a:r>
          </a:p>
          <a:p>
            <a:pPr algn="l">
              <a:spcBef>
                <a:spcPts val="0"/>
              </a:spcBef>
              <a:defRPr sz="2600">
                <a:solidFill>
                  <a:schemeClr val="accent6"/>
                </a:solidFill>
              </a:defRPr>
            </a:pPr>
            <a:r>
              <a:t>transfert de chaleur au travers de deux solides en contact</a:t>
            </a:r>
          </a:p>
          <a:p>
            <a:pPr algn="l">
              <a:defRPr b="1" sz="2600">
                <a:solidFill>
                  <a:schemeClr val="accent6"/>
                </a:solidFill>
              </a:defRPr>
            </a:pPr>
            <a:r>
              <a:t>R : Rayonnement </a:t>
            </a:r>
            <a:r>
              <a:rPr b="0"/>
              <a:t>: </a:t>
            </a:r>
          </a:p>
          <a:p>
            <a:pPr algn="l">
              <a:spcBef>
                <a:spcPts val="0"/>
              </a:spcBef>
              <a:defRPr sz="2600">
                <a:solidFill>
                  <a:schemeClr val="accent6"/>
                </a:solidFill>
              </a:defRPr>
            </a:pPr>
            <a:r>
              <a:t>sous forme d’infra rouges du plus chaud vers le plus froid</a:t>
            </a:r>
          </a:p>
          <a:p>
            <a:pPr algn="l">
              <a:defRPr b="1" sz="2800">
                <a:solidFill>
                  <a:schemeClr val="accent6"/>
                </a:solidFill>
              </a:defRPr>
            </a:pPr>
            <a:r>
              <a:t>E : </a:t>
            </a:r>
            <a:r>
              <a:rPr sz="3600"/>
              <a:t>Evaporation</a:t>
            </a:r>
            <a:r>
              <a:t> </a:t>
            </a:r>
            <a:r>
              <a:rPr b="0"/>
              <a:t>: </a:t>
            </a:r>
          </a:p>
          <a:p>
            <a:pPr algn="l">
              <a:spcBef>
                <a:spcPts val="0"/>
              </a:spcBef>
              <a:defRPr sz="3000" u="sng">
                <a:solidFill>
                  <a:schemeClr val="accent6"/>
                </a:solidFill>
              </a:defRPr>
            </a:pPr>
            <a:r>
              <a:t>sueur, respiration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16.png" descr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3741" y="4876800"/>
            <a:ext cx="6326296" cy="257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7.png" descr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3741" y="4057227"/>
            <a:ext cx="6353390" cy="92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18.png" descr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89351" y="3136053"/>
            <a:ext cx="2235202" cy="96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19.tif" descr="image19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02933" y="5285458"/>
            <a:ext cx="3684695" cy="35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20.png" descr="image2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23573" y="3544711"/>
            <a:ext cx="2194562" cy="27093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Neutralité thermique dans l’air = 25°C…"/>
          <p:cNvSpPr txBox="1"/>
          <p:nvPr/>
        </p:nvSpPr>
        <p:spPr>
          <a:xfrm>
            <a:off x="505742" y="1892268"/>
            <a:ext cx="7678702" cy="1044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30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Neutralité thermique dans l’air = 25°C</a:t>
            </a:r>
            <a:endParaRPr>
              <a:solidFill>
                <a:srgbClr val="FFFFFF"/>
              </a:solidFill>
            </a:endParaRPr>
          </a:p>
          <a:p>
            <a:pPr>
              <a:defRPr sz="30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	  	              </a:t>
            </a:r>
            <a:r>
              <a:rPr b="1">
                <a:solidFill>
                  <a:srgbClr val="FF2600"/>
                </a:solidFill>
              </a:rPr>
              <a:t>dans l’eau = 34°C</a:t>
            </a:r>
          </a:p>
        </p:txBody>
      </p:sp>
      <p:sp>
        <p:nvSpPr>
          <p:cNvPr id="113" name="5 - THERMOREGULATION"/>
          <p:cNvSpPr txBox="1"/>
          <p:nvPr>
            <p:ph type="ctrTitle"/>
          </p:nvPr>
        </p:nvSpPr>
        <p:spPr>
          <a:xfrm>
            <a:off x="4751422" y="828856"/>
            <a:ext cx="8278567" cy="878025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5 - THERMOREGULATION</a:t>
            </a:r>
          </a:p>
        </p:txBody>
      </p:sp>
      <p:sp>
        <p:nvSpPr>
          <p:cNvPr id="114" name="CONDUCTIVITE : 25 fois supérieure dans l’eau / air"/>
          <p:cNvSpPr txBox="1"/>
          <p:nvPr>
            <p:ph type="subTitle" sz="quarter" idx="1"/>
          </p:nvPr>
        </p:nvSpPr>
        <p:spPr>
          <a:xfrm>
            <a:off x="307056" y="8511822"/>
            <a:ext cx="12390688" cy="921175"/>
          </a:xfrm>
          <a:prstGeom prst="rect">
            <a:avLst/>
          </a:prstGeom>
        </p:spPr>
        <p:txBody>
          <a:bodyPr/>
          <a:lstStyle/>
          <a:p>
            <a:pPr>
              <a:defRPr b="1" sz="3400">
                <a:solidFill>
                  <a:schemeClr val="accent6"/>
                </a:solidFill>
              </a:defRPr>
            </a:pPr>
            <a:r>
              <a:t>CONDUCTIVITE</a:t>
            </a:r>
            <a:r>
              <a:rPr b="0"/>
              <a:t> : 25 fois supérieure dans l’eau / air</a:t>
            </a:r>
          </a:p>
        </p:txBody>
      </p:sp>
      <p:sp>
        <p:nvSpPr>
          <p:cNvPr id="115" name="CONVECTIVITE :"/>
          <p:cNvSpPr txBox="1"/>
          <p:nvPr/>
        </p:nvSpPr>
        <p:spPr>
          <a:xfrm>
            <a:off x="1645406" y="3522750"/>
            <a:ext cx="3717326" cy="650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ctr">
              <a:spcBef>
                <a:spcPts val="800"/>
              </a:spcBef>
              <a:defRPr b="1" sz="34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CONVECTIVITE 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stinction PESH modéré…"/>
          <p:cNvSpPr txBox="1"/>
          <p:nvPr>
            <p:ph type="ctrTitle"/>
          </p:nvPr>
        </p:nvSpPr>
        <p:spPr>
          <a:xfrm>
            <a:off x="5033503" y="679448"/>
            <a:ext cx="7711090" cy="1819151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014393"/>
                </a:solidFill>
              </a:defRPr>
            </a:pPr>
            <a:r>
              <a:t>Distinction PESH modéré</a:t>
            </a:r>
          </a:p>
          <a:p>
            <a:pPr>
              <a:defRPr sz="4400">
                <a:solidFill>
                  <a:srgbClr val="014393"/>
                </a:solidFill>
              </a:defRPr>
            </a:pPr>
            <a:r>
              <a:t>et majeur</a:t>
            </a:r>
          </a:p>
        </p:txBody>
      </p:sp>
      <p:sp>
        <p:nvSpPr>
          <p:cNvPr id="28" name="Ce n’est pas la pathologie qui définit le type de handicap…"/>
          <p:cNvSpPr txBox="1"/>
          <p:nvPr/>
        </p:nvSpPr>
        <p:spPr>
          <a:xfrm>
            <a:off x="467005" y="2743199"/>
            <a:ext cx="12070789" cy="49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Ce n’est pas la pathologie qui définit le type de handicap 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mais la capacité à réaliser des gestes sécuritaires de base.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b="1" sz="32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Critères:</a:t>
            </a:r>
            <a:endParaRPr>
              <a:solidFill>
                <a:srgbClr val="FFFFFF"/>
              </a:solidFill>
            </a:endParaRPr>
          </a:p>
          <a:p>
            <a:pPr marL="360947" indent="-360947">
              <a:buSzPct val="100000"/>
              <a:buChar char="•"/>
              <a:defRPr sz="32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Maintien de l’embout en bouche</a:t>
            </a:r>
            <a:endParaRPr>
              <a:solidFill>
                <a:srgbClr val="FFFFFF"/>
              </a:solidFill>
            </a:endParaRPr>
          </a:p>
          <a:p>
            <a:pPr marL="360947" indent="-360947">
              <a:buSzPct val="100000"/>
              <a:buChar char="•"/>
              <a:defRPr sz="32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Manœuvre de valsalva tout en maintenant sa stabilisation</a:t>
            </a:r>
            <a:endParaRPr>
              <a:solidFill>
                <a:srgbClr val="FFFFFF"/>
              </a:solidFill>
            </a:endParaRPr>
          </a:p>
          <a:p>
            <a:pPr marL="360947" indent="-360947">
              <a:buSzPct val="100000"/>
              <a:buChar char="•"/>
              <a:defRPr sz="32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Compréhension des consignes.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Un PESH majeur en début de formation peut évoluer en PESH modéré</a:t>
            </a:r>
            <a:r>
              <a:rPr>
                <a:solidFill>
                  <a:schemeClr val="accent6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60" y="7808728"/>
            <a:ext cx="1285135" cy="72198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5 - THERMOREGULATION"/>
          <p:cNvSpPr txBox="1"/>
          <p:nvPr>
            <p:ph type="ctrTitle"/>
          </p:nvPr>
        </p:nvSpPr>
        <p:spPr>
          <a:xfrm>
            <a:off x="4769554" y="889564"/>
            <a:ext cx="8257049" cy="903747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5 - THERMOREGULATION</a:t>
            </a:r>
          </a:p>
        </p:txBody>
      </p:sp>
      <p:sp>
        <p:nvSpPr>
          <p:cNvPr id="119" name="La chaleur va du corps vers la périphérie au contact de la couche d’eau par conduction, puis par convection de la couche limite vers l’eau environnante.…"/>
          <p:cNvSpPr txBox="1"/>
          <p:nvPr>
            <p:ph type="subTitle" idx="1"/>
          </p:nvPr>
        </p:nvSpPr>
        <p:spPr>
          <a:xfrm>
            <a:off x="668301" y="3009884"/>
            <a:ext cx="11668198" cy="5954610"/>
          </a:xfrm>
          <a:prstGeom prst="rect">
            <a:avLst/>
          </a:prstGeom>
        </p:spPr>
        <p:txBody>
          <a:bodyPr/>
          <a:lstStyle/>
          <a:p>
            <a:pPr algn="just">
              <a:defRPr sz="3400">
                <a:solidFill>
                  <a:schemeClr val="accent6"/>
                </a:solidFill>
              </a:defRPr>
            </a:pPr>
            <a:r>
              <a:t>La chaleur va du corps vers la périphérie au contact de la couche d’eau par </a:t>
            </a:r>
            <a:r>
              <a:rPr b="1"/>
              <a:t>conduction</a:t>
            </a:r>
            <a:r>
              <a:t>, puis par </a:t>
            </a:r>
            <a:r>
              <a:rPr b="1"/>
              <a:t>convection</a:t>
            </a:r>
            <a:r>
              <a:t> de la couche limite vers l’eau environnante.</a:t>
            </a:r>
          </a:p>
          <a:p>
            <a:pPr algn="just">
              <a:defRPr sz="3400">
                <a:solidFill>
                  <a:schemeClr val="accent6"/>
                </a:solidFill>
              </a:defRPr>
            </a:pPr>
          </a:p>
          <a:p>
            <a:pPr algn="just">
              <a:defRPr sz="3400">
                <a:solidFill>
                  <a:schemeClr val="accent6"/>
                </a:solidFill>
              </a:defRPr>
            </a:pPr>
            <a:r>
              <a:t>La vitesse de transfert est fonction du </a:t>
            </a:r>
            <a:r>
              <a:rPr b="1"/>
              <a:t>différentiel thermique</a:t>
            </a:r>
            <a:r>
              <a:t>, de la </a:t>
            </a:r>
            <a:r>
              <a:rPr b="1"/>
              <a:t>vitesse</a:t>
            </a:r>
            <a:r>
              <a:t> et de la </a:t>
            </a:r>
            <a:r>
              <a:rPr b="1"/>
              <a:t>turbulence de l’eau </a:t>
            </a:r>
            <a:r>
              <a:t>au contact du corps.</a:t>
            </a:r>
          </a:p>
          <a:p>
            <a:pPr algn="just">
              <a:defRPr sz="3400">
                <a:solidFill>
                  <a:schemeClr val="accent6"/>
                </a:solidFill>
              </a:defRPr>
            </a:pPr>
          </a:p>
          <a:p>
            <a:pPr lvl="1" indent="457200" algn="just">
              <a:defRPr sz="3400">
                <a:solidFill>
                  <a:schemeClr val="accent6"/>
                </a:solidFill>
              </a:defRPr>
            </a:pPr>
            <a:r>
              <a:t>Respecter le temps de plongée si prescription médicale ?!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5 - THERMOREGULATION"/>
          <p:cNvSpPr txBox="1"/>
          <p:nvPr>
            <p:ph type="ctrTitle"/>
          </p:nvPr>
        </p:nvSpPr>
        <p:spPr>
          <a:xfrm>
            <a:off x="4750787" y="889564"/>
            <a:ext cx="8307990" cy="1075692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5 - THERMOREGULATION</a:t>
            </a:r>
          </a:p>
        </p:txBody>
      </p:sp>
      <p:sp>
        <p:nvSpPr>
          <p:cNvPr id="122" name="Chez le para et tétraplégique :…"/>
          <p:cNvSpPr txBox="1"/>
          <p:nvPr>
            <p:ph type="subTitle" idx="1"/>
          </p:nvPr>
        </p:nvSpPr>
        <p:spPr>
          <a:xfrm>
            <a:off x="668301" y="3811820"/>
            <a:ext cx="11668198" cy="5152674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</a:pPr>
            <a:r>
              <a:t>Chez le para et tétraplégique :</a:t>
            </a:r>
          </a:p>
          <a:p>
            <a:pPr marL="360947" indent="-360947" algn="just">
              <a:buSzPct val="100000"/>
              <a:buChar char="•"/>
              <a:defRPr>
                <a:solidFill>
                  <a:schemeClr val="accent6"/>
                </a:solidFill>
              </a:defRPr>
            </a:pPr>
            <a:r>
              <a:t>Pas de </a:t>
            </a:r>
            <a:r>
              <a:rPr b="1"/>
              <a:t>vasoconstriction périphérique </a:t>
            </a:r>
            <a:r>
              <a:t>réflexe au froid en sous-lésionnel</a:t>
            </a:r>
          </a:p>
          <a:p>
            <a:pPr marL="360947" indent="-360947" algn="just">
              <a:buSzPct val="100000"/>
              <a:buChar char="•"/>
              <a:defRPr>
                <a:solidFill>
                  <a:schemeClr val="accent6"/>
                </a:solidFill>
              </a:defRPr>
            </a:pPr>
            <a:r>
              <a:t>Pas de </a:t>
            </a:r>
            <a:r>
              <a:rPr b="1"/>
              <a:t>frisson</a:t>
            </a:r>
            <a:r>
              <a:t> (tétra)</a:t>
            </a:r>
          </a:p>
          <a:p>
            <a:pPr marL="360947" indent="-360947" algn="just">
              <a:buSzPct val="100000"/>
              <a:buChar char="•"/>
              <a:defRPr>
                <a:solidFill>
                  <a:schemeClr val="accent6"/>
                </a:solidFill>
              </a:defRPr>
            </a:pPr>
            <a:r>
              <a:t>Problème de l’adaptation de la </a:t>
            </a:r>
            <a:r>
              <a:rPr b="1"/>
              <a:t>protection thermique</a:t>
            </a:r>
            <a:endParaRPr b="1"/>
          </a:p>
          <a:p>
            <a:pPr marL="360947" indent="-360947" algn="just">
              <a:buSzPct val="100000"/>
              <a:buChar char="•"/>
              <a:defRPr>
                <a:solidFill>
                  <a:schemeClr val="accent6"/>
                </a:solidFill>
              </a:defRPr>
            </a:pPr>
            <a:r>
              <a:t>Respiration de </a:t>
            </a:r>
            <a:r>
              <a:rPr b="1"/>
              <a:t>gaz froids </a:t>
            </a:r>
            <a:r>
              <a:t>: convection augmentée</a:t>
            </a:r>
          </a:p>
        </p:txBody>
      </p:sp>
      <p:sp>
        <p:nvSpPr>
          <p:cNvPr id="123" name="LE FROID"/>
          <p:cNvSpPr txBox="1"/>
          <p:nvPr/>
        </p:nvSpPr>
        <p:spPr>
          <a:xfrm>
            <a:off x="1894276" y="2828995"/>
            <a:ext cx="2631860" cy="765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 b="1" sz="4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LE FROID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2759" t="6914" r="11300" b="13620"/>
          <a:stretch>
            <a:fillRect/>
          </a:stretch>
        </p:blipFill>
        <p:spPr>
          <a:xfrm>
            <a:off x="9605482" y="2155126"/>
            <a:ext cx="1888238" cy="211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158" y="2547130"/>
            <a:ext cx="745280" cy="532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8454" y="5364715"/>
            <a:ext cx="8087892" cy="400828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2 valides et 2 tétraplégiques avec combinaisons de 7mm…"/>
          <p:cNvSpPr txBox="1"/>
          <p:nvPr/>
        </p:nvSpPr>
        <p:spPr>
          <a:xfrm>
            <a:off x="1300844" y="3313914"/>
            <a:ext cx="10049234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2 valides et 2 tétraplégiques avec combinaisons de 7mm</a:t>
            </a:r>
          </a:p>
          <a:p>
            <a:pPr defTabSz="457200">
              <a:spcBef>
                <a:spcPts val="400"/>
              </a:spcBef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plongés dans une eau de 18°C pendant 30 minutes.</a:t>
            </a:r>
          </a:p>
          <a:p>
            <a:pPr defTabSz="457200"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Températures relevées au séchage, habillage et </a:t>
            </a:r>
          </a:p>
          <a:p>
            <a:pPr defTabSz="457200"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après repos de 4 heures.</a:t>
            </a:r>
          </a:p>
        </p:txBody>
      </p:sp>
      <p:sp>
        <p:nvSpPr>
          <p:cNvPr id="129" name="Etude du GERTP et l'étude du Dr. Wuyam au laboratoire d’explorations fonctionnelles respiratoires du CHU de Grenoble"/>
          <p:cNvSpPr txBox="1"/>
          <p:nvPr>
            <p:ph type="ctrTitle"/>
          </p:nvPr>
        </p:nvSpPr>
        <p:spPr>
          <a:xfrm>
            <a:off x="1263722" y="1958159"/>
            <a:ext cx="10638671" cy="100806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694944">
              <a:defRPr sz="2700">
                <a:solidFill>
                  <a:srgbClr val="000000"/>
                </a:solidFill>
              </a:defRPr>
            </a:lvl1pPr>
          </a:lstStyle>
          <a:p>
            <a:pPr/>
            <a:r>
              <a:t>Etude du GERTP et l'étude du Dr. Wuyam au laboratoire d’explorations fonctionnelles respiratoires du CHU de Grenoble</a:t>
            </a:r>
          </a:p>
        </p:txBody>
      </p:sp>
      <p:sp>
        <p:nvSpPr>
          <p:cNvPr id="130" name="5 - THERMOREGULATION"/>
          <p:cNvSpPr txBox="1"/>
          <p:nvPr/>
        </p:nvSpPr>
        <p:spPr>
          <a:xfrm>
            <a:off x="4750787" y="1135309"/>
            <a:ext cx="83079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3800">
                <a:solidFill>
                  <a:srgbClr val="0043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5 - THERMOREGULATION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5 - THERMOREGULATION"/>
          <p:cNvSpPr txBox="1"/>
          <p:nvPr>
            <p:ph type="ctrTitle"/>
          </p:nvPr>
        </p:nvSpPr>
        <p:spPr>
          <a:xfrm>
            <a:off x="4743660" y="889564"/>
            <a:ext cx="8307214" cy="1075692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5 - THERMOREGULATION</a:t>
            </a:r>
          </a:p>
        </p:txBody>
      </p:sp>
      <p:pic>
        <p:nvPicPr>
          <p:cNvPr id="133" name="image21.png" descr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914" y="3472462"/>
            <a:ext cx="5888287" cy="5676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Attention aux gains thermiques : absence de sudation pour les tétraplégiques"/>
          <p:cNvSpPr txBox="1"/>
          <p:nvPr/>
        </p:nvSpPr>
        <p:spPr>
          <a:xfrm>
            <a:off x="444922" y="2654779"/>
            <a:ext cx="12114956" cy="118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Attention aux gains thermiques : absence de sudation pour les tétraplégiques</a:t>
            </a:r>
          </a:p>
        </p:txBody>
      </p:sp>
      <p:sp>
        <p:nvSpPr>
          <p:cNvPr id="135" name="LE CHAUD"/>
          <p:cNvSpPr txBox="1"/>
          <p:nvPr/>
        </p:nvSpPr>
        <p:spPr>
          <a:xfrm>
            <a:off x="1894276" y="1962008"/>
            <a:ext cx="2898560" cy="765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>
              <a:defRPr b="1" sz="4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LE CHAUD</a:t>
            </a:r>
          </a:p>
        </p:txBody>
      </p:sp>
      <p:sp>
        <p:nvSpPr>
          <p:cNvPr id="136" name="Prévention passive :…"/>
          <p:cNvSpPr txBox="1"/>
          <p:nvPr/>
        </p:nvSpPr>
        <p:spPr>
          <a:xfrm>
            <a:off x="6401048" y="4248134"/>
            <a:ext cx="5888287" cy="442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b="1" sz="3400">
                <a:latin typeface="+mj-lt"/>
                <a:ea typeface="+mj-ea"/>
                <a:cs typeface="+mj-cs"/>
                <a:sym typeface="Helvetica"/>
              </a:defRPr>
            </a:pPr>
            <a:r>
              <a:t>Prévention passive :</a:t>
            </a:r>
          </a:p>
          <a:p>
            <a:pPr>
              <a:defRPr sz="3400">
                <a:latin typeface="+mj-lt"/>
                <a:ea typeface="+mj-ea"/>
                <a:cs typeface="+mj-cs"/>
                <a:sym typeface="Helvetica"/>
              </a:defRPr>
            </a:pPr>
            <a:r>
              <a:t>ombre du bateau…</a:t>
            </a:r>
          </a:p>
          <a:p>
            <a:pPr>
              <a:defRPr sz="3400">
                <a:latin typeface="+mj-lt"/>
                <a:ea typeface="+mj-ea"/>
                <a:cs typeface="+mj-cs"/>
                <a:sym typeface="Helvetica"/>
              </a:defRPr>
            </a:pPr>
            <a:r>
              <a:t>vêtements claires, aérés…</a:t>
            </a:r>
          </a:p>
          <a:p>
            <a:pPr>
              <a:defRPr sz="3400">
                <a:latin typeface="+mj-lt"/>
                <a:ea typeface="+mj-ea"/>
                <a:cs typeface="+mj-cs"/>
                <a:sym typeface="Helvetica"/>
              </a:defRPr>
            </a:pPr>
            <a:r>
              <a:t>chapeau</a:t>
            </a:r>
          </a:p>
          <a:p>
            <a:pPr>
              <a:spcBef>
                <a:spcPts val="1000"/>
              </a:spcBef>
              <a:defRPr b="1" sz="3400">
                <a:latin typeface="+mj-lt"/>
                <a:ea typeface="+mj-ea"/>
                <a:cs typeface="+mj-cs"/>
                <a:sym typeface="Helvetica"/>
              </a:defRPr>
            </a:pPr>
            <a:r>
              <a:t>Prévention active :</a:t>
            </a:r>
          </a:p>
          <a:p>
            <a:pPr>
              <a:defRPr sz="3400">
                <a:latin typeface="+mj-lt"/>
                <a:ea typeface="+mj-ea"/>
                <a:cs typeface="+mj-cs"/>
                <a:sym typeface="Helvetica"/>
              </a:defRPr>
            </a:pPr>
            <a:r>
              <a:t>hydratation et arrosage fréquents…</a:t>
            </a:r>
          </a:p>
          <a:p>
            <a:pPr>
              <a:defRPr sz="3400">
                <a:latin typeface="+mj-lt"/>
                <a:ea typeface="+mj-ea"/>
                <a:cs typeface="+mj-cs"/>
                <a:sym typeface="Helvetica"/>
              </a:defRPr>
            </a:pPr>
            <a:r>
              <a:t>horaires de l’activité…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401" y="7727414"/>
            <a:ext cx="1906866" cy="1906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815" y="1455079"/>
            <a:ext cx="1080777" cy="1075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 - DENITROGENATION"/>
          <p:cNvSpPr txBox="1"/>
          <p:nvPr>
            <p:ph type="ctrTitle"/>
          </p:nvPr>
        </p:nvSpPr>
        <p:spPr>
          <a:xfrm>
            <a:off x="4762500" y="889564"/>
            <a:ext cx="8218524" cy="1075692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6 - DENITROGENATION</a:t>
            </a:r>
          </a:p>
        </p:txBody>
      </p:sp>
      <p:sp>
        <p:nvSpPr>
          <p:cNvPr id="141" name="Absence d’études…"/>
          <p:cNvSpPr txBox="1"/>
          <p:nvPr>
            <p:ph type="subTitle" idx="1"/>
          </p:nvPr>
        </p:nvSpPr>
        <p:spPr>
          <a:xfrm>
            <a:off x="668301" y="2419969"/>
            <a:ext cx="11668198" cy="6544524"/>
          </a:xfrm>
          <a:prstGeom prst="rect">
            <a:avLst/>
          </a:prstGeom>
        </p:spPr>
        <p:txBody>
          <a:bodyPr/>
          <a:lstStyle/>
          <a:p>
            <a:pPr algn="just"/>
            <a:r>
              <a:t>Absence d’études</a:t>
            </a:r>
          </a:p>
          <a:p>
            <a:pPr algn="just">
              <a:defRPr>
                <a:solidFill>
                  <a:schemeClr val="accent6"/>
                </a:solidFill>
              </a:defRPr>
            </a:pPr>
          </a:p>
          <a:p>
            <a:pPr algn="just">
              <a:defRPr>
                <a:solidFill>
                  <a:schemeClr val="accent6"/>
                </a:solidFill>
              </a:defRPr>
            </a:pPr>
            <a:r>
              <a:t>En pratique : plongées dans la courbe de sécurité sans paliers. </a:t>
            </a:r>
          </a:p>
          <a:p>
            <a:pPr algn="just">
              <a:defRPr>
                <a:solidFill>
                  <a:schemeClr val="accent6"/>
                </a:solidFill>
              </a:defRPr>
            </a:pPr>
            <a:r>
              <a:t>On retient pour mémoire les interrogations sur le rôle supposé des compressions médullaires a minima dans certains ADD et dans la stase veineuse rachidienne</a:t>
            </a:r>
            <a:r>
              <a:rPr>
                <a:solidFill>
                  <a:srgbClr val="000000"/>
                </a:solidFill>
              </a:rPr>
              <a:t>.</a:t>
            </a:r>
          </a:p>
          <a:p>
            <a:pPr algn="just"/>
            <a:r>
              <a:t>La zone cicatricielle péri-lesionnelle est potentiellement le siège d’une hypervascularisation (d’où le risque de stase bullaire…)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tteintes cérébrales"/>
          <p:cNvSpPr txBox="1"/>
          <p:nvPr>
            <p:ph type="ctrTitle"/>
          </p:nvPr>
        </p:nvSpPr>
        <p:spPr>
          <a:xfrm>
            <a:off x="5572335" y="528318"/>
            <a:ext cx="7172257" cy="120198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14393"/>
                </a:solidFill>
              </a:defRPr>
            </a:lvl1pPr>
          </a:lstStyle>
          <a:p>
            <a:pPr/>
            <a:r>
              <a:t>Atteintes cérébrales</a:t>
            </a:r>
          </a:p>
        </p:txBody>
      </p:sp>
      <p:sp>
        <p:nvSpPr>
          <p:cNvPr id="31" name="Pathologies…"/>
          <p:cNvSpPr txBox="1"/>
          <p:nvPr>
            <p:ph type="subTitle" idx="1"/>
          </p:nvPr>
        </p:nvSpPr>
        <p:spPr>
          <a:xfrm>
            <a:off x="467993" y="2151106"/>
            <a:ext cx="12068814" cy="7602764"/>
          </a:xfrm>
          <a:prstGeom prst="rect">
            <a:avLst/>
          </a:prstGeom>
        </p:spPr>
        <p:txBody>
          <a:bodyPr/>
          <a:lstStyle/>
          <a:p>
            <a:pPr marL="342900" indent="-342900" algn="l" defTabSz="914400">
              <a:spcBef>
                <a:spcPts val="0"/>
              </a:spcBef>
              <a:defRPr b="1"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Pathologies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IMC : Infirmité Motrice Cérébrale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Traumatismes crâniens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Accidents Vasculaires Cérébraux (AVC)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Tumeurs cérébrales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Hémiplégie </a:t>
            </a:r>
          </a:p>
          <a:p>
            <a:pPr marL="342900" indent="-342900" algn="l" defTabSz="914400">
              <a:spcBef>
                <a:spcPts val="0"/>
              </a:spcBef>
              <a:defRPr b="1"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Handicaps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Pertes contrôle du mouvement (précision, amplitude, force, coordination…)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Troubles proprioceptifs, de sensibilités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Pertes mémoires, troubles de l’attention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Troubles du langage (oral, écrits)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Troubles perception espace et formes</a:t>
            </a:r>
          </a:p>
          <a:p>
            <a:pPr lvl="2" marL="1238250" indent="-323850" algn="l" defTabSz="914400">
              <a:spcBef>
                <a:spcPts val="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Troubles système autonome (thermorégulation, cardio-respiratoire, digestion…)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tteintes médullaires"/>
          <p:cNvSpPr txBox="1"/>
          <p:nvPr>
            <p:ph type="ctrTitle"/>
          </p:nvPr>
        </p:nvSpPr>
        <p:spPr>
          <a:xfrm>
            <a:off x="5572335" y="889564"/>
            <a:ext cx="7172257" cy="1075692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Atteintes médullaires</a:t>
            </a:r>
          </a:p>
        </p:txBody>
      </p:sp>
      <p:sp>
        <p:nvSpPr>
          <p:cNvPr id="34" name="Pathologies…"/>
          <p:cNvSpPr txBox="1"/>
          <p:nvPr>
            <p:ph type="subTitle" idx="1"/>
          </p:nvPr>
        </p:nvSpPr>
        <p:spPr>
          <a:xfrm>
            <a:off x="668301" y="2419969"/>
            <a:ext cx="11668198" cy="7077852"/>
          </a:xfrm>
          <a:prstGeom prst="rect">
            <a:avLst/>
          </a:prstGeom>
        </p:spPr>
        <p:txBody>
          <a:bodyPr/>
          <a:lstStyle/>
          <a:p>
            <a:pPr marL="342900" indent="-342900" algn="l" defTabSz="914400">
              <a:lnSpc>
                <a:spcPct val="90000"/>
              </a:lnSpc>
              <a:spcBef>
                <a:spcPts val="700"/>
              </a:spcBef>
              <a:defRPr b="1"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Pathologies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Paraplégie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Tétraplégie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Spina bifida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</a:p>
          <a:p>
            <a:pPr marL="342900" indent="-342900" algn="l" defTabSz="914400">
              <a:lnSpc>
                <a:spcPct val="90000"/>
              </a:lnSpc>
              <a:spcBef>
                <a:spcPts val="700"/>
              </a:spcBef>
              <a:defRPr b="1"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Handicaps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Troubles sensibilités (pertes ou hyper)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Troubles mobilités (spasticité, atonie…)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Troubles système autonome (thermorégulation, cardio-respiratoire…)</a:t>
            </a:r>
          </a:p>
          <a:p>
            <a:pPr lvl="2" marL="1230923" indent="-316523" algn="l" defTabSz="9144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200">
                <a:solidFill>
                  <a:schemeClr val="accent2">
                    <a:lumOff val="-10000"/>
                  </a:schemeClr>
                </a:solidFill>
              </a:defRPr>
            </a:pPr>
            <a:r>
              <a:t>Déformation appareil locomoteur (hypotrophie, déviation rachi…)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ifficultés d’adaptation"/>
          <p:cNvSpPr txBox="1"/>
          <p:nvPr>
            <p:ph type="ctrTitle"/>
          </p:nvPr>
        </p:nvSpPr>
        <p:spPr>
          <a:xfrm>
            <a:off x="5081834" y="625779"/>
            <a:ext cx="7543659" cy="1064512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  	Difficultés d’adaptation</a:t>
            </a:r>
          </a:p>
        </p:txBody>
      </p:sp>
      <p:sp>
        <p:nvSpPr>
          <p:cNvPr id="37" name="Système nerveux : rappels…"/>
          <p:cNvSpPr txBox="1"/>
          <p:nvPr>
            <p:ph type="subTitle" sz="half" idx="1"/>
          </p:nvPr>
        </p:nvSpPr>
        <p:spPr>
          <a:xfrm>
            <a:off x="1950719" y="3438595"/>
            <a:ext cx="9103361" cy="4788961"/>
          </a:xfrm>
          <a:prstGeom prst="rect">
            <a:avLst/>
          </a:prstGeom>
        </p:spPr>
        <p:txBody>
          <a:bodyPr/>
          <a:lstStyle/>
          <a:p>
            <a:pPr marL="578643" indent="-578643" algn="just">
              <a:spcBef>
                <a:spcPts val="1200"/>
              </a:spcBef>
              <a:buClr>
                <a:srgbClr val="000000"/>
              </a:buClr>
              <a:buSzPct val="100000"/>
              <a:buAutoNum type="arabicPeriod" startAt="1"/>
              <a:defRPr>
                <a:solidFill>
                  <a:schemeClr val="accent6"/>
                </a:solidFill>
              </a:defRPr>
            </a:pPr>
            <a:r>
              <a:t>Système nerveux : rappels </a:t>
            </a:r>
          </a:p>
          <a:p>
            <a:pPr marL="578643" indent="-578643" algn="just">
              <a:spcBef>
                <a:spcPts val="1200"/>
              </a:spcBef>
              <a:buClr>
                <a:srgbClr val="000000"/>
              </a:buClr>
              <a:buSzPct val="100000"/>
              <a:buAutoNum type="arabicPeriod" startAt="2"/>
              <a:defRPr>
                <a:solidFill>
                  <a:schemeClr val="accent6"/>
                </a:solidFill>
              </a:defRPr>
            </a:pPr>
            <a:r>
              <a:t>Adaptation cardiovasculaire </a:t>
            </a:r>
          </a:p>
          <a:p>
            <a:pPr marL="578643" indent="-578643" algn="just">
              <a:spcBef>
                <a:spcPts val="1200"/>
              </a:spcBef>
              <a:buClr>
                <a:srgbClr val="000000"/>
              </a:buClr>
              <a:buSzPct val="100000"/>
              <a:buAutoNum type="arabicPeriod" startAt="3"/>
              <a:defRPr>
                <a:solidFill>
                  <a:schemeClr val="accent6"/>
                </a:solidFill>
              </a:defRPr>
            </a:pPr>
            <a:r>
              <a:t>Adaptation respiratoire  </a:t>
            </a:r>
          </a:p>
          <a:p>
            <a:pPr marL="578643" indent="-578643" algn="just">
              <a:spcBef>
                <a:spcPts val="1200"/>
              </a:spcBef>
              <a:buClr>
                <a:srgbClr val="000000"/>
              </a:buClr>
              <a:buSzPct val="100000"/>
              <a:buAutoNum type="arabicPeriod" startAt="4"/>
              <a:defRPr>
                <a:solidFill>
                  <a:schemeClr val="accent6"/>
                </a:solidFill>
              </a:defRPr>
            </a:pPr>
            <a:r>
              <a:t>Adaptation motrice</a:t>
            </a:r>
          </a:p>
          <a:p>
            <a:pPr marL="578643" indent="-578643" algn="just">
              <a:spcBef>
                <a:spcPts val="1200"/>
              </a:spcBef>
              <a:buClr>
                <a:srgbClr val="000000"/>
              </a:buClr>
              <a:buSzPct val="100000"/>
              <a:buAutoNum type="arabicPeriod" startAt="5"/>
              <a:defRPr>
                <a:solidFill>
                  <a:schemeClr val="accent6"/>
                </a:solidFill>
              </a:defRPr>
            </a:pPr>
            <a:r>
              <a:t>Thermorégulation: le froid, la chaleur</a:t>
            </a:r>
          </a:p>
          <a:p>
            <a:pPr marL="578643" indent="-578643" algn="just">
              <a:spcBef>
                <a:spcPts val="1200"/>
              </a:spcBef>
              <a:buClr>
                <a:srgbClr val="000000"/>
              </a:buClr>
              <a:buSzPct val="100000"/>
              <a:buAutoNum type="arabicPeriod" startAt="5"/>
              <a:defRPr>
                <a:solidFill>
                  <a:schemeClr val="accent6"/>
                </a:solidFill>
              </a:defRPr>
            </a:pPr>
            <a:r>
              <a:t>Dénitrogénation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MOT"/>
          <p:cNvGrpSpPr/>
          <p:nvPr/>
        </p:nvGrpSpPr>
        <p:grpSpPr>
          <a:xfrm>
            <a:off x="7982373" y="1989619"/>
            <a:ext cx="2675469" cy="5933444"/>
            <a:chOff x="0" y="0"/>
            <a:chExt cx="2675467" cy="5933442"/>
          </a:xfrm>
        </p:grpSpPr>
        <p:sp>
          <p:nvSpPr>
            <p:cNvPr id="39" name="Rectangle"/>
            <p:cNvSpPr/>
            <p:nvPr/>
          </p:nvSpPr>
          <p:spPr>
            <a:xfrm>
              <a:off x="-1" y="-1"/>
              <a:ext cx="2675468" cy="59334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40" name="image6.png" descr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2675469" cy="5933444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</p:pic>
      </p:grpSp>
      <p:pic>
        <p:nvPicPr>
          <p:cNvPr id="42" name="SesibTact" descr="SesibTac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1901" y="1980070"/>
            <a:ext cx="2375184" cy="6757532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us-lésionnel"/>
          <p:cNvSpPr txBox="1"/>
          <p:nvPr/>
        </p:nvSpPr>
        <p:spPr>
          <a:xfrm>
            <a:off x="8561492" y="4768426"/>
            <a:ext cx="1625602" cy="35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7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Sus-lésionnel</a:t>
            </a:r>
          </a:p>
        </p:txBody>
      </p:sp>
      <p:sp>
        <p:nvSpPr>
          <p:cNvPr id="44" name="Sous-lésionnel"/>
          <p:cNvSpPr txBox="1"/>
          <p:nvPr/>
        </p:nvSpPr>
        <p:spPr>
          <a:xfrm>
            <a:off x="8453118" y="7586133"/>
            <a:ext cx="1733976" cy="35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7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Sous-lésionnel</a:t>
            </a:r>
          </a:p>
        </p:txBody>
      </p:sp>
      <p:sp>
        <p:nvSpPr>
          <p:cNvPr id="45" name="Rectangle"/>
          <p:cNvSpPr/>
          <p:nvPr/>
        </p:nvSpPr>
        <p:spPr>
          <a:xfrm>
            <a:off x="8543431" y="6484337"/>
            <a:ext cx="1192108" cy="2059096"/>
          </a:xfrm>
          <a:prstGeom prst="rect">
            <a:avLst/>
          </a:prstGeom>
          <a:solidFill>
            <a:srgbClr val="B7B7B7">
              <a:alpha val="68949"/>
            </a:srgbClr>
          </a:solidFill>
          <a:ln w="12700">
            <a:solidFill>
              <a:srgbClr val="FF2600">
                <a:alpha val="68949"/>
              </a:srgbClr>
            </a:solidFill>
            <a:miter/>
          </a:ln>
        </p:spPr>
        <p:txBody>
          <a:bodyPr lIns="65022" tIns="65022" rIns="65022" bIns="65022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" name="?"/>
          <p:cNvSpPr txBox="1"/>
          <p:nvPr/>
        </p:nvSpPr>
        <p:spPr>
          <a:xfrm>
            <a:off x="8868550" y="7134576"/>
            <a:ext cx="541869" cy="95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1000"/>
              </a:spcBef>
              <a:defRPr b="1" sz="54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47" name="?"/>
          <p:cNvSpPr txBox="1"/>
          <p:nvPr/>
        </p:nvSpPr>
        <p:spPr>
          <a:xfrm>
            <a:off x="10728959" y="4226559"/>
            <a:ext cx="866989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48" name="1 - Para-Tétraplégie : 1500/an"/>
          <p:cNvSpPr txBox="1"/>
          <p:nvPr>
            <p:ph type="ctrTitle"/>
          </p:nvPr>
        </p:nvSpPr>
        <p:spPr>
          <a:xfrm>
            <a:off x="4761300" y="494553"/>
            <a:ext cx="8099003" cy="1169530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1 - Para-Tétraplégie : </a:t>
            </a:r>
            <a:r>
              <a:rPr>
                <a:solidFill>
                  <a:srgbClr val="FF3300"/>
                </a:solidFill>
              </a:rPr>
              <a:t>1500/an</a:t>
            </a:r>
          </a:p>
        </p:txBody>
      </p:sp>
      <p:sp>
        <p:nvSpPr>
          <p:cNvPr id="49" name="Le niveau neurologique est défini comme étant le niveau le plus distal où la sensibilité et la motricité sont intactes.…"/>
          <p:cNvSpPr txBox="1"/>
          <p:nvPr>
            <p:ph type="subTitle" idx="1"/>
          </p:nvPr>
        </p:nvSpPr>
        <p:spPr>
          <a:xfrm>
            <a:off x="591466" y="2260206"/>
            <a:ext cx="7543659" cy="750755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0"/>
              </a:spcBef>
              <a:defRPr b="1" sz="2800">
                <a:solidFill>
                  <a:srgbClr val="011993"/>
                </a:solidFill>
              </a:defRPr>
            </a:pPr>
            <a:r>
              <a:t>Le niveau neurologique</a:t>
            </a:r>
            <a:r>
              <a:rPr b="0"/>
              <a:t> est défini comme étant le niveau le plus distal où la sensibilité et la motricité sont intactes.</a:t>
            </a:r>
          </a:p>
          <a:p>
            <a:pPr algn="l">
              <a:spcBef>
                <a:spcPts val="0"/>
              </a:spcBef>
              <a:defRPr b="1" sz="2800">
                <a:solidFill>
                  <a:srgbClr val="011993"/>
                </a:solidFill>
              </a:defRPr>
            </a:pPr>
            <a:r>
              <a:t>Causes</a:t>
            </a:r>
            <a:r>
              <a:rPr b="0"/>
              <a:t>: </a:t>
            </a:r>
          </a:p>
          <a:p>
            <a:pPr lvl="1" indent="228600" algn="l">
              <a:spcBef>
                <a:spcPts val="0"/>
              </a:spcBef>
              <a:defRPr sz="2800" u="sng">
                <a:solidFill>
                  <a:srgbClr val="011993"/>
                </a:solidFill>
              </a:defRPr>
            </a:pPr>
            <a:r>
              <a:t>Traumatismes</a:t>
            </a:r>
            <a:r>
              <a:rPr u="none"/>
              <a:t> : </a:t>
            </a:r>
          </a:p>
          <a:p>
            <a:pPr lvl="1" indent="228600" algn="l">
              <a:spcBef>
                <a:spcPts val="0"/>
              </a:spcBef>
              <a:defRPr i="1" sz="2800">
                <a:solidFill>
                  <a:srgbClr val="011993"/>
                </a:solidFill>
              </a:defRPr>
            </a:pPr>
            <a:r>
              <a:t>Direct</a:t>
            </a:r>
            <a:r>
              <a:rPr i="0"/>
              <a:t> : élongation, compression, section</a:t>
            </a:r>
          </a:p>
          <a:p>
            <a:pPr lvl="1" indent="228600" algn="l">
              <a:spcBef>
                <a:spcPts val="0"/>
              </a:spcBef>
              <a:defRPr i="1" sz="2800">
                <a:solidFill>
                  <a:srgbClr val="011993"/>
                </a:solidFill>
              </a:defRPr>
            </a:pPr>
            <a:r>
              <a:t>Indirect</a:t>
            </a:r>
            <a:r>
              <a:rPr i="0"/>
              <a:t> : fracture (accident de la voie publique, du travail, sport…)</a:t>
            </a:r>
          </a:p>
          <a:p>
            <a:pPr lvl="1" indent="228600" algn="l">
              <a:spcBef>
                <a:spcPts val="0"/>
              </a:spcBef>
              <a:defRPr sz="2800" u="sng">
                <a:solidFill>
                  <a:srgbClr val="011993"/>
                </a:solidFill>
              </a:defRPr>
            </a:pPr>
            <a:r>
              <a:t>Myélites </a:t>
            </a:r>
            <a:r>
              <a:rPr u="none"/>
              <a:t>: infectieuse ou indéterminée, brutal ou progressif.</a:t>
            </a:r>
          </a:p>
          <a:p>
            <a:pPr lvl="1" indent="228600" algn="l">
              <a:spcBef>
                <a:spcPts val="0"/>
              </a:spcBef>
              <a:defRPr sz="2800" u="sng">
                <a:solidFill>
                  <a:srgbClr val="011993"/>
                </a:solidFill>
              </a:defRPr>
            </a:pPr>
            <a:r>
              <a:t>Tumeurs </a:t>
            </a:r>
            <a:r>
              <a:rPr u="none"/>
              <a:t>: Extra ou intra médullaires.</a:t>
            </a:r>
          </a:p>
          <a:p>
            <a:pPr lvl="1" indent="228600" algn="l">
              <a:spcBef>
                <a:spcPts val="0"/>
              </a:spcBef>
              <a:defRPr sz="2800" u="sng">
                <a:solidFill>
                  <a:srgbClr val="011993"/>
                </a:solidFill>
              </a:defRPr>
            </a:pPr>
            <a:r>
              <a:t>Accidents vasculaire et médullaire</a:t>
            </a:r>
          </a:p>
          <a:p>
            <a:pPr algn="l">
              <a:spcBef>
                <a:spcPts val="0"/>
              </a:spcBef>
              <a:defRPr b="1" sz="2800">
                <a:solidFill>
                  <a:srgbClr val="011993"/>
                </a:solidFill>
              </a:defRPr>
            </a:pPr>
            <a:r>
              <a:t>Tableau</a:t>
            </a:r>
          </a:p>
          <a:p>
            <a:pPr lvl="1" indent="228600" algn="l">
              <a:spcBef>
                <a:spcPts val="0"/>
              </a:spcBef>
              <a:defRPr sz="2800" u="sng">
                <a:solidFill>
                  <a:srgbClr val="011993"/>
                </a:solidFill>
              </a:defRPr>
            </a:pPr>
            <a:r>
              <a:t>De 0 à 6 mois :</a:t>
            </a:r>
          </a:p>
          <a:p>
            <a:pPr lvl="2" indent="457200" algn="l">
              <a:spcBef>
                <a:spcPts val="0"/>
              </a:spcBef>
              <a:defRPr sz="2800">
                <a:solidFill>
                  <a:srgbClr val="011993"/>
                </a:solidFill>
              </a:defRPr>
            </a:pPr>
            <a:r>
              <a:t>Paralysie, anesthésie, aréflexie, hypotonie</a:t>
            </a:r>
          </a:p>
          <a:p>
            <a:pPr lvl="1" indent="228600" algn="l">
              <a:spcBef>
                <a:spcPts val="0"/>
              </a:spcBef>
              <a:defRPr sz="2800" u="sng">
                <a:solidFill>
                  <a:srgbClr val="011993"/>
                </a:solidFill>
              </a:defRPr>
            </a:pPr>
            <a:r>
              <a:t>Au delà de 6 mois :</a:t>
            </a:r>
          </a:p>
          <a:p>
            <a:pPr lvl="2" indent="457200" algn="l">
              <a:spcBef>
                <a:spcPts val="0"/>
              </a:spcBef>
              <a:defRPr sz="2800">
                <a:solidFill>
                  <a:srgbClr val="011993"/>
                </a:solidFill>
              </a:defRPr>
            </a:pPr>
            <a:r>
              <a:t>Récupération? hyper réflexie, spasticité</a:t>
            </a:r>
          </a:p>
        </p:txBody>
      </p:sp>
      <p:sp>
        <p:nvSpPr>
          <p:cNvPr id="50" name="Flèche double"/>
          <p:cNvSpPr/>
          <p:nvPr/>
        </p:nvSpPr>
        <p:spPr>
          <a:xfrm>
            <a:off x="9103359" y="6094260"/>
            <a:ext cx="2542825" cy="805747"/>
          </a:xfrm>
          <a:prstGeom prst="leftRightArrow">
            <a:avLst>
              <a:gd name="adj1" fmla="val 52031"/>
              <a:gd name="adj2" fmla="val 64977"/>
            </a:avLst>
          </a:prstGeom>
          <a:solidFill>
            <a:srgbClr val="FF0000"/>
          </a:solidFill>
          <a:ln w="12700">
            <a:solidFill>
              <a:srgbClr val="FF2600"/>
            </a:solidFill>
            <a:miter/>
          </a:ln>
        </p:spPr>
        <p:txBody>
          <a:bodyPr lIns="65022" tIns="65022" rIns="65022" bIns="65022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" name="Lésionnel"/>
          <p:cNvSpPr txBox="1"/>
          <p:nvPr/>
        </p:nvSpPr>
        <p:spPr>
          <a:xfrm>
            <a:off x="9554916" y="6213404"/>
            <a:ext cx="1968782" cy="561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spcBef>
                <a:spcPts val="700"/>
              </a:spcBef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Lésionnel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ystème nerveux…"/>
          <p:cNvSpPr txBox="1"/>
          <p:nvPr>
            <p:ph type="subTitle" idx="1"/>
          </p:nvPr>
        </p:nvSpPr>
        <p:spPr>
          <a:xfrm>
            <a:off x="668301" y="2419969"/>
            <a:ext cx="11668198" cy="6544524"/>
          </a:xfrm>
          <a:prstGeom prst="rect">
            <a:avLst/>
          </a:prstGeom>
        </p:spPr>
        <p:txBody>
          <a:bodyPr/>
          <a:lstStyle/>
          <a:p>
            <a:pPr marL="342900" indent="-342900" algn="l" defTabSz="914400">
              <a:spcBef>
                <a:spcPts val="700"/>
              </a:spcBef>
              <a:defRPr b="1" sz="4400">
                <a:solidFill>
                  <a:schemeClr val="accent2">
                    <a:lumOff val="-10000"/>
                  </a:schemeClr>
                </a:solidFill>
              </a:defRPr>
            </a:pPr>
            <a:r>
              <a:t>Système nerveux</a:t>
            </a:r>
            <a:r>
              <a:rPr b="0"/>
              <a:t> </a:t>
            </a:r>
          </a:p>
          <a:p>
            <a:pPr lvl="1" marL="845002" indent="-387802" algn="l" defTabSz="914400">
              <a:spcBef>
                <a:spcPts val="600"/>
              </a:spcBef>
              <a:buClr>
                <a:srgbClr val="808080"/>
              </a:buClr>
              <a:buSzPct val="100000"/>
              <a:buFont typeface="Arial"/>
              <a:buChar char="•"/>
              <a:defRPr sz="3800">
                <a:solidFill>
                  <a:schemeClr val="accent2">
                    <a:lumOff val="-10000"/>
                  </a:schemeClr>
                </a:solidFill>
              </a:defRPr>
            </a:pPr>
            <a:r>
              <a:t>Neurovégétatif </a:t>
            </a:r>
            <a:r>
              <a:rPr sz="2800"/>
              <a:t>(orthosympathique et parasympathique) </a:t>
            </a:r>
            <a:r>
              <a:t>:</a:t>
            </a:r>
          </a:p>
          <a:p>
            <a:pPr lvl="2" marL="1238250" indent="-323850" algn="l" defTabSz="914400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400">
                <a:solidFill>
                  <a:schemeClr val="accent2">
                    <a:lumOff val="-10000"/>
                  </a:schemeClr>
                </a:solidFill>
              </a:defRPr>
            </a:pPr>
            <a:r>
              <a:t>Involontaire et inconscient : cardio-respiratoire, nutrition, reproduction</a:t>
            </a:r>
          </a:p>
          <a:p>
            <a:pPr lvl="2" indent="914400" algn="l" defTabSz="914400">
              <a:spcBef>
                <a:spcPts val="500"/>
              </a:spcBef>
              <a:defRPr sz="3400">
                <a:solidFill>
                  <a:schemeClr val="accent2">
                    <a:lumOff val="-10000"/>
                  </a:schemeClr>
                </a:solidFill>
              </a:defRPr>
            </a:pPr>
          </a:p>
          <a:p>
            <a:pPr lvl="1" marL="845002" indent="-387802" algn="l" defTabSz="914400">
              <a:spcBef>
                <a:spcPts val="600"/>
              </a:spcBef>
              <a:buClr>
                <a:srgbClr val="808080"/>
              </a:buClr>
              <a:buSzPct val="100000"/>
              <a:buFont typeface="Arial"/>
              <a:buChar char="•"/>
              <a:defRPr sz="3800">
                <a:solidFill>
                  <a:schemeClr val="accent2">
                    <a:lumOff val="-10000"/>
                  </a:schemeClr>
                </a:solidFill>
              </a:defRPr>
            </a:pPr>
            <a:r>
              <a:t>Cérébro-spinal :</a:t>
            </a:r>
          </a:p>
          <a:p>
            <a:pPr lvl="2" marL="1238250" indent="-323850" algn="l" defTabSz="914400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  <a:defRPr sz="3400">
                <a:solidFill>
                  <a:schemeClr val="accent2">
                    <a:lumOff val="-10000"/>
                  </a:schemeClr>
                </a:solidFill>
              </a:defRPr>
            </a:pPr>
            <a:r>
              <a:t>Vie de relation</a:t>
            </a:r>
          </a:p>
          <a:p>
            <a:pPr lvl="3" marL="1691638" indent="-320038" algn="l" defTabSz="914400">
              <a:spcBef>
                <a:spcPts val="400"/>
              </a:spcBef>
              <a:buClr>
                <a:srgbClr val="808080"/>
              </a:buClr>
              <a:buSzPct val="100000"/>
              <a:buFont typeface="Arial"/>
              <a:buChar char="•"/>
              <a:defRPr sz="2800">
                <a:solidFill>
                  <a:schemeClr val="accent2">
                    <a:lumOff val="-10000"/>
                  </a:schemeClr>
                </a:solidFill>
              </a:defRPr>
            </a:pPr>
            <a:r>
              <a:t>Système nerveux central : encéphale, moelle épinière</a:t>
            </a:r>
          </a:p>
          <a:p>
            <a:pPr lvl="3" marL="1691638" indent="-320038" algn="l" defTabSz="914400">
              <a:spcBef>
                <a:spcPts val="400"/>
              </a:spcBef>
              <a:buClr>
                <a:srgbClr val="808080"/>
              </a:buClr>
              <a:buSzPct val="100000"/>
              <a:buFont typeface="Arial"/>
              <a:buChar char="•"/>
              <a:defRPr sz="2800">
                <a:solidFill>
                  <a:schemeClr val="accent2">
                    <a:lumOff val="-10000"/>
                  </a:schemeClr>
                </a:solidFill>
              </a:defRPr>
            </a:pPr>
            <a:r>
              <a:t>Système nerveux périphérique : nerfs crâniens et rachidiens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arasympathique…"/>
          <p:cNvSpPr txBox="1"/>
          <p:nvPr>
            <p:ph type="subTitle" sz="half" idx="1"/>
          </p:nvPr>
        </p:nvSpPr>
        <p:spPr>
          <a:xfrm>
            <a:off x="15169" y="2877043"/>
            <a:ext cx="6838034" cy="5320313"/>
          </a:xfrm>
          <a:prstGeom prst="rect">
            <a:avLst/>
          </a:prstGeom>
        </p:spPr>
        <p:txBody>
          <a:bodyPr/>
          <a:lstStyle/>
          <a:p>
            <a:pPr>
              <a:defRPr b="1" sz="3400">
                <a:solidFill>
                  <a:schemeClr val="accent6"/>
                </a:solidFill>
              </a:defRPr>
            </a:pPr>
            <a:r>
              <a:t>Parasympathique</a:t>
            </a:r>
          </a:p>
          <a:p>
            <a:pPr lvl="2" indent="457200">
              <a:spcBef>
                <a:spcPts val="600"/>
              </a:spcBef>
              <a:defRPr sz="2800">
                <a:solidFill>
                  <a:schemeClr val="accent6"/>
                </a:solidFill>
              </a:defRPr>
            </a:pPr>
            <a:r>
              <a:t>III , VII , IX et X</a:t>
            </a:r>
            <a:r>
              <a:rPr baseline="30570"/>
              <a:t>ème</a:t>
            </a:r>
            <a:r>
              <a:t> paires crâniennes</a:t>
            </a:r>
          </a:p>
          <a:p>
            <a:pPr lvl="2" indent="457200">
              <a:spcBef>
                <a:spcPts val="600"/>
              </a:spcBef>
              <a:defRPr i="1" sz="3400">
                <a:solidFill>
                  <a:schemeClr val="accent6"/>
                </a:solidFill>
              </a:defRPr>
            </a:pPr>
            <a:r>
              <a:t>stimulé par l’a</a:t>
            </a:r>
            <a:r>
              <a:rPr>
                <a:latin typeface="Arial"/>
                <a:ea typeface="Arial"/>
                <a:cs typeface="Arial"/>
                <a:sym typeface="Arial"/>
              </a:rPr>
              <a:t>cétylcholine</a:t>
            </a:r>
          </a:p>
          <a:p>
            <a:pPr lvl="2" indent="457200">
              <a:spcBef>
                <a:spcPts val="600"/>
              </a:spcBef>
              <a:defRPr i="1" sz="3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500"/>
              </a:spcBef>
              <a:defRPr sz="3400">
                <a:solidFill>
                  <a:schemeClr val="accent6"/>
                </a:solidFill>
              </a:defRPr>
            </a:pPr>
            <a:r>
              <a:t>     </a:t>
            </a:r>
            <a:r>
              <a:rPr b="1"/>
              <a:t>   Orthosympathique</a:t>
            </a:r>
          </a:p>
          <a:p>
            <a:pPr lvl="2" indent="457200">
              <a:spcBef>
                <a:spcPts val="600"/>
              </a:spcBef>
              <a:defRPr sz="2800">
                <a:solidFill>
                  <a:schemeClr val="accent6"/>
                </a:solidFill>
              </a:defRPr>
            </a:pPr>
            <a:r>
              <a:t>Chaine ganglionnaire latéro-vertébrale de C8 à L2</a:t>
            </a:r>
            <a:r>
              <a:rPr sz="3400"/>
              <a:t> </a:t>
            </a:r>
            <a:endParaRPr sz="3400"/>
          </a:p>
          <a:p>
            <a:pPr lvl="2" indent="457200">
              <a:spcBef>
                <a:spcPts val="600"/>
              </a:spcBef>
              <a:defRPr i="1" sz="3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stimulé par l’adrénaline</a:t>
            </a:r>
          </a:p>
        </p:txBody>
      </p:sp>
      <p:pic>
        <p:nvPicPr>
          <p:cNvPr id="56" name="végétatif" descr="végéta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1058" y="1803965"/>
            <a:ext cx="5120641" cy="683655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angle"/>
          <p:cNvSpPr/>
          <p:nvPr/>
        </p:nvSpPr>
        <p:spPr>
          <a:xfrm>
            <a:off x="508000" y="2888826"/>
            <a:ext cx="508000" cy="589281"/>
          </a:xfrm>
          <a:prstGeom prst="rect">
            <a:avLst/>
          </a:prstGeom>
          <a:solidFill>
            <a:srgbClr val="6161CA"/>
          </a:solidFill>
          <a:ln w="12700">
            <a:solidFill>
              <a:srgbClr val="000000"/>
            </a:solidFill>
          </a:ln>
        </p:spPr>
        <p:txBody>
          <a:bodyPr lIns="65022" tIns="65022" rIns="65022" bIns="65022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" name="Rectangle"/>
          <p:cNvSpPr/>
          <p:nvPr/>
        </p:nvSpPr>
        <p:spPr>
          <a:xfrm>
            <a:off x="507998" y="5242559"/>
            <a:ext cx="508003" cy="58928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65022" tIns="65022" rIns="65022" bIns="65022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" name="Système Nerveux"/>
          <p:cNvSpPr txBox="1"/>
          <p:nvPr>
            <p:ph type="ctrTitle"/>
          </p:nvPr>
        </p:nvSpPr>
        <p:spPr>
          <a:xfrm>
            <a:off x="4801939" y="688770"/>
            <a:ext cx="8058364" cy="86127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Système Nerveux</a:t>
            </a:r>
          </a:p>
        </p:txBody>
      </p:sp>
      <p:sp>
        <p:nvSpPr>
          <p:cNvPr id="60" name="Prédominance du parasympathique (freinateur)"/>
          <p:cNvSpPr txBox="1"/>
          <p:nvPr/>
        </p:nvSpPr>
        <p:spPr>
          <a:xfrm>
            <a:off x="498278" y="8894437"/>
            <a:ext cx="11852990" cy="746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342900" indent="-342900">
              <a:spcBef>
                <a:spcPts val="800"/>
              </a:spcBef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Prédominance du parasympathique (freinateur)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yper réflexie autonome"/>
          <p:cNvSpPr txBox="1"/>
          <p:nvPr>
            <p:ph type="ctrTitle"/>
          </p:nvPr>
        </p:nvSpPr>
        <p:spPr>
          <a:xfrm>
            <a:off x="3802198" y="889564"/>
            <a:ext cx="8942394" cy="1075692"/>
          </a:xfrm>
          <a:prstGeom prst="rect">
            <a:avLst/>
          </a:prstGeom>
        </p:spPr>
        <p:txBody>
          <a:bodyPr/>
          <a:lstStyle/>
          <a:p>
            <a:pPr/>
            <a:r>
              <a:t>Hyper réflexie autonome </a:t>
            </a:r>
          </a:p>
        </p:txBody>
      </p:sp>
      <p:sp>
        <p:nvSpPr>
          <p:cNvPr id="63" name="Réponse exagérée du système parasympathique à diverses excitations se manifestant entre autres par de l'hypertension, de la rougeur à la face et au thorax, de la congestion nasale, de la bradycardie, des céphalées et de la diaphorèse = une exagération des réflexes (blessés médullaires).…"/>
          <p:cNvSpPr txBox="1"/>
          <p:nvPr>
            <p:ph type="subTitle" idx="1"/>
          </p:nvPr>
        </p:nvSpPr>
        <p:spPr>
          <a:xfrm>
            <a:off x="668301" y="2419969"/>
            <a:ext cx="11668198" cy="7113918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defRPr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Concerne les blessés médullaires &gt; T6</a:t>
            </a:r>
          </a:p>
          <a:p>
            <a:pPr algn="l">
              <a:lnSpc>
                <a:spcPct val="90000"/>
              </a:lnSpc>
              <a:defRPr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Réponse exagérée du système nerveux sympathique à divers stimuli (excitations) se produisant </a:t>
            </a:r>
            <a:r>
              <a:rPr b="1">
                <a:solidFill>
                  <a:srgbClr val="FF0000"/>
                </a:solidFill>
              </a:rPr>
              <a:t>EN DESSOUS </a:t>
            </a:r>
            <a:r>
              <a:t>de la lésion medullaire et se manifestant entre autres par hypertension artérielle, rougeur à la face et du thorax, congestion nasale, bradycardie, céphalées violentes et sueurs intenses</a:t>
            </a:r>
          </a:p>
          <a:p>
            <a:pPr algn="l">
              <a:lnSpc>
                <a:spcPct val="90000"/>
              </a:lnSpc>
              <a:defRPr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 pl</a:t>
            </a:r>
            <a:r>
              <a:t>ongeur victime en a déjà </a:t>
            </a:r>
            <a:r>
              <a:t>connu</a:t>
            </a:r>
            <a:r>
              <a:t> généralement</a:t>
            </a:r>
            <a:br/>
            <a:r>
              <a:t>	Les causes: </a:t>
            </a:r>
            <a:r>
              <a:t>vessie trop remplie</a:t>
            </a:r>
            <a:r>
              <a:t> (oubli du sondage)</a:t>
            </a:r>
            <a:r>
              <a:t>, plaie ou escarres</a:t>
            </a:r>
            <a:r>
              <a:t> en formation</a:t>
            </a:r>
            <a:r>
              <a:t>…</a:t>
            </a:r>
          </a:p>
          <a:p>
            <a:pPr algn="l">
              <a:lnSpc>
                <a:spcPct val="90000"/>
              </a:lnSpc>
              <a:defRPr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 plongeur </a:t>
            </a:r>
            <a:r>
              <a:t>connait </a:t>
            </a:r>
            <a:r>
              <a:t>la conduite à tenir</a:t>
            </a:r>
            <a:r>
              <a:t> (en principe…)</a:t>
            </a:r>
          </a:p>
          <a:p>
            <a:pPr algn="l">
              <a:lnSpc>
                <a:spcPct val="90000"/>
              </a:lnSpc>
              <a:defRPr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L’aider s’il ne peut l’assurer seul</a:t>
            </a:r>
          </a:p>
          <a:p>
            <a:pPr algn="l">
              <a:lnSpc>
                <a:spcPct val="90000"/>
              </a:lnSpc>
              <a:defRPr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</a:rPr>
              <a:t>Appel médical d’urgence </a:t>
            </a:r>
            <a:r>
              <a:t>au moindre doute.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5022" tIns="65022" rIns="65022" bIns="65022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2" tIns="65022" rIns="65022" bIns="65022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5022" tIns="65022" rIns="65022" bIns="65022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2" tIns="65022" rIns="65022" bIns="65022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