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lvl1pPr>
    <a:lvl2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lvl2pPr>
    <a:lvl3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lvl3pPr>
    <a:lvl4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lvl4pPr>
    <a:lvl5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lvl5pPr>
    <a:lvl6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lvl6pPr>
    <a:lvl7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lvl7pPr>
    <a:lvl8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lvl8pPr>
    <a:lvl9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b="def" i="def"/>
      <a:tcStyle>
        <a:tcBdr/>
        <a:fill>
          <a:solidFill>
            <a:srgbClr val="E6F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b="def" i="def"/>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E6"/>
          </a:solidFill>
        </a:fill>
      </a:tcStyle>
    </a:wholeTbl>
    <a:band2H>
      <a:tcTxStyle b="def" i="def"/>
      <a:tcStyle>
        <a:tcBdr/>
        <a:fill>
          <a:solidFill>
            <a:srgbClr val="E7E7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a:p>
        </p:txBody>
      </p:sp>
      <p:sp>
        <p:nvSpPr>
          <p:cNvPr id="33" name="Shape 3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3000">
        <a:latin typeface="+mn-lt"/>
        <a:ea typeface="+mn-ea"/>
        <a:cs typeface="+mn-cs"/>
        <a:sym typeface="Helvetica Neue"/>
      </a:defRPr>
    </a:lvl1pPr>
    <a:lvl2pPr indent="228600" defTabSz="457200" latinLnBrk="0">
      <a:lnSpc>
        <a:spcPct val="117999"/>
      </a:lnSpc>
      <a:defRPr sz="3000">
        <a:latin typeface="+mn-lt"/>
        <a:ea typeface="+mn-ea"/>
        <a:cs typeface="+mn-cs"/>
        <a:sym typeface="Helvetica Neue"/>
      </a:defRPr>
    </a:lvl2pPr>
    <a:lvl3pPr indent="457200" defTabSz="457200" latinLnBrk="0">
      <a:lnSpc>
        <a:spcPct val="117999"/>
      </a:lnSpc>
      <a:defRPr sz="3000">
        <a:latin typeface="+mn-lt"/>
        <a:ea typeface="+mn-ea"/>
        <a:cs typeface="+mn-cs"/>
        <a:sym typeface="Helvetica Neue"/>
      </a:defRPr>
    </a:lvl3pPr>
    <a:lvl4pPr indent="685800" defTabSz="457200" latinLnBrk="0">
      <a:lnSpc>
        <a:spcPct val="117999"/>
      </a:lnSpc>
      <a:defRPr sz="3000">
        <a:latin typeface="+mn-lt"/>
        <a:ea typeface="+mn-ea"/>
        <a:cs typeface="+mn-cs"/>
        <a:sym typeface="Helvetica Neue"/>
      </a:defRPr>
    </a:lvl4pPr>
    <a:lvl5pPr indent="914400" defTabSz="457200" latinLnBrk="0">
      <a:lnSpc>
        <a:spcPct val="117999"/>
      </a:lnSpc>
      <a:defRPr sz="3000">
        <a:latin typeface="+mn-lt"/>
        <a:ea typeface="+mn-ea"/>
        <a:cs typeface="+mn-cs"/>
        <a:sym typeface="Helvetica Neue"/>
      </a:defRPr>
    </a:lvl5pPr>
    <a:lvl6pPr indent="1143000" defTabSz="457200" latinLnBrk="0">
      <a:lnSpc>
        <a:spcPct val="117999"/>
      </a:lnSpc>
      <a:defRPr sz="3000">
        <a:latin typeface="+mn-lt"/>
        <a:ea typeface="+mn-ea"/>
        <a:cs typeface="+mn-cs"/>
        <a:sym typeface="Helvetica Neue"/>
      </a:defRPr>
    </a:lvl6pPr>
    <a:lvl7pPr indent="1371600" defTabSz="457200" latinLnBrk="0">
      <a:lnSpc>
        <a:spcPct val="117999"/>
      </a:lnSpc>
      <a:defRPr sz="3000">
        <a:latin typeface="+mn-lt"/>
        <a:ea typeface="+mn-ea"/>
        <a:cs typeface="+mn-cs"/>
        <a:sym typeface="Helvetica Neue"/>
      </a:defRPr>
    </a:lvl7pPr>
    <a:lvl8pPr indent="1600200" defTabSz="457200" latinLnBrk="0">
      <a:lnSpc>
        <a:spcPct val="117999"/>
      </a:lnSpc>
      <a:defRPr sz="3000">
        <a:latin typeface="+mn-lt"/>
        <a:ea typeface="+mn-ea"/>
        <a:cs typeface="+mn-cs"/>
        <a:sym typeface="Helvetica Neue"/>
      </a:defRPr>
    </a:lvl8pPr>
    <a:lvl9pPr indent="1828800" defTabSz="457200" latinLnBrk="0">
      <a:lnSpc>
        <a:spcPct val="117999"/>
      </a:lnSpc>
      <a:defRPr sz="30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Diapositive de titre">
    <p:spTree>
      <p:nvGrpSpPr>
        <p:cNvPr id="1" name=""/>
        <p:cNvGrpSpPr/>
        <p:nvPr/>
      </p:nvGrpSpPr>
      <p:grpSpPr>
        <a:xfrm>
          <a:off x="0" y="0"/>
          <a:ext cx="0" cy="0"/>
          <a:chOff x="0" y="0"/>
          <a:chExt cx="0" cy="0"/>
        </a:xfrm>
      </p:grpSpPr>
      <p:sp>
        <p:nvSpPr>
          <p:cNvPr id="13" name="Dr J-M. GASCOU, M. GUENIN, J. PIQUET, P. TRAPE et M. VIVIER SANA - P. CHAUVIERE, E. SERVAL et Y. STREBLER…"/>
          <p:cNvSpPr txBox="1"/>
          <p:nvPr/>
        </p:nvSpPr>
        <p:spPr>
          <a:xfrm>
            <a:off x="3660728" y="69990"/>
            <a:ext cx="9269567" cy="642400"/>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defTabSz="914400">
              <a:defRPr i="1" sz="1200">
                <a:solidFill>
                  <a:srgbClr val="333399"/>
                </a:solidFill>
                <a:latin typeface="+mj-lt"/>
                <a:ea typeface="+mj-ea"/>
                <a:cs typeface="+mj-cs"/>
                <a:sym typeface="Helvetica"/>
              </a:defRPr>
            </a:pPr>
            <a:r>
              <a:t>Dr J-M. GASCOU, M. GUENIN, J. PIQUET, P. TRAPE et M. VIVIER SANA - P. CHAUVIERE, E. SERVAL et Y. STREBLER</a:t>
            </a:r>
            <a:endParaRPr sz="1400"/>
          </a:p>
          <a:p>
            <a:pPr algn="ctr" defTabSz="914400">
              <a:defRPr sz="1800">
                <a:solidFill>
                  <a:srgbClr val="333399"/>
                </a:solidFill>
                <a:latin typeface="+mj-lt"/>
                <a:ea typeface="+mj-ea"/>
                <a:cs typeface="+mj-cs"/>
                <a:sym typeface="Helvetica"/>
              </a:defRPr>
            </a:pPr>
            <a:r>
              <a:t>Stage EH2 - Antibes 2019</a:t>
            </a:r>
            <a:r>
              <a:rPr>
                <a:latin typeface="Impact"/>
                <a:ea typeface="Impact"/>
                <a:cs typeface="Impact"/>
                <a:sym typeface="Impact"/>
              </a:rPr>
              <a:t>  </a:t>
            </a:r>
          </a:p>
        </p:txBody>
      </p:sp>
      <p:sp>
        <p:nvSpPr>
          <p:cNvPr id="14" name="Texte du titre"/>
          <p:cNvSpPr txBox="1"/>
          <p:nvPr>
            <p:ph type="title"/>
          </p:nvPr>
        </p:nvSpPr>
        <p:spPr>
          <a:xfrm>
            <a:off x="858095" y="4068514"/>
            <a:ext cx="11288609" cy="1075692"/>
          </a:xfrm>
          <a:prstGeom prst="rect">
            <a:avLst/>
          </a:prstGeom>
          <a:ln w="25400">
            <a:solidFill>
              <a:srgbClr val="FF2600"/>
            </a:solidFill>
          </a:ln>
        </p:spPr>
        <p:txBody>
          <a:bodyPr/>
          <a:lstStyle>
            <a:lvl1pPr>
              <a:defRPr sz="5000">
                <a:solidFill>
                  <a:srgbClr val="000000"/>
                </a:solidFill>
              </a:defRPr>
            </a:lvl1pPr>
          </a:lstStyle>
          <a:p>
            <a:pPr/>
            <a:r>
              <a:t>Texte du titre</a:t>
            </a:r>
          </a:p>
        </p:txBody>
      </p:sp>
      <p:sp>
        <p:nvSpPr>
          <p:cNvPr id="15" name="Texte niveau 1…"/>
          <p:cNvSpPr txBox="1"/>
          <p:nvPr>
            <p:ph type="body" sz="half" idx="1"/>
          </p:nvPr>
        </p:nvSpPr>
        <p:spPr>
          <a:xfrm>
            <a:off x="668301" y="5521804"/>
            <a:ext cx="11668198" cy="3442690"/>
          </a:xfrm>
          <a:prstGeom prst="rect">
            <a:avLst/>
          </a:prstGeom>
        </p:spPr>
        <p:txBody>
          <a:bodyPr/>
          <a:lstStyle>
            <a:lvl1pPr>
              <a:spcBef>
                <a:spcPts val="800"/>
              </a:spcBef>
              <a:defRPr sz="3000"/>
            </a:lvl1pPr>
            <a:lvl2pPr>
              <a:spcBef>
                <a:spcPts val="800"/>
              </a:spcBef>
              <a:defRPr sz="3000"/>
            </a:lvl2pPr>
            <a:lvl3pPr>
              <a:spcBef>
                <a:spcPts val="800"/>
              </a:spcBef>
              <a:defRPr sz="3000"/>
            </a:lvl3pPr>
            <a:lvl4pPr>
              <a:spcBef>
                <a:spcPts val="800"/>
              </a:spcBef>
              <a:defRPr sz="3000"/>
            </a:lvl4pPr>
            <a:lvl5pPr>
              <a:spcBef>
                <a:spcPts val="800"/>
              </a:spcBef>
              <a:defRPr sz="3000"/>
            </a:lvl5pPr>
          </a:lstStyle>
          <a:p>
            <a:pPr/>
            <a:r>
              <a:t>Texte niveau 1</a:t>
            </a:r>
          </a:p>
          <a:p>
            <a:pPr lvl="1"/>
            <a:r>
              <a:t>Texte niveau 2</a:t>
            </a:r>
          </a:p>
          <a:p>
            <a:pPr lvl="2"/>
            <a:r>
              <a:t>Texte niveau 3</a:t>
            </a:r>
          </a:p>
          <a:p>
            <a:pPr lvl="3"/>
            <a:r>
              <a:t>Texte niveau 4</a:t>
            </a:r>
          </a:p>
          <a:p>
            <a:pPr lvl="4"/>
            <a:r>
              <a:t>Texte niveau 5</a:t>
            </a:r>
          </a:p>
        </p:txBody>
      </p:sp>
      <p:pic>
        <p:nvPicPr>
          <p:cNvPr id="16" name="Logo_Handisub_3FF.jpg" descr="Logo_Handisub_3FF.jpg"/>
          <p:cNvPicPr>
            <a:picLocks noChangeAspect="1"/>
          </p:cNvPicPr>
          <p:nvPr/>
        </p:nvPicPr>
        <p:blipFill>
          <a:blip r:embed="rId2">
            <a:extLst/>
          </a:blip>
          <a:stretch>
            <a:fillRect/>
          </a:stretch>
        </p:blipFill>
        <p:spPr>
          <a:xfrm>
            <a:off x="1138" y="-7286"/>
            <a:ext cx="3593151" cy="1199480"/>
          </a:xfrm>
          <a:prstGeom prst="rect">
            <a:avLst/>
          </a:prstGeom>
          <a:ln w="12700">
            <a:miter lim="400000"/>
          </a:ln>
        </p:spPr>
      </p:pic>
      <p:sp>
        <p:nvSpPr>
          <p:cNvPr id="1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rps">
    <p:spTree>
      <p:nvGrpSpPr>
        <p:cNvPr id="1" name=""/>
        <p:cNvGrpSpPr/>
        <p:nvPr/>
      </p:nvGrpSpPr>
      <p:grpSpPr>
        <a:xfrm>
          <a:off x="0" y="0"/>
          <a:ext cx="0" cy="0"/>
          <a:chOff x="0" y="0"/>
          <a:chExt cx="0" cy="0"/>
        </a:xfrm>
      </p:grpSpPr>
      <p:sp>
        <p:nvSpPr>
          <p:cNvPr id="24" name="Texte du titre"/>
          <p:cNvSpPr txBox="1"/>
          <p:nvPr>
            <p:ph type="title"/>
          </p:nvPr>
        </p:nvSpPr>
        <p:spPr>
          <a:prstGeom prst="rect">
            <a:avLst/>
          </a:prstGeom>
        </p:spPr>
        <p:txBody>
          <a:bodyPr/>
          <a:lstStyle/>
          <a:p>
            <a:pPr/>
            <a:r>
              <a:t>Texte du titre</a:t>
            </a:r>
          </a:p>
        </p:txBody>
      </p:sp>
      <p:sp>
        <p:nvSpPr>
          <p:cNvPr id="25"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Dr J-M. GASCOU, M. GUENIN, J. PIQUET, P. TRAPE et M. VIVIER SANA - P. CHAUVIERE, E. SERVAL et Y. STREBLER…"/>
          <p:cNvSpPr txBox="1"/>
          <p:nvPr/>
        </p:nvSpPr>
        <p:spPr>
          <a:xfrm>
            <a:off x="3660173" y="69990"/>
            <a:ext cx="9270122" cy="6380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defTabSz="914400">
              <a:defRPr i="1" sz="1200">
                <a:solidFill>
                  <a:srgbClr val="333399"/>
                </a:solidFill>
                <a:latin typeface="+mj-lt"/>
                <a:ea typeface="+mj-ea"/>
                <a:cs typeface="+mj-cs"/>
                <a:sym typeface="Helvetica"/>
              </a:defRPr>
            </a:pPr>
            <a:r>
              <a:t>Dr J-M. GASCOU, M. GUENIN, J. PIQUET, P. TRAPE et M. VIVIER SANA - P. CHAUVIERE, E. SERVAL et Y. STREBLER</a:t>
            </a:r>
            <a:endParaRPr sz="1400"/>
          </a:p>
          <a:p>
            <a:pPr algn="ctr" defTabSz="914400">
              <a:defRPr sz="1800">
                <a:solidFill>
                  <a:srgbClr val="333399"/>
                </a:solidFill>
                <a:latin typeface="+mj-lt"/>
                <a:ea typeface="+mj-ea"/>
                <a:cs typeface="+mj-cs"/>
                <a:sym typeface="Helvetica"/>
              </a:defRPr>
            </a:pPr>
            <a:r>
              <a:t>Stage EH2 - Antibes 2019</a:t>
            </a:r>
          </a:p>
        </p:txBody>
      </p:sp>
      <p:pic>
        <p:nvPicPr>
          <p:cNvPr id="3" name="Logo_Handisub_3FF.jpg" descr="Logo_Handisub_3FF.jpg"/>
          <p:cNvPicPr>
            <a:picLocks noChangeAspect="1"/>
          </p:cNvPicPr>
          <p:nvPr/>
        </p:nvPicPr>
        <p:blipFill>
          <a:blip r:embed="rId2">
            <a:extLst/>
          </a:blip>
          <a:stretch>
            <a:fillRect/>
          </a:stretch>
        </p:blipFill>
        <p:spPr>
          <a:xfrm>
            <a:off x="1138" y="-7286"/>
            <a:ext cx="3593151" cy="1199480"/>
          </a:xfrm>
          <a:prstGeom prst="rect">
            <a:avLst/>
          </a:prstGeom>
          <a:ln w="12700">
            <a:miter lim="400000"/>
          </a:ln>
        </p:spPr>
      </p:pic>
      <p:sp>
        <p:nvSpPr>
          <p:cNvPr id="4" name="Texte du titre"/>
          <p:cNvSpPr txBox="1"/>
          <p:nvPr>
            <p:ph type="title"/>
          </p:nvPr>
        </p:nvSpPr>
        <p:spPr>
          <a:xfrm>
            <a:off x="5572335" y="889564"/>
            <a:ext cx="7172257" cy="10756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Texte du titre</a:t>
            </a:r>
          </a:p>
        </p:txBody>
      </p:sp>
      <p:sp>
        <p:nvSpPr>
          <p:cNvPr id="5" name="Texte niveau 1…"/>
          <p:cNvSpPr txBox="1"/>
          <p:nvPr>
            <p:ph type="body" idx="1"/>
          </p:nvPr>
        </p:nvSpPr>
        <p:spPr>
          <a:xfrm>
            <a:off x="668301" y="2419969"/>
            <a:ext cx="11668198" cy="654452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6" name="Numéro de diapositive"/>
          <p:cNvSpPr txBox="1"/>
          <p:nvPr>
            <p:ph type="sldNum" sz="quarter" idx="2"/>
          </p:nvPr>
        </p:nvSpPr>
        <p:spPr>
          <a:xfrm>
            <a:off x="11985794" y="8864143"/>
            <a:ext cx="368767" cy="351999"/>
          </a:xfrm>
          <a:prstGeom prst="rect">
            <a:avLst/>
          </a:prstGeom>
          <a:ln w="12700">
            <a:miter lim="400000"/>
          </a:ln>
        </p:spPr>
        <p:txBody>
          <a:bodyPr wrap="none" lIns="65022" tIns="65022" rIns="65022" bIns="65022" anchor="ctr">
            <a:spAutoFit/>
          </a:bodyPr>
          <a:lstStyle>
            <a:lvl1pPr algn="r">
              <a:spcBef>
                <a:spcPts val="0"/>
              </a:spcBef>
              <a:defRPr sz="1600">
                <a:solidFill>
                  <a:srgbClr val="FFFFFF"/>
                </a:solidFill>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Lst>
  <p:transition xmlns:p14="http://schemas.microsoft.com/office/powerpoint/2010/main" spd="med" advClick="1"/>
  <p:txStyles>
    <p:titleStyle>
      <a:lvl1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4393"/>
          </a:solidFill>
          <a:uFillTx/>
          <a:latin typeface="+mj-lt"/>
          <a:ea typeface="+mj-ea"/>
          <a:cs typeface="+mj-cs"/>
          <a:sym typeface="Helvetica"/>
        </a:defRPr>
      </a:lvl1pPr>
      <a:lvl2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4393"/>
          </a:solidFill>
          <a:uFillTx/>
          <a:latin typeface="+mj-lt"/>
          <a:ea typeface="+mj-ea"/>
          <a:cs typeface="+mj-cs"/>
          <a:sym typeface="Helvetica"/>
        </a:defRPr>
      </a:lvl2pPr>
      <a:lvl3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4393"/>
          </a:solidFill>
          <a:uFillTx/>
          <a:latin typeface="+mj-lt"/>
          <a:ea typeface="+mj-ea"/>
          <a:cs typeface="+mj-cs"/>
          <a:sym typeface="Helvetica"/>
        </a:defRPr>
      </a:lvl3pPr>
      <a:lvl4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4393"/>
          </a:solidFill>
          <a:uFillTx/>
          <a:latin typeface="+mj-lt"/>
          <a:ea typeface="+mj-ea"/>
          <a:cs typeface="+mj-cs"/>
          <a:sym typeface="Helvetica"/>
        </a:defRPr>
      </a:lvl4pPr>
      <a:lvl5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4393"/>
          </a:solidFill>
          <a:uFillTx/>
          <a:latin typeface="+mj-lt"/>
          <a:ea typeface="+mj-ea"/>
          <a:cs typeface="+mj-cs"/>
          <a:sym typeface="Helvetica"/>
        </a:defRPr>
      </a:lvl5pPr>
      <a:lvl6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4393"/>
          </a:solidFill>
          <a:uFillTx/>
          <a:latin typeface="+mj-lt"/>
          <a:ea typeface="+mj-ea"/>
          <a:cs typeface="+mj-cs"/>
          <a:sym typeface="Helvetica"/>
        </a:defRPr>
      </a:lvl6pPr>
      <a:lvl7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4393"/>
          </a:solidFill>
          <a:uFillTx/>
          <a:latin typeface="+mj-lt"/>
          <a:ea typeface="+mj-ea"/>
          <a:cs typeface="+mj-cs"/>
          <a:sym typeface="Helvetica"/>
        </a:defRPr>
      </a:lvl7pPr>
      <a:lvl8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4393"/>
          </a:solidFill>
          <a:uFillTx/>
          <a:latin typeface="+mj-lt"/>
          <a:ea typeface="+mj-ea"/>
          <a:cs typeface="+mj-cs"/>
          <a:sym typeface="Helvetica"/>
        </a:defRPr>
      </a:lvl8pPr>
      <a:lvl9pPr marL="0" marR="0" indent="0" algn="ctr" defTabSz="449262" rtl="0" latinLnBrk="0">
        <a:lnSpc>
          <a:spcPct val="100000"/>
        </a:lnSpc>
        <a:spcBef>
          <a:spcPts val="0"/>
        </a:spcBef>
        <a:spcAft>
          <a:spcPts val="0"/>
        </a:spcAft>
        <a:buClrTx/>
        <a:buSzTx/>
        <a:buFontTx/>
        <a:buNone/>
        <a:tabLst/>
        <a:defRPr b="1" baseline="0" cap="none" i="0" spc="0" strike="noStrike" sz="4400" u="none">
          <a:solidFill>
            <a:srgbClr val="004393"/>
          </a:solidFill>
          <a:uFillTx/>
          <a:latin typeface="+mj-lt"/>
          <a:ea typeface="+mj-ea"/>
          <a:cs typeface="+mj-cs"/>
          <a:sym typeface="Helvetica"/>
        </a:defRPr>
      </a:lvl9pPr>
    </p:titleStyle>
    <p:bodyStyle>
      <a:lvl1pPr marL="0" marR="0" indent="0" algn="l" defTabSz="449262" rtl="0" latinLnBrk="0">
        <a:lnSpc>
          <a:spcPct val="100000"/>
        </a:lnSpc>
        <a:spcBef>
          <a:spcPts val="4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1pPr>
      <a:lvl2pPr marL="0" marR="0" indent="0" algn="l" defTabSz="449262" rtl="0" latinLnBrk="0">
        <a:lnSpc>
          <a:spcPct val="100000"/>
        </a:lnSpc>
        <a:spcBef>
          <a:spcPts val="4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2pPr>
      <a:lvl3pPr marL="0" marR="0" indent="0" algn="l" defTabSz="449262" rtl="0" latinLnBrk="0">
        <a:lnSpc>
          <a:spcPct val="100000"/>
        </a:lnSpc>
        <a:spcBef>
          <a:spcPts val="4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3pPr>
      <a:lvl4pPr marL="0" marR="0" indent="0" algn="l" defTabSz="449262" rtl="0" latinLnBrk="0">
        <a:lnSpc>
          <a:spcPct val="100000"/>
        </a:lnSpc>
        <a:spcBef>
          <a:spcPts val="4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4pPr>
      <a:lvl5pPr marL="0" marR="0" indent="0" algn="l" defTabSz="449262" rtl="0" latinLnBrk="0">
        <a:lnSpc>
          <a:spcPct val="100000"/>
        </a:lnSpc>
        <a:spcBef>
          <a:spcPts val="4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5pPr>
      <a:lvl6pPr marL="0" marR="0" indent="0" algn="l" defTabSz="449262" rtl="0" latinLnBrk="0">
        <a:lnSpc>
          <a:spcPct val="100000"/>
        </a:lnSpc>
        <a:spcBef>
          <a:spcPts val="4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6pPr>
      <a:lvl7pPr marL="0" marR="0" indent="0" algn="l" defTabSz="449262" rtl="0" latinLnBrk="0">
        <a:lnSpc>
          <a:spcPct val="100000"/>
        </a:lnSpc>
        <a:spcBef>
          <a:spcPts val="4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7pPr>
      <a:lvl8pPr marL="0" marR="0" indent="0" algn="l" defTabSz="449262" rtl="0" latinLnBrk="0">
        <a:lnSpc>
          <a:spcPct val="100000"/>
        </a:lnSpc>
        <a:spcBef>
          <a:spcPts val="4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8pPr>
      <a:lvl9pPr marL="0" marR="0" indent="0" algn="l" defTabSz="449262" rtl="0" latinLnBrk="0">
        <a:lnSpc>
          <a:spcPct val="100000"/>
        </a:lnSpc>
        <a:spcBef>
          <a:spcPts val="4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9pPr>
    </p:bodyStyle>
    <p:otherStyle>
      <a:lvl1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1pPr>
      <a:lvl2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2pPr>
      <a:lvl3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3pPr>
      <a:lvl4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4pPr>
      <a:lvl5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5pPr>
      <a:lvl6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6pPr>
      <a:lvl7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7pPr>
      <a:lvl8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8pPr>
      <a:lvl9pPr marL="0" marR="0" indent="0" algn="r" defTabSz="449262"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g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15.jpeg"/><Relationship Id="rId4" Type="http://schemas.openxmlformats.org/officeDocument/2006/relationships/image" Target="../media/image16.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26.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image" Target="../media/image21.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jpeg"/><Relationship Id="rId4" Type="http://schemas.openxmlformats.org/officeDocument/2006/relationships/image" Target="../media/image3.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32.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image" Target="../media/image33.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 name="Handicaps physiques majeurs…"/>
          <p:cNvSpPr txBox="1"/>
          <p:nvPr>
            <p:ph type="ctrTitle"/>
          </p:nvPr>
        </p:nvSpPr>
        <p:spPr>
          <a:xfrm>
            <a:off x="858096" y="4068514"/>
            <a:ext cx="11288608" cy="2608263"/>
          </a:xfrm>
          <a:prstGeom prst="rect">
            <a:avLst/>
          </a:prstGeom>
        </p:spPr>
        <p:txBody>
          <a:bodyPr/>
          <a:lstStyle/>
          <a:p>
            <a:pPr/>
            <a:r>
              <a:t>Handicaps physiques majeurs</a:t>
            </a:r>
          </a:p>
          <a:p>
            <a:pPr/>
            <a:r>
              <a:t>&amp; précautions</a:t>
            </a:r>
          </a:p>
        </p:txBody>
      </p:sp>
      <p:sp>
        <p:nvSpPr>
          <p:cNvPr id="36" name="Rectangle"/>
          <p:cNvSpPr/>
          <p:nvPr/>
        </p:nvSpPr>
        <p:spPr>
          <a:xfrm>
            <a:off x="11623040" y="9177866"/>
            <a:ext cx="715718" cy="205459"/>
          </a:xfrm>
          <a:prstGeom prst="rect">
            <a:avLst/>
          </a:prstGeom>
          <a:solidFill>
            <a:srgbClr val="FFFFFF"/>
          </a:solidFill>
          <a:ln w="12700">
            <a:solidFill>
              <a:srgbClr val="FFFFFF"/>
            </a:solidFill>
          </a:ln>
        </p:spPr>
        <p:txBody>
          <a:bodyPr lIns="65022" tIns="65022" rIns="65022" bIns="65022"/>
          <a:lstStyle/>
          <a:p>
            <a:pPr>
              <a:defRPr>
                <a:solidFill>
                  <a:srgbClr val="FFFFFF"/>
                </a:solidFill>
                <a:latin typeface="+mj-lt"/>
                <a:ea typeface="+mj-ea"/>
                <a:cs typeface="+mj-cs"/>
                <a:sym typeface="Helvetica"/>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Histoires naturelles…"/>
          <p:cNvSpPr txBox="1"/>
          <p:nvPr>
            <p:ph type="subTitle" idx="1"/>
          </p:nvPr>
        </p:nvSpPr>
        <p:spPr>
          <a:xfrm>
            <a:off x="562539" y="2316514"/>
            <a:ext cx="11704323" cy="6436928"/>
          </a:xfrm>
          <a:prstGeom prst="rect">
            <a:avLst/>
          </a:prstGeom>
        </p:spPr>
        <p:txBody>
          <a:bodyPr lIns="65022" tIns="65022" rIns="65022" bIns="65022"/>
          <a:lstStyle>
            <a:lvl1pPr marL="342900" indent="-342900" defTabSz="914400">
              <a:spcBef>
                <a:spcPts val="700"/>
              </a:spcBef>
              <a:defRPr sz="4400"/>
            </a:lvl1pPr>
            <a:lvl2pPr marL="845002" indent="-387802" defTabSz="914400">
              <a:spcBef>
                <a:spcPts val="600"/>
              </a:spcBef>
              <a:buSzPct val="100000"/>
              <a:buFont typeface="Arial"/>
              <a:buChar char="•"/>
              <a:defRPr sz="3800"/>
            </a:lvl2pPr>
          </a:lstStyle>
          <a:p>
            <a:pPr/>
            <a:r>
              <a:t>Histoires naturelles</a:t>
            </a:r>
          </a:p>
          <a:p>
            <a:pPr lvl="1"/>
            <a:r>
              <a:t>Aides techniques </a:t>
            </a:r>
          </a:p>
        </p:txBody>
      </p:sp>
      <p:pic>
        <p:nvPicPr>
          <p:cNvPr id="112" name="coussin anti escarre.png" descr="coussin anti escarre.png"/>
          <p:cNvPicPr>
            <a:picLocks noChangeAspect="1"/>
          </p:cNvPicPr>
          <p:nvPr/>
        </p:nvPicPr>
        <p:blipFill>
          <a:blip r:embed="rId2">
            <a:extLst/>
          </a:blip>
          <a:stretch>
            <a:fillRect/>
          </a:stretch>
        </p:blipFill>
        <p:spPr>
          <a:xfrm>
            <a:off x="2918000" y="6925026"/>
            <a:ext cx="3277167" cy="1795413"/>
          </a:xfrm>
          <a:prstGeom prst="rect">
            <a:avLst/>
          </a:prstGeom>
          <a:ln w="12700">
            <a:miter lim="400000"/>
          </a:ln>
        </p:spPr>
      </p:pic>
      <p:pic>
        <p:nvPicPr>
          <p:cNvPr id="113" name="image incontinence.png" descr="image incontinence.png"/>
          <p:cNvPicPr>
            <a:picLocks noChangeAspect="1"/>
          </p:cNvPicPr>
          <p:nvPr/>
        </p:nvPicPr>
        <p:blipFill>
          <a:blip r:embed="rId3">
            <a:extLst/>
          </a:blip>
          <a:stretch>
            <a:fillRect/>
          </a:stretch>
        </p:blipFill>
        <p:spPr>
          <a:xfrm>
            <a:off x="2713177" y="4262330"/>
            <a:ext cx="3174756" cy="2206987"/>
          </a:xfrm>
          <a:prstGeom prst="rect">
            <a:avLst/>
          </a:prstGeom>
          <a:ln w="12700">
            <a:miter lim="400000"/>
          </a:ln>
        </p:spPr>
      </p:pic>
      <p:pic>
        <p:nvPicPr>
          <p:cNvPr id="114" name="sonde urinaire.png" descr="sonde urinaire.png"/>
          <p:cNvPicPr>
            <a:picLocks noChangeAspect="1"/>
          </p:cNvPicPr>
          <p:nvPr/>
        </p:nvPicPr>
        <p:blipFill>
          <a:blip r:embed="rId4">
            <a:extLst/>
          </a:blip>
          <a:stretch>
            <a:fillRect/>
          </a:stretch>
        </p:blipFill>
        <p:spPr>
          <a:xfrm>
            <a:off x="357716" y="4774388"/>
            <a:ext cx="2436086" cy="2662698"/>
          </a:xfrm>
          <a:prstGeom prst="rect">
            <a:avLst/>
          </a:prstGeom>
          <a:ln w="12700">
            <a:miter lim="400000"/>
          </a:ln>
        </p:spPr>
      </p:pic>
      <p:pic>
        <p:nvPicPr>
          <p:cNvPr id="115" name="titeufhandicapinternationnalcouv.gif" descr="titeufhandicapinternationnalcouv.gif"/>
          <p:cNvPicPr>
            <a:picLocks noChangeAspect="1"/>
          </p:cNvPicPr>
          <p:nvPr/>
        </p:nvPicPr>
        <p:blipFill>
          <a:blip r:embed="rId5">
            <a:extLst/>
          </a:blip>
          <a:stretch>
            <a:fillRect/>
          </a:stretch>
        </p:blipFill>
        <p:spPr>
          <a:xfrm>
            <a:off x="6701345" y="2571588"/>
            <a:ext cx="6032347" cy="592678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2 - Autres types de paraplégies"/>
          <p:cNvSpPr txBox="1"/>
          <p:nvPr>
            <p:ph type="ctrTitle"/>
          </p:nvPr>
        </p:nvSpPr>
        <p:spPr>
          <a:xfrm>
            <a:off x="858096" y="3148547"/>
            <a:ext cx="11288608" cy="1314068"/>
          </a:xfrm>
          <a:prstGeom prst="rect">
            <a:avLst/>
          </a:prstGeom>
        </p:spPr>
        <p:txBody>
          <a:bodyPr/>
          <a:lstStyle/>
          <a:p>
            <a:pPr/>
            <a:r>
              <a:t>2 - Autres types de paraplégies</a:t>
            </a:r>
          </a:p>
        </p:txBody>
      </p:sp>
      <p:sp>
        <p:nvSpPr>
          <p:cNvPr id="118" name="Escarres.…"/>
          <p:cNvSpPr txBox="1"/>
          <p:nvPr>
            <p:ph type="subTitle" sz="half" idx="1"/>
          </p:nvPr>
        </p:nvSpPr>
        <p:spPr>
          <a:xfrm>
            <a:off x="668301" y="5130703"/>
            <a:ext cx="11668198" cy="3974690"/>
          </a:xfrm>
          <a:prstGeom prst="rect">
            <a:avLst/>
          </a:prstGeom>
        </p:spPr>
        <p:txBody>
          <a:bodyPr/>
          <a:lstStyle/>
          <a:p>
            <a:pPr/>
          </a:p>
          <a:p>
            <a:pPr marL="537312" indent="-537312">
              <a:buClr>
                <a:srgbClr val="000000"/>
              </a:buClr>
              <a:buSzPct val="100000"/>
              <a:buAutoNum type="arabicPeriod" startAt="1"/>
              <a:defRPr>
                <a:solidFill>
                  <a:schemeClr val="accent6"/>
                </a:solidFill>
              </a:defRPr>
            </a:pPr>
            <a:r>
              <a:t>Escarres.</a:t>
            </a:r>
          </a:p>
          <a:p>
            <a:pPr marL="537312" indent="-537312">
              <a:buClr>
                <a:srgbClr val="000000"/>
              </a:buClr>
              <a:buSzPct val="100000"/>
              <a:buAutoNum type="arabicPeriod" startAt="1"/>
              <a:defRPr>
                <a:solidFill>
                  <a:schemeClr val="accent6"/>
                </a:solidFill>
              </a:defRPr>
            </a:pPr>
            <a:r>
              <a:t>Rétractions.</a:t>
            </a:r>
          </a:p>
          <a:p>
            <a:pPr marL="537312" indent="-537312">
              <a:buClr>
                <a:srgbClr val="000000"/>
              </a:buClr>
              <a:buSzPct val="100000"/>
              <a:buAutoNum type="arabicPeriod" startAt="1"/>
              <a:defRPr>
                <a:solidFill>
                  <a:schemeClr val="accent6"/>
                </a:solidFill>
              </a:defRPr>
            </a:pPr>
            <a:r>
              <a:t>Fragilité osseuse.</a:t>
            </a:r>
          </a:p>
          <a:p>
            <a:pPr marL="537312" indent="-537312">
              <a:buClr>
                <a:srgbClr val="000000"/>
              </a:buClr>
              <a:buSzPct val="100000"/>
              <a:buAutoNum type="arabicPeriod" startAt="1"/>
              <a:defRPr>
                <a:solidFill>
                  <a:schemeClr val="accent6"/>
                </a:solidFill>
              </a:defRPr>
            </a:pPr>
            <a:r>
              <a:t>Para Ostéo Arthropathies Neurogènes.</a:t>
            </a:r>
          </a:p>
          <a:p>
            <a:pPr marL="537312" indent="-537312">
              <a:buClr>
                <a:srgbClr val="000000"/>
              </a:buClr>
              <a:buSzPct val="100000"/>
              <a:buAutoNum type="arabicPeriod" startAt="1"/>
              <a:defRPr>
                <a:solidFill>
                  <a:schemeClr val="accent6"/>
                </a:solidFill>
              </a:defRPr>
            </a:pPr>
            <a:r>
              <a:t>Complications urinaires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Sclérose En Plaque…"/>
          <p:cNvSpPr txBox="1"/>
          <p:nvPr>
            <p:ph type="subTitle" idx="1"/>
          </p:nvPr>
        </p:nvSpPr>
        <p:spPr>
          <a:xfrm>
            <a:off x="668301" y="1599127"/>
            <a:ext cx="11668198" cy="7871108"/>
          </a:xfrm>
          <a:prstGeom prst="rect">
            <a:avLst/>
          </a:prstGeom>
        </p:spPr>
        <p:txBody>
          <a:bodyPr/>
          <a:lstStyle/>
          <a:p>
            <a:pPr>
              <a:spcBef>
                <a:spcPts val="400"/>
              </a:spcBef>
              <a:defRPr b="1" i="1" sz="2600"/>
            </a:pPr>
            <a:r>
              <a:t>Sclérose En Plaque</a:t>
            </a:r>
          </a:p>
          <a:p>
            <a:pPr>
              <a:spcBef>
                <a:spcPts val="400"/>
              </a:spcBef>
              <a:defRPr b="1" i="1" sz="2600"/>
            </a:pPr>
            <a:r>
              <a:t>Sclérose Latérale Amyotrophique</a:t>
            </a:r>
            <a:r>
              <a:rPr b="0" i="0"/>
              <a:t> : </a:t>
            </a:r>
            <a:br>
              <a:rPr b="0" i="0"/>
            </a:br>
            <a:r>
              <a:rPr b="0" i="0" sz="2400"/>
              <a:t>Dégénérescence des motoneurones spinaux ou bulbaires - décès par atteintes respiratoires</a:t>
            </a:r>
            <a:endParaRPr sz="2800"/>
          </a:p>
          <a:p>
            <a:pPr>
              <a:spcBef>
                <a:spcPts val="400"/>
              </a:spcBef>
              <a:defRPr sz="2600"/>
            </a:pPr>
            <a:r>
              <a:t>Hérédo Dégénérescence Spino Cérébelleuse</a:t>
            </a:r>
          </a:p>
          <a:p>
            <a:pPr marL="260683" indent="-260683">
              <a:spcBef>
                <a:spcPts val="400"/>
              </a:spcBef>
              <a:buSzPct val="100000"/>
              <a:buChar char="•"/>
              <a:defRPr b="1" i="1" sz="2600"/>
            </a:pPr>
            <a:r>
              <a:t>Maladie de Freidreich</a:t>
            </a:r>
            <a:r>
              <a:rPr b="0" i="0"/>
              <a:t> : </a:t>
            </a:r>
            <a:br>
              <a:rPr b="0" i="0"/>
            </a:br>
            <a:r>
              <a:rPr b="0" i="0" sz="2400"/>
              <a:t>Enfance - décès par insuffisance cardiaque - pieds creux et scoliose - déformation des membres inférieurs et du thorax.</a:t>
            </a:r>
            <a:endParaRPr sz="2800"/>
          </a:p>
          <a:p>
            <a:pPr marL="260683" indent="-260683">
              <a:spcBef>
                <a:spcPts val="400"/>
              </a:spcBef>
              <a:buSzPct val="100000"/>
              <a:buChar char="•"/>
              <a:defRPr b="1" i="1" sz="2600"/>
            </a:pPr>
            <a:r>
              <a:t>Hérédo ataxie de Pierre Marie </a:t>
            </a:r>
            <a:r>
              <a:rPr b="0" i="0"/>
              <a:t>: </a:t>
            </a:r>
            <a:br>
              <a:rPr b="0" i="0"/>
            </a:br>
            <a:r>
              <a:rPr b="0" i="0" sz="2400"/>
              <a:t>Adolescence et adulte - Ataxie - troubles de la coordination - spasticité  des membres inférieurs, évolution lente.</a:t>
            </a:r>
            <a:endParaRPr sz="2800"/>
          </a:p>
          <a:p>
            <a:pPr marL="260683" indent="-260683">
              <a:spcBef>
                <a:spcPts val="400"/>
              </a:spcBef>
              <a:buSzPct val="100000"/>
              <a:buChar char="•"/>
              <a:defRPr b="1" i="1" sz="2600"/>
            </a:pPr>
            <a:r>
              <a:t>Paraplégie spasmodique de Strumpel Lorrain </a:t>
            </a:r>
            <a:r>
              <a:rPr b="0" i="0"/>
              <a:t>: </a:t>
            </a:r>
            <a:br>
              <a:rPr b="0" i="0"/>
            </a:br>
            <a:r>
              <a:rPr b="0" i="0" sz="2400"/>
              <a:t>Adulte - évolutive</a:t>
            </a:r>
            <a:endParaRPr sz="2800"/>
          </a:p>
          <a:p>
            <a:pPr>
              <a:spcBef>
                <a:spcPts val="400"/>
              </a:spcBef>
              <a:defRPr b="1" sz="2600"/>
            </a:pPr>
            <a:r>
              <a:t>Aptitude au sport : </a:t>
            </a:r>
            <a:br/>
            <a:r>
              <a:rPr b="0"/>
              <a:t>Recommander l’exercice sportif en évitant la fatigue.</a:t>
            </a:r>
            <a:br>
              <a:rPr b="0"/>
            </a:br>
            <a:r>
              <a:rPr b="0"/>
              <a:t>basket, haltérophilie, course).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3 - Hémiplégie"/>
          <p:cNvSpPr txBox="1"/>
          <p:nvPr>
            <p:ph type="subTitle" sz="quarter" idx="1"/>
          </p:nvPr>
        </p:nvSpPr>
        <p:spPr>
          <a:xfrm>
            <a:off x="493963" y="3127736"/>
            <a:ext cx="11573230" cy="1084229"/>
          </a:xfrm>
          <a:prstGeom prst="rect">
            <a:avLst/>
          </a:prstGeom>
          <a:ln w="25400">
            <a:solidFill>
              <a:srgbClr val="FF2600"/>
            </a:solidFill>
          </a:ln>
        </p:spPr>
        <p:txBody>
          <a:bodyPr lIns="65022" tIns="65022" rIns="65022" bIns="65022" anchor="b"/>
          <a:lstStyle>
            <a:lvl1pPr algn="ctr" defTabSz="457200">
              <a:spcBef>
                <a:spcPts val="0"/>
              </a:spcBef>
              <a:defRPr b="1" sz="5600"/>
            </a:lvl1pPr>
          </a:lstStyle>
          <a:p>
            <a:pPr/>
            <a:r>
              <a:t>3 - Hémiplégie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Description.P(+/-)-S…"/>
          <p:cNvSpPr txBox="1"/>
          <p:nvPr>
            <p:ph type="subTitle" sz="half" idx="1"/>
          </p:nvPr>
        </p:nvSpPr>
        <p:spPr>
          <a:xfrm>
            <a:off x="559927" y="2478772"/>
            <a:ext cx="5736311" cy="7058350"/>
          </a:xfrm>
          <a:prstGeom prst="rect">
            <a:avLst/>
          </a:prstGeom>
        </p:spPr>
        <p:txBody>
          <a:bodyPr/>
          <a:lstStyle/>
          <a:p>
            <a:pPr>
              <a:spcBef>
                <a:spcPts val="400"/>
              </a:spcBef>
              <a:defRPr sz="2600"/>
            </a:pPr>
            <a:r>
              <a:t>Description.</a:t>
            </a:r>
            <a:r>
              <a:rPr>
                <a:solidFill>
                  <a:srgbClr val="FF3300"/>
                </a:solidFill>
              </a:rPr>
              <a:t>P</a:t>
            </a:r>
            <a:r>
              <a:t>(+/-)-</a:t>
            </a:r>
            <a:r>
              <a:rPr>
                <a:solidFill>
                  <a:srgbClr val="3399FF"/>
                </a:solidFill>
              </a:rPr>
              <a:t>S</a:t>
            </a:r>
          </a:p>
          <a:p>
            <a:pPr>
              <a:spcBef>
                <a:spcPts val="400"/>
              </a:spcBef>
              <a:defRPr sz="2600"/>
            </a:pPr>
            <a:r>
              <a:t>Lésions associées. A-A-A.1/2A</a:t>
            </a:r>
          </a:p>
          <a:p>
            <a:pPr>
              <a:spcBef>
                <a:spcPts val="400"/>
              </a:spcBef>
              <a:defRPr b="1" sz="2600"/>
            </a:pPr>
            <a:r>
              <a:t>Causes</a:t>
            </a:r>
            <a:r>
              <a:rPr b="0"/>
              <a:t>.</a:t>
            </a:r>
          </a:p>
          <a:p>
            <a:pPr marL="260683" indent="-260683">
              <a:spcBef>
                <a:spcPts val="400"/>
              </a:spcBef>
              <a:buSzPct val="100000"/>
              <a:buChar char="•"/>
              <a:defRPr sz="2600"/>
            </a:pPr>
            <a:r>
              <a:t>1/2 P C I</a:t>
            </a:r>
          </a:p>
          <a:p>
            <a:pPr marL="260683" indent="-260683">
              <a:spcBef>
                <a:spcPts val="400"/>
              </a:spcBef>
              <a:buSzPct val="100000"/>
              <a:buChar char="•"/>
              <a:defRPr sz="2600"/>
            </a:pPr>
            <a:r>
              <a:t>Vasculaires</a:t>
            </a:r>
          </a:p>
          <a:p>
            <a:pPr lvl="1" marL="641683" indent="-260683">
              <a:spcBef>
                <a:spcPts val="400"/>
              </a:spcBef>
              <a:buSzPct val="100000"/>
              <a:buChar char="•"/>
              <a:defRPr sz="2600"/>
            </a:pPr>
            <a:r>
              <a:t>Ramollissement</a:t>
            </a:r>
          </a:p>
          <a:p>
            <a:pPr lvl="1" marL="641683" indent="-260683">
              <a:spcBef>
                <a:spcPts val="400"/>
              </a:spcBef>
              <a:buSzPct val="100000"/>
              <a:buChar char="•"/>
              <a:defRPr sz="2600"/>
            </a:pPr>
            <a:r>
              <a:t>Hémorragie</a:t>
            </a:r>
          </a:p>
          <a:p>
            <a:pPr lvl="1" marL="641683" indent="-260683">
              <a:spcBef>
                <a:spcPts val="400"/>
              </a:spcBef>
              <a:buSzPct val="100000"/>
              <a:buChar char="•"/>
              <a:defRPr sz="2600"/>
            </a:pPr>
            <a:r>
              <a:t>Malformation vasculaire</a:t>
            </a:r>
          </a:p>
          <a:p>
            <a:pPr lvl="1" marL="641683" indent="-260683">
              <a:spcBef>
                <a:spcPts val="400"/>
              </a:spcBef>
              <a:buSzPct val="100000"/>
              <a:buChar char="•"/>
              <a:defRPr sz="2600"/>
            </a:pPr>
            <a:r>
              <a:t>Tumeur.</a:t>
            </a:r>
          </a:p>
          <a:p>
            <a:pPr lvl="1" marL="641683" indent="-260683">
              <a:spcBef>
                <a:spcPts val="400"/>
              </a:spcBef>
              <a:buSzPct val="100000"/>
              <a:buChar char="•"/>
              <a:defRPr sz="2600"/>
            </a:pPr>
            <a:r>
              <a:t>Bénigne</a:t>
            </a:r>
          </a:p>
          <a:p>
            <a:pPr lvl="1" marL="641683" indent="-260683">
              <a:spcBef>
                <a:spcPts val="400"/>
              </a:spcBef>
              <a:buSzPct val="100000"/>
              <a:buChar char="•"/>
              <a:defRPr sz="2600"/>
            </a:pPr>
            <a:r>
              <a:t>Maligne</a:t>
            </a:r>
          </a:p>
          <a:p>
            <a:pPr marL="260683" indent="-260683">
              <a:spcBef>
                <a:spcPts val="400"/>
              </a:spcBef>
              <a:buSzPct val="100000"/>
              <a:buChar char="•"/>
              <a:defRPr sz="2600"/>
            </a:pPr>
            <a:r>
              <a:t>Inflammatoire : SEP</a:t>
            </a:r>
          </a:p>
          <a:p>
            <a:pPr marL="260683" indent="-260683">
              <a:spcBef>
                <a:spcPts val="400"/>
              </a:spcBef>
              <a:buSzPct val="100000"/>
              <a:buChar char="•"/>
              <a:defRPr sz="2600"/>
            </a:pPr>
            <a:r>
              <a:t>Traumatisme crânien</a:t>
            </a:r>
          </a:p>
        </p:txBody>
      </p:sp>
      <p:pic>
        <p:nvPicPr>
          <p:cNvPr id="125" name="Hémi" descr="Hémi"/>
          <p:cNvPicPr>
            <a:picLocks noChangeAspect="1"/>
          </p:cNvPicPr>
          <p:nvPr/>
        </p:nvPicPr>
        <p:blipFill>
          <a:blip r:embed="rId2">
            <a:extLst/>
          </a:blip>
          <a:srcRect l="13246" t="0" r="29009" b="0"/>
          <a:stretch>
            <a:fillRect/>
          </a:stretch>
        </p:blipFill>
        <p:spPr>
          <a:xfrm>
            <a:off x="6296659" y="2377439"/>
            <a:ext cx="2095079" cy="7261016"/>
          </a:xfrm>
          <a:prstGeom prst="rect">
            <a:avLst/>
          </a:prstGeom>
          <a:ln w="12700">
            <a:miter lim="400000"/>
          </a:ln>
        </p:spPr>
      </p:pic>
      <p:pic>
        <p:nvPicPr>
          <p:cNvPr id="126" name="F-Pyr" descr="F-Pyr"/>
          <p:cNvPicPr>
            <a:picLocks noChangeAspect="1"/>
          </p:cNvPicPr>
          <p:nvPr/>
        </p:nvPicPr>
        <p:blipFill>
          <a:blip r:embed="rId3">
            <a:extLst/>
          </a:blip>
          <a:stretch>
            <a:fillRect/>
          </a:stretch>
        </p:blipFill>
        <p:spPr>
          <a:xfrm>
            <a:off x="9645225" y="2384212"/>
            <a:ext cx="2989300" cy="5696377"/>
          </a:xfrm>
          <a:prstGeom prst="rect">
            <a:avLst/>
          </a:prstGeom>
          <a:ln w="12700">
            <a:miter lim="400000"/>
          </a:ln>
        </p:spPr>
      </p:pic>
      <p:sp>
        <p:nvSpPr>
          <p:cNvPr id="127" name="Ligne"/>
          <p:cNvSpPr/>
          <p:nvPr/>
        </p:nvSpPr>
        <p:spPr>
          <a:xfrm flipH="1">
            <a:off x="7369386" y="2384212"/>
            <a:ext cx="2" cy="6827523"/>
          </a:xfrm>
          <a:prstGeom prst="line">
            <a:avLst/>
          </a:prstGeom>
          <a:ln w="12700">
            <a:solidFill>
              <a:srgbClr val="000000"/>
            </a:solidFill>
          </a:ln>
        </p:spPr>
        <p:txBody>
          <a:bodyPr lIns="45718" tIns="45718" rIns="45718" bIns="45718"/>
          <a:lstStyle/>
          <a:p>
            <a:pPr/>
          </a:p>
        </p:txBody>
      </p:sp>
      <p:pic>
        <p:nvPicPr>
          <p:cNvPr id="128" name="Encéphale" descr="Encéphale"/>
          <p:cNvPicPr>
            <a:picLocks noChangeAspect="1"/>
          </p:cNvPicPr>
          <p:nvPr/>
        </p:nvPicPr>
        <p:blipFill>
          <a:blip r:embed="rId4">
            <a:extLst/>
          </a:blip>
          <a:stretch>
            <a:fillRect/>
          </a:stretch>
        </p:blipFill>
        <p:spPr>
          <a:xfrm>
            <a:off x="9062718" y="8109936"/>
            <a:ext cx="3260233" cy="164366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Cas particulier du traumatisé crânien"/>
          <p:cNvSpPr txBox="1"/>
          <p:nvPr>
            <p:ph type="ctrTitle"/>
          </p:nvPr>
        </p:nvSpPr>
        <p:spPr>
          <a:xfrm>
            <a:off x="5572335" y="742878"/>
            <a:ext cx="7172257" cy="1531975"/>
          </a:xfrm>
          <a:prstGeom prst="rect">
            <a:avLst/>
          </a:prstGeom>
          <a:ln w="12700">
            <a:noFill/>
          </a:ln>
        </p:spPr>
        <p:txBody>
          <a:bodyPr/>
          <a:lstStyle>
            <a:lvl1pPr>
              <a:defRPr sz="4400">
                <a:solidFill>
                  <a:srgbClr val="004393"/>
                </a:solidFill>
              </a:defRPr>
            </a:lvl1pPr>
          </a:lstStyle>
          <a:p>
            <a:pPr/>
            <a:r>
              <a:t>Cas particulier du traumatisé crânien</a:t>
            </a:r>
          </a:p>
        </p:txBody>
      </p:sp>
      <p:sp>
        <p:nvSpPr>
          <p:cNvPr id="131" name="Coma: I-II-III-IV.(Score)…"/>
          <p:cNvSpPr txBox="1"/>
          <p:nvPr>
            <p:ph type="subTitle" sz="half" idx="1"/>
          </p:nvPr>
        </p:nvSpPr>
        <p:spPr>
          <a:xfrm>
            <a:off x="379305" y="2749231"/>
            <a:ext cx="6534365" cy="6544524"/>
          </a:xfrm>
          <a:prstGeom prst="rect">
            <a:avLst/>
          </a:prstGeom>
        </p:spPr>
        <p:txBody>
          <a:bodyPr/>
          <a:lstStyle/>
          <a:p>
            <a:pPr lvl="1" indent="228600">
              <a:spcBef>
                <a:spcPts val="400"/>
              </a:spcBef>
              <a:defRPr sz="2600"/>
            </a:pPr>
            <a:r>
              <a:t>Coma: I-II-III-IV.(Score)</a:t>
            </a:r>
          </a:p>
          <a:p>
            <a:pPr lvl="1" indent="228600">
              <a:spcBef>
                <a:spcPts val="400"/>
              </a:spcBef>
              <a:defRPr sz="2600"/>
            </a:pPr>
            <a:r>
              <a:t>Lésions: Htome - Œdème.</a:t>
            </a:r>
          </a:p>
          <a:p>
            <a:pPr lvl="1" indent="228600">
              <a:spcBef>
                <a:spcPts val="400"/>
              </a:spcBef>
              <a:defRPr sz="2600"/>
            </a:pPr>
            <a:r>
              <a:t>Polytraumatisme : fr, nerf, ..</a:t>
            </a:r>
          </a:p>
          <a:p>
            <a:pPr lvl="1" indent="228600">
              <a:spcBef>
                <a:spcPts val="400"/>
              </a:spcBef>
              <a:defRPr sz="2600"/>
            </a:pPr>
            <a:r>
              <a:t>Ph. flasque</a:t>
            </a:r>
          </a:p>
          <a:p>
            <a:pPr lvl="1" indent="228600">
              <a:spcBef>
                <a:spcPts val="400"/>
              </a:spcBef>
              <a:defRPr sz="2600"/>
            </a:pPr>
            <a:r>
              <a:t>Ph. spastique</a:t>
            </a:r>
          </a:p>
          <a:p>
            <a:pPr lvl="2" indent="457200">
              <a:spcBef>
                <a:spcPts val="400"/>
              </a:spcBef>
              <a:defRPr sz="2600"/>
            </a:pPr>
            <a:r>
              <a:t>Att. Vic</a:t>
            </a:r>
          </a:p>
          <a:p>
            <a:pPr lvl="2" indent="457200">
              <a:spcBef>
                <a:spcPts val="400"/>
              </a:spcBef>
              <a:defRPr sz="2600"/>
            </a:pPr>
            <a:r>
              <a:t>cervelet</a:t>
            </a:r>
          </a:p>
          <a:p>
            <a:pPr lvl="1" indent="228600">
              <a:spcBef>
                <a:spcPts val="400"/>
              </a:spcBef>
              <a:defRPr sz="2600"/>
            </a:pPr>
            <a:r>
              <a:t>comitialité</a:t>
            </a:r>
          </a:p>
          <a:p>
            <a:pPr lvl="1" indent="228600">
              <a:spcBef>
                <a:spcPts val="400"/>
              </a:spcBef>
              <a:defRPr sz="2600"/>
            </a:pPr>
            <a:r>
              <a:t>Fonction supérieure</a:t>
            </a:r>
          </a:p>
          <a:p>
            <a:pPr lvl="1" indent="228600">
              <a:spcBef>
                <a:spcPts val="400"/>
              </a:spcBef>
              <a:defRPr sz="2600"/>
            </a:pPr>
            <a:r>
              <a:t>Trouble caractère</a:t>
            </a:r>
          </a:p>
          <a:p>
            <a:pPr lvl="1" indent="228600">
              <a:spcBef>
                <a:spcPts val="400"/>
              </a:spcBef>
              <a:defRPr sz="2600"/>
            </a:pPr>
            <a:r>
              <a:t>Trouble de l’humeur</a:t>
            </a:r>
          </a:p>
        </p:txBody>
      </p:sp>
      <p:pic>
        <p:nvPicPr>
          <p:cNvPr id="132" name="HtomR" descr="HtomR"/>
          <p:cNvPicPr>
            <a:picLocks noChangeAspect="1"/>
          </p:cNvPicPr>
          <p:nvPr/>
        </p:nvPicPr>
        <p:blipFill>
          <a:blip r:embed="rId2">
            <a:extLst/>
          </a:blip>
          <a:stretch>
            <a:fillRect/>
          </a:stretch>
        </p:blipFill>
        <p:spPr>
          <a:xfrm>
            <a:off x="8958861" y="2908017"/>
            <a:ext cx="3431824" cy="5933442"/>
          </a:xfrm>
          <a:prstGeom prst="rect">
            <a:avLst/>
          </a:prstGeom>
          <a:ln w="12700">
            <a:miter lim="400000"/>
          </a:ln>
        </p:spPr>
      </p:pic>
      <p:pic>
        <p:nvPicPr>
          <p:cNvPr id="133" name="Htome" descr="Htome"/>
          <p:cNvPicPr>
            <a:picLocks noChangeAspect="1"/>
          </p:cNvPicPr>
          <p:nvPr/>
        </p:nvPicPr>
        <p:blipFill>
          <a:blip r:embed="rId3">
            <a:extLst/>
          </a:blip>
          <a:stretch>
            <a:fillRect/>
          </a:stretch>
        </p:blipFill>
        <p:spPr>
          <a:xfrm>
            <a:off x="8550203" y="6809458"/>
            <a:ext cx="4249140" cy="272288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Le syndrome cérebelleux"/>
          <p:cNvSpPr txBox="1"/>
          <p:nvPr>
            <p:ph type="ctrTitle"/>
          </p:nvPr>
        </p:nvSpPr>
        <p:spPr>
          <a:xfrm>
            <a:off x="5572335" y="946459"/>
            <a:ext cx="7172257" cy="818528"/>
          </a:xfrm>
          <a:prstGeom prst="rect">
            <a:avLst/>
          </a:prstGeom>
          <a:ln w="12700">
            <a:noFill/>
          </a:ln>
        </p:spPr>
        <p:txBody>
          <a:bodyPr/>
          <a:lstStyle>
            <a:lvl1pPr>
              <a:defRPr sz="4400">
                <a:solidFill>
                  <a:srgbClr val="004393"/>
                </a:solidFill>
              </a:defRPr>
            </a:lvl1pPr>
          </a:lstStyle>
          <a:p>
            <a:pPr/>
            <a:r>
              <a:t>Le syndrome cérebelleux</a:t>
            </a:r>
          </a:p>
        </p:txBody>
      </p:sp>
      <p:sp>
        <p:nvSpPr>
          <p:cNvPr id="136" name="Lieu de transition entre le cerveau et la périphérie (oreille int, yeux , tendons , articulations).…"/>
          <p:cNvSpPr txBox="1"/>
          <p:nvPr>
            <p:ph type="subTitle" idx="1"/>
          </p:nvPr>
        </p:nvSpPr>
        <p:spPr>
          <a:xfrm>
            <a:off x="668301" y="1883565"/>
            <a:ext cx="11668198" cy="7885263"/>
          </a:xfrm>
          <a:prstGeom prst="rect">
            <a:avLst/>
          </a:prstGeom>
        </p:spPr>
        <p:txBody>
          <a:bodyPr/>
          <a:lstStyle/>
          <a:p>
            <a:pPr>
              <a:spcBef>
                <a:spcPts val="400"/>
              </a:spcBef>
              <a:defRPr sz="2600"/>
            </a:pPr>
            <a:r>
              <a:t>Lieu de transition entre le cerveau et la périphérie (oreille int, yeux , tendons , articulations).</a:t>
            </a:r>
          </a:p>
          <a:p>
            <a:pPr>
              <a:spcBef>
                <a:spcPts val="400"/>
              </a:spcBef>
              <a:defRPr sz="2600"/>
            </a:pPr>
            <a:r>
              <a:t>Coordination et équilibre.</a:t>
            </a:r>
          </a:p>
          <a:p>
            <a:pPr>
              <a:spcBef>
                <a:spcPts val="400"/>
              </a:spcBef>
              <a:defRPr b="1" sz="2600"/>
            </a:pPr>
            <a:r>
              <a:t>Clinique</a:t>
            </a:r>
            <a:r>
              <a:rPr b="0"/>
              <a:t>:</a:t>
            </a:r>
          </a:p>
          <a:p>
            <a:pPr lvl="1" marL="457200">
              <a:spcBef>
                <a:spcPts val="400"/>
              </a:spcBef>
              <a:buClr>
                <a:srgbClr val="0066FF"/>
              </a:buClr>
              <a:buSzPct val="100000"/>
              <a:buChar char="⬥"/>
              <a:defRPr sz="2600"/>
            </a:pPr>
            <a:r>
              <a:t>Démarche pseudo-ébrieuse.</a:t>
            </a:r>
          </a:p>
          <a:p>
            <a:pPr lvl="1" marL="457200">
              <a:spcBef>
                <a:spcPts val="400"/>
              </a:spcBef>
              <a:buClr>
                <a:srgbClr val="0066FF"/>
              </a:buClr>
              <a:buSzPct val="100000"/>
              <a:buChar char="⬥"/>
              <a:defRPr sz="2600"/>
            </a:pPr>
            <a:r>
              <a:t>Ataxie - astasie.(trouble coordination  fine)(station debout marche)</a:t>
            </a:r>
          </a:p>
          <a:p>
            <a:pPr lvl="1" marL="457200">
              <a:spcBef>
                <a:spcPts val="400"/>
              </a:spcBef>
              <a:buClr>
                <a:srgbClr val="0066FF"/>
              </a:buClr>
              <a:buSzPct val="100000"/>
              <a:buChar char="⬥"/>
              <a:defRPr sz="2600"/>
            </a:pPr>
            <a:r>
              <a:t>Dysmétrie</a:t>
            </a:r>
          </a:p>
          <a:p>
            <a:pPr lvl="1" marL="457200">
              <a:spcBef>
                <a:spcPts val="400"/>
              </a:spcBef>
              <a:buClr>
                <a:srgbClr val="0066FF"/>
              </a:buClr>
              <a:buSzPct val="100000"/>
              <a:buChar char="⬥"/>
              <a:defRPr sz="2600"/>
            </a:pPr>
            <a:r>
              <a:t>Adiadococinésie (marionettes)</a:t>
            </a:r>
          </a:p>
          <a:p>
            <a:pPr lvl="1" marL="457200">
              <a:spcBef>
                <a:spcPts val="400"/>
              </a:spcBef>
              <a:buClr>
                <a:srgbClr val="0066FF"/>
              </a:buClr>
              <a:buSzPct val="100000"/>
              <a:buChar char="⬥"/>
              <a:defRPr sz="2600"/>
            </a:pPr>
            <a:r>
              <a:t>Dysarthrie(articulation de la parole)</a:t>
            </a:r>
          </a:p>
          <a:p>
            <a:pPr>
              <a:spcBef>
                <a:spcPts val="400"/>
              </a:spcBef>
              <a:defRPr b="1" sz="2600"/>
            </a:pPr>
            <a:r>
              <a:t>Causes</a:t>
            </a:r>
            <a:r>
              <a:rPr b="0"/>
              <a:t>:</a:t>
            </a:r>
          </a:p>
          <a:p>
            <a:pPr lvl="1" marL="457200">
              <a:spcBef>
                <a:spcPts val="400"/>
              </a:spcBef>
              <a:buClr>
                <a:srgbClr val="0066FF"/>
              </a:buClr>
              <a:buSzPct val="100000"/>
              <a:buChar char="⬥"/>
              <a:defRPr sz="2600"/>
            </a:pPr>
            <a:r>
              <a:t>Traumatisme crânien</a:t>
            </a:r>
          </a:p>
          <a:p>
            <a:pPr lvl="1" marL="457200">
              <a:spcBef>
                <a:spcPts val="400"/>
              </a:spcBef>
              <a:buClr>
                <a:srgbClr val="0066FF"/>
              </a:buClr>
              <a:buSzPct val="100000"/>
              <a:buChar char="⬥"/>
              <a:defRPr sz="2600"/>
            </a:pPr>
            <a:r>
              <a:t>IMC</a:t>
            </a:r>
          </a:p>
          <a:p>
            <a:pPr lvl="1" marL="457200">
              <a:spcBef>
                <a:spcPts val="400"/>
              </a:spcBef>
              <a:buClr>
                <a:srgbClr val="0066FF"/>
              </a:buClr>
              <a:buSzPct val="100000"/>
              <a:buChar char="⬥"/>
              <a:defRPr sz="2600"/>
            </a:pPr>
            <a:r>
              <a:t>SEP</a:t>
            </a:r>
          </a:p>
          <a:p>
            <a:pPr lvl="1" marL="457200">
              <a:spcBef>
                <a:spcPts val="400"/>
              </a:spcBef>
              <a:buClr>
                <a:srgbClr val="0066FF"/>
              </a:buClr>
              <a:buSzPct val="100000"/>
              <a:buChar char="⬥"/>
              <a:defRPr sz="2600"/>
            </a:pPr>
            <a:r>
              <a:t>Hérédo dégénérescence</a:t>
            </a:r>
          </a:p>
          <a:p>
            <a:pPr lvl="1" marL="457200">
              <a:spcBef>
                <a:spcPts val="400"/>
              </a:spcBef>
              <a:buClr>
                <a:srgbClr val="0066FF"/>
              </a:buClr>
              <a:buSzPct val="100000"/>
              <a:buChar char="⬥"/>
              <a:defRPr sz="2600"/>
            </a:pPr>
            <a:r>
              <a:t>tumeur</a:t>
            </a:r>
          </a:p>
          <a:p>
            <a:pPr lvl="1" marL="457200">
              <a:spcBef>
                <a:spcPts val="400"/>
              </a:spcBef>
              <a:buClr>
                <a:srgbClr val="0066FF"/>
              </a:buClr>
              <a:buSzPct val="100000"/>
              <a:buChar char="⬥"/>
              <a:defRPr sz="2600"/>
            </a:pPr>
            <a:r>
              <a:t>Inflammation - lésion vasculaire</a:t>
            </a:r>
          </a:p>
        </p:txBody>
      </p:sp>
      <p:pic>
        <p:nvPicPr>
          <p:cNvPr id="137" name="cervelet" descr="cervelet"/>
          <p:cNvPicPr>
            <a:picLocks noChangeAspect="1"/>
          </p:cNvPicPr>
          <p:nvPr/>
        </p:nvPicPr>
        <p:blipFill>
          <a:blip r:embed="rId2">
            <a:extLst/>
          </a:blip>
          <a:stretch>
            <a:fillRect/>
          </a:stretch>
        </p:blipFill>
        <p:spPr>
          <a:xfrm>
            <a:off x="9789724" y="3576320"/>
            <a:ext cx="3215077" cy="4307842"/>
          </a:xfrm>
          <a:prstGeom prst="rect">
            <a:avLst/>
          </a:prstGeom>
          <a:ln w="12700">
            <a:miter lim="400000"/>
          </a:ln>
        </p:spPr>
      </p:pic>
      <p:pic>
        <p:nvPicPr>
          <p:cNvPr id="138" name="cervel2" descr="cervel2"/>
          <p:cNvPicPr>
            <a:picLocks noChangeAspect="1"/>
          </p:cNvPicPr>
          <p:nvPr/>
        </p:nvPicPr>
        <p:blipFill>
          <a:blip r:embed="rId3">
            <a:extLst/>
          </a:blip>
          <a:stretch>
            <a:fillRect/>
          </a:stretch>
        </p:blipFill>
        <p:spPr>
          <a:xfrm>
            <a:off x="6571825" y="3034452"/>
            <a:ext cx="3431825" cy="5583487"/>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Aptitude au sport : le plus souvent debout…"/>
          <p:cNvSpPr txBox="1"/>
          <p:nvPr>
            <p:ph type="subTitle" idx="1"/>
          </p:nvPr>
        </p:nvSpPr>
        <p:spPr>
          <a:xfrm>
            <a:off x="668301" y="2419969"/>
            <a:ext cx="11668198" cy="7095140"/>
          </a:xfrm>
          <a:prstGeom prst="rect">
            <a:avLst/>
          </a:prstGeom>
        </p:spPr>
        <p:txBody>
          <a:bodyPr/>
          <a:lstStyle/>
          <a:p>
            <a:pPr>
              <a:defRPr>
                <a:solidFill>
                  <a:srgbClr val="0066FF"/>
                </a:solidFill>
              </a:defRPr>
            </a:pPr>
            <a:r>
              <a:t>Aptitude au sport</a:t>
            </a:r>
            <a:r>
              <a:rPr>
                <a:solidFill>
                  <a:srgbClr val="3399FF"/>
                </a:solidFill>
              </a:rPr>
              <a:t> : </a:t>
            </a:r>
            <a:r>
              <a:rPr>
                <a:solidFill>
                  <a:srgbClr val="000000"/>
                </a:solidFill>
              </a:rPr>
              <a:t>le plus souvent debout</a:t>
            </a:r>
            <a:endParaRPr>
              <a:solidFill>
                <a:srgbClr val="000000"/>
              </a:solidFill>
            </a:endParaRPr>
          </a:p>
          <a:p>
            <a:pPr marL="300789" indent="-300789">
              <a:spcBef>
                <a:spcPts val="0"/>
              </a:spcBef>
              <a:buSzPct val="100000"/>
              <a:buChar char="•"/>
            </a:pPr>
            <a:r>
              <a:t>Athlétisme</a:t>
            </a:r>
          </a:p>
          <a:p>
            <a:pPr marL="300789" indent="-300789">
              <a:spcBef>
                <a:spcPts val="0"/>
              </a:spcBef>
              <a:buSzPct val="100000"/>
              <a:buChar char="•"/>
            </a:pPr>
            <a:r>
              <a:t>Tennis de table, escrime</a:t>
            </a:r>
          </a:p>
          <a:p>
            <a:pPr marL="300789" indent="-300789">
              <a:spcBef>
                <a:spcPts val="0"/>
              </a:spcBef>
              <a:buSzPct val="100000"/>
              <a:buChar char="•"/>
            </a:pPr>
            <a:r>
              <a:t>Tir</a:t>
            </a:r>
          </a:p>
          <a:p>
            <a:pPr marL="300789" indent="-300789">
              <a:spcBef>
                <a:spcPts val="0"/>
              </a:spcBef>
              <a:buSzPct val="100000"/>
              <a:buChar char="•"/>
            </a:pPr>
            <a:r>
              <a:t>Natation : </a:t>
            </a:r>
            <a:r>
              <a:rPr i="1"/>
              <a:t>Recherche du bon équilibre en fonction de la spasticité.</a:t>
            </a:r>
            <a:endParaRPr i="1"/>
          </a:p>
          <a:p>
            <a:pPr>
              <a:defRPr>
                <a:solidFill>
                  <a:srgbClr val="0066FF"/>
                </a:solidFill>
              </a:defRPr>
            </a:pPr>
            <a:r>
              <a:t>Rôle du responsable sportif</a:t>
            </a:r>
            <a:endParaRPr>
              <a:solidFill>
                <a:srgbClr val="3399FF"/>
              </a:solidFill>
            </a:endParaRPr>
          </a:p>
          <a:p>
            <a:pPr marL="300789" indent="-300789">
              <a:spcBef>
                <a:spcPts val="0"/>
              </a:spcBef>
              <a:buSzPct val="100000"/>
              <a:buChar char="•"/>
            </a:pPr>
            <a:r>
              <a:t>Bien comprendre le handicap et les troubles associés.</a:t>
            </a:r>
          </a:p>
          <a:p>
            <a:pPr marL="300789" indent="-300789">
              <a:spcBef>
                <a:spcPts val="0"/>
              </a:spcBef>
              <a:buSzPct val="100000"/>
              <a:buChar char="•"/>
            </a:pPr>
            <a:r>
              <a:t>Proposer des activités sportives faisant travailler les 2 parties du corps.</a:t>
            </a:r>
          </a:p>
          <a:p>
            <a:pPr marL="300789" indent="-300789">
              <a:spcBef>
                <a:spcPts val="0"/>
              </a:spcBef>
              <a:buSzPct val="100000"/>
              <a:buChar char="•"/>
            </a:pPr>
            <a:r>
              <a:t>Tenir compte des troubles de l ’humeur , du caractère , de la comitialité.</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4 - Infirme Moteur d’Origine Cérébrale"/>
          <p:cNvSpPr txBox="1"/>
          <p:nvPr>
            <p:ph type="subTitle" sz="quarter" idx="1"/>
          </p:nvPr>
        </p:nvSpPr>
        <p:spPr>
          <a:xfrm>
            <a:off x="508141" y="3198618"/>
            <a:ext cx="11988518" cy="1084229"/>
          </a:xfrm>
          <a:prstGeom prst="rect">
            <a:avLst/>
          </a:prstGeom>
          <a:ln w="25400">
            <a:solidFill>
              <a:srgbClr val="FF2600"/>
            </a:solidFill>
          </a:ln>
        </p:spPr>
        <p:txBody>
          <a:bodyPr lIns="65022" tIns="65022" rIns="65022" bIns="65022" anchor="b"/>
          <a:lstStyle/>
          <a:p>
            <a:pPr algn="ctr" defTabSz="420623">
              <a:spcBef>
                <a:spcPts val="0"/>
              </a:spcBef>
              <a:defRPr b="1" sz="5100"/>
            </a:pPr>
            <a:r>
              <a:t>4 </a:t>
            </a:r>
            <a:r>
              <a:t>–</a:t>
            </a:r>
            <a:r>
              <a:t> </a:t>
            </a:r>
            <a:r>
              <a:t>Paralysie </a:t>
            </a:r>
            <a:r>
              <a:t>Cérébrale</a:t>
            </a:r>
            <a:r>
              <a:t> (ex IMC)</a:t>
            </a:r>
          </a:p>
        </p:txBody>
      </p:sp>
      <p:sp>
        <p:nvSpPr>
          <p:cNvPr id="143" name="Causes……"/>
          <p:cNvSpPr txBox="1"/>
          <p:nvPr/>
        </p:nvSpPr>
        <p:spPr>
          <a:xfrm>
            <a:off x="668301" y="4376122"/>
            <a:ext cx="11668198" cy="2336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800">
                <a:latin typeface="+mj-lt"/>
                <a:ea typeface="+mj-ea"/>
                <a:cs typeface="+mj-cs"/>
                <a:sym typeface="Helvetica"/>
              </a:defRPr>
            </a:pP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Causes…</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Appareillage, chirurgie</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Aptitudes au sport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Atteinte du cerveau…"/>
          <p:cNvSpPr txBox="1"/>
          <p:nvPr>
            <p:ph type="subTitle" sz="half" idx="1"/>
          </p:nvPr>
        </p:nvSpPr>
        <p:spPr>
          <a:xfrm>
            <a:off x="668301" y="2598005"/>
            <a:ext cx="6132974" cy="6804002"/>
          </a:xfrm>
          <a:prstGeom prst="rect">
            <a:avLst/>
          </a:prstGeom>
        </p:spPr>
        <p:txBody>
          <a:bodyPr/>
          <a:lstStyle/>
          <a:p>
            <a:pPr>
              <a:spcBef>
                <a:spcPts val="400"/>
              </a:spcBef>
              <a:defRPr sz="2600"/>
            </a:pPr>
            <a:r>
              <a:t>Atteinte du cerveau</a:t>
            </a:r>
          </a:p>
          <a:p>
            <a:pPr lvl="1" indent="457200">
              <a:spcBef>
                <a:spcPts val="400"/>
              </a:spcBef>
              <a:defRPr sz="2600"/>
            </a:pPr>
            <a:r>
              <a:t>70% Ante natal</a:t>
            </a:r>
          </a:p>
          <a:p>
            <a:pPr lvl="1" indent="457200">
              <a:spcBef>
                <a:spcPts val="400"/>
              </a:spcBef>
              <a:defRPr sz="2600"/>
            </a:pPr>
            <a:r>
              <a:t>20% Néo natal</a:t>
            </a:r>
          </a:p>
          <a:p>
            <a:pPr lvl="1" indent="457200">
              <a:spcBef>
                <a:spcPts val="400"/>
              </a:spcBef>
              <a:defRPr sz="2600"/>
            </a:pPr>
            <a:r>
              <a:t>10% Post natal</a:t>
            </a:r>
          </a:p>
          <a:p>
            <a:pPr>
              <a:spcBef>
                <a:spcPts val="400"/>
              </a:spcBef>
              <a:defRPr sz="2600"/>
            </a:pPr>
          </a:p>
          <a:p>
            <a:pPr>
              <a:spcBef>
                <a:spcPts val="400"/>
              </a:spcBef>
              <a:defRPr sz="2600"/>
            </a:pPr>
            <a:r>
              <a:t>0,6 %</a:t>
            </a:r>
            <a:r>
              <a:rPr sz="1800"/>
              <a:t>o</a:t>
            </a:r>
            <a:r>
              <a:t> naissances</a:t>
            </a:r>
          </a:p>
          <a:p>
            <a:pPr>
              <a:spcBef>
                <a:spcPts val="400"/>
              </a:spcBef>
              <a:defRPr sz="2600"/>
            </a:pPr>
          </a:p>
          <a:p>
            <a:pPr>
              <a:spcBef>
                <a:spcPts val="400"/>
              </a:spcBef>
              <a:defRPr sz="2600"/>
            </a:pPr>
          </a:p>
          <a:p>
            <a:pPr>
              <a:spcBef>
                <a:spcPts val="400"/>
              </a:spcBef>
              <a:defRPr sz="2600"/>
            </a:pPr>
            <a:r>
              <a:t>Non héréditaire.</a:t>
            </a:r>
          </a:p>
          <a:p>
            <a:pPr>
              <a:spcBef>
                <a:spcPts val="400"/>
              </a:spcBef>
              <a:defRPr sz="2600"/>
            </a:pPr>
            <a:r>
              <a:t>Non évolutive.</a:t>
            </a:r>
          </a:p>
          <a:p>
            <a:pPr>
              <a:spcBef>
                <a:spcPts val="400"/>
              </a:spcBef>
              <a:defRPr sz="2600"/>
            </a:pPr>
            <a:r>
              <a:t>Niveau intellectuel variable.</a:t>
            </a:r>
          </a:p>
        </p:txBody>
      </p:sp>
      <p:sp>
        <p:nvSpPr>
          <p:cNvPr id="146" name="Décollement placentaire…"/>
          <p:cNvSpPr txBox="1"/>
          <p:nvPr/>
        </p:nvSpPr>
        <p:spPr>
          <a:xfrm>
            <a:off x="7080391" y="1844978"/>
            <a:ext cx="5578971" cy="6515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a:latin typeface="+mj-lt"/>
                <a:ea typeface="+mj-ea"/>
                <a:cs typeface="+mj-cs"/>
                <a:sym typeface="Helvetica"/>
              </a:defRPr>
            </a:pPr>
            <a:r>
              <a:t>Décollement placentaire</a:t>
            </a:r>
          </a:p>
          <a:p>
            <a:pPr>
              <a:defRPr>
                <a:latin typeface="+mj-lt"/>
                <a:ea typeface="+mj-ea"/>
                <a:cs typeface="+mj-cs"/>
                <a:sym typeface="Helvetica"/>
              </a:defRPr>
            </a:pPr>
            <a:r>
              <a:t>Intoxication maternelle : tabac , alcool</a:t>
            </a:r>
            <a:r>
              <a:t>, </a:t>
            </a:r>
            <a:r>
              <a:t>drogues , diabète…</a:t>
            </a:r>
          </a:p>
          <a:p>
            <a:pPr>
              <a:defRPr>
                <a:latin typeface="+mj-lt"/>
                <a:ea typeface="+mj-ea"/>
                <a:cs typeface="+mj-cs"/>
                <a:sym typeface="Helvetica"/>
              </a:defRPr>
            </a:pPr>
            <a:r>
              <a:t>Viroses</a:t>
            </a:r>
          </a:p>
          <a:p>
            <a:pPr>
              <a:defRPr>
                <a:latin typeface="+mj-lt"/>
                <a:ea typeface="+mj-ea"/>
                <a:cs typeface="+mj-cs"/>
                <a:sym typeface="Helvetica"/>
              </a:defRPr>
            </a:pPr>
            <a:r>
              <a:t>Accidents traumatiques</a:t>
            </a:r>
          </a:p>
          <a:p>
            <a:pPr>
              <a:defRPr>
                <a:latin typeface="+mj-lt"/>
                <a:ea typeface="+mj-ea"/>
                <a:cs typeface="+mj-cs"/>
                <a:sym typeface="Helvetica"/>
              </a:defRPr>
            </a:pPr>
          </a:p>
          <a:p>
            <a:pPr>
              <a:defRPr>
                <a:latin typeface="+mj-lt"/>
                <a:ea typeface="+mj-ea"/>
                <a:cs typeface="+mj-cs"/>
                <a:sym typeface="Helvetica"/>
              </a:defRPr>
            </a:pPr>
            <a:r>
              <a:t>Incompatibilité sanguine.</a:t>
            </a:r>
          </a:p>
          <a:p>
            <a:pPr>
              <a:defRPr>
                <a:latin typeface="+mj-lt"/>
                <a:ea typeface="+mj-ea"/>
                <a:cs typeface="+mj-cs"/>
                <a:sym typeface="Helvetica"/>
              </a:defRPr>
            </a:pPr>
            <a:r>
              <a:t>Souffrance néo natale.</a:t>
            </a:r>
          </a:p>
          <a:p>
            <a:pPr>
              <a:defRPr>
                <a:latin typeface="+mj-lt"/>
                <a:ea typeface="+mj-ea"/>
                <a:cs typeface="+mj-cs"/>
                <a:sym typeface="Helvetica"/>
              </a:defRPr>
            </a:pPr>
            <a:r>
              <a:t>Anoxie NN: cordon , obstruction par inhalation</a:t>
            </a:r>
          </a:p>
          <a:p>
            <a:pPr>
              <a:defRPr>
                <a:latin typeface="+mj-lt"/>
                <a:ea typeface="+mj-ea"/>
                <a:cs typeface="+mj-cs"/>
                <a:sym typeface="Helvetica"/>
              </a:defRPr>
            </a:pPr>
            <a:r>
              <a:t>Pématurité</a:t>
            </a:r>
          </a:p>
          <a:p>
            <a:pPr>
              <a:defRPr>
                <a:latin typeface="+mj-lt"/>
                <a:ea typeface="+mj-ea"/>
                <a:cs typeface="+mj-cs"/>
                <a:sym typeface="Helvetica"/>
              </a:defRPr>
            </a:pPr>
          </a:p>
          <a:p>
            <a:pPr>
              <a:defRPr>
                <a:latin typeface="+mj-lt"/>
                <a:ea typeface="+mj-ea"/>
                <a:cs typeface="+mj-cs"/>
                <a:sym typeface="Helvetica"/>
              </a:defRPr>
            </a:pPr>
            <a:r>
              <a:t>encéphalite</a:t>
            </a:r>
          </a:p>
          <a:p>
            <a:pPr>
              <a:defRPr>
                <a:latin typeface="+mj-lt"/>
                <a:ea typeface="+mj-ea"/>
                <a:cs typeface="+mj-cs"/>
                <a:sym typeface="Helvetica"/>
              </a:defRPr>
            </a:pPr>
            <a:r>
              <a:t>traumatismes</a:t>
            </a:r>
          </a:p>
          <a:p>
            <a:pPr>
              <a:defRPr>
                <a:latin typeface="+mj-lt"/>
                <a:ea typeface="+mj-ea"/>
                <a:cs typeface="+mj-cs"/>
                <a:sym typeface="Helvetica"/>
              </a:defRPr>
            </a:pPr>
            <a:r>
              <a:t>Convulsions</a:t>
            </a:r>
          </a:p>
        </p:txBody>
      </p:sp>
      <p:sp>
        <p:nvSpPr>
          <p:cNvPr id="147" name="Ligne"/>
          <p:cNvSpPr/>
          <p:nvPr/>
        </p:nvSpPr>
        <p:spPr>
          <a:xfrm>
            <a:off x="4335988" y="4374243"/>
            <a:ext cx="2199084" cy="4240815"/>
          </a:xfrm>
          <a:prstGeom prst="line">
            <a:avLst/>
          </a:prstGeom>
          <a:ln w="76200">
            <a:solidFill>
              <a:srgbClr val="000000"/>
            </a:solidFill>
            <a:tailEnd type="triangle"/>
          </a:ln>
        </p:spPr>
        <p:txBody>
          <a:bodyPr lIns="45718" tIns="45718" rIns="45718" bIns="45718"/>
          <a:lstStyle/>
          <a:p>
            <a:pPr/>
          </a:p>
        </p:txBody>
      </p:sp>
      <p:sp>
        <p:nvSpPr>
          <p:cNvPr id="148" name="Ligne"/>
          <p:cNvSpPr/>
          <p:nvPr/>
        </p:nvSpPr>
        <p:spPr>
          <a:xfrm>
            <a:off x="4305544" y="3742704"/>
            <a:ext cx="2253893" cy="2465958"/>
          </a:xfrm>
          <a:prstGeom prst="line">
            <a:avLst/>
          </a:prstGeom>
          <a:ln w="76200">
            <a:solidFill>
              <a:srgbClr val="000000"/>
            </a:solidFill>
            <a:tailEnd type="triangle"/>
          </a:ln>
        </p:spPr>
        <p:txBody>
          <a:bodyPr lIns="45718" tIns="45718" rIns="45718" bIns="45718"/>
          <a:lstStyle/>
          <a:p>
            <a:pPr/>
          </a:p>
        </p:txBody>
      </p:sp>
      <p:sp>
        <p:nvSpPr>
          <p:cNvPr id="149" name="Ligne"/>
          <p:cNvSpPr/>
          <p:nvPr/>
        </p:nvSpPr>
        <p:spPr>
          <a:xfrm>
            <a:off x="4375027" y="3092019"/>
            <a:ext cx="2084349" cy="2"/>
          </a:xfrm>
          <a:prstGeom prst="line">
            <a:avLst/>
          </a:prstGeom>
          <a:ln w="76200">
            <a:solidFill>
              <a:srgbClr val="000000"/>
            </a:solidFill>
            <a:tailEnd type="triangle"/>
          </a:ln>
        </p:spPr>
        <p:txBody>
          <a:bodyPr lIns="45718" tIns="45718" rIns="45718" bIns="45718"/>
          <a:lstStyle/>
          <a:p>
            <a:pPr/>
          </a:p>
        </p:txBody>
      </p:sp>
      <p:sp>
        <p:nvSpPr>
          <p:cNvPr id="150" name="Ligne"/>
          <p:cNvSpPr/>
          <p:nvPr/>
        </p:nvSpPr>
        <p:spPr>
          <a:xfrm>
            <a:off x="6740594" y="1878469"/>
            <a:ext cx="216749" cy="2438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0794"/>
                  <a:pt x="10800" y="19800"/>
                </a:cubicBezTo>
                <a:lnTo>
                  <a:pt x="10800" y="12600"/>
                </a:lnTo>
                <a:cubicBezTo>
                  <a:pt x="10800" y="11606"/>
                  <a:pt x="5965" y="10800"/>
                  <a:pt x="0" y="10800"/>
                </a:cubicBezTo>
                <a:cubicBezTo>
                  <a:pt x="5965" y="10800"/>
                  <a:pt x="10800" y="9994"/>
                  <a:pt x="10800" y="9000"/>
                </a:cubicBezTo>
                <a:lnTo>
                  <a:pt x="10800" y="1800"/>
                </a:lnTo>
                <a:cubicBezTo>
                  <a:pt x="10800" y="806"/>
                  <a:pt x="15635" y="0"/>
                  <a:pt x="21600" y="0"/>
                </a:cubicBezTo>
              </a:path>
            </a:pathLst>
          </a:custGeom>
          <a:ln w="50800">
            <a:solidFill>
              <a:srgbClr val="000000"/>
            </a:solidFill>
          </a:ln>
        </p:spPr>
        <p:txBody>
          <a:bodyPr lIns="65022" tIns="65022" rIns="65022" bIns="65022" anchor="ctr"/>
          <a:lstStyle/>
          <a:p>
            <a:pPr>
              <a:defRPr>
                <a:latin typeface="+mj-lt"/>
                <a:ea typeface="+mj-ea"/>
                <a:cs typeface="+mj-cs"/>
                <a:sym typeface="Helvetica"/>
              </a:defRPr>
            </a:pPr>
          </a:p>
        </p:txBody>
      </p:sp>
      <p:sp>
        <p:nvSpPr>
          <p:cNvPr id="151" name="Ligne"/>
          <p:cNvSpPr/>
          <p:nvPr/>
        </p:nvSpPr>
        <p:spPr>
          <a:xfrm>
            <a:off x="6740594" y="7875127"/>
            <a:ext cx="216749" cy="1733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0794"/>
                  <a:pt x="10800" y="19800"/>
                </a:cubicBezTo>
                <a:lnTo>
                  <a:pt x="10800" y="12600"/>
                </a:lnTo>
                <a:cubicBezTo>
                  <a:pt x="10800" y="11606"/>
                  <a:pt x="5965" y="10800"/>
                  <a:pt x="0" y="10800"/>
                </a:cubicBezTo>
                <a:cubicBezTo>
                  <a:pt x="5965" y="10800"/>
                  <a:pt x="10800" y="9994"/>
                  <a:pt x="10800" y="9000"/>
                </a:cubicBezTo>
                <a:lnTo>
                  <a:pt x="10800" y="1800"/>
                </a:lnTo>
                <a:cubicBezTo>
                  <a:pt x="10800" y="806"/>
                  <a:pt x="15635" y="0"/>
                  <a:pt x="21600" y="0"/>
                </a:cubicBezTo>
              </a:path>
            </a:pathLst>
          </a:custGeom>
          <a:ln w="50800">
            <a:solidFill>
              <a:srgbClr val="000000"/>
            </a:solidFill>
          </a:ln>
        </p:spPr>
        <p:txBody>
          <a:bodyPr lIns="65022" tIns="65022" rIns="65022" bIns="65022" anchor="ctr"/>
          <a:lstStyle/>
          <a:p>
            <a:pPr>
              <a:defRPr>
                <a:latin typeface="+mj-lt"/>
                <a:ea typeface="+mj-ea"/>
                <a:cs typeface="+mj-cs"/>
                <a:sym typeface="Helvetica"/>
              </a:defRPr>
            </a:pPr>
          </a:p>
        </p:txBody>
      </p:sp>
      <p:sp>
        <p:nvSpPr>
          <p:cNvPr id="152" name="Ligne"/>
          <p:cNvSpPr/>
          <p:nvPr/>
        </p:nvSpPr>
        <p:spPr>
          <a:xfrm>
            <a:off x="6740594" y="5003234"/>
            <a:ext cx="216749" cy="24385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0794"/>
                  <a:pt x="10800" y="19800"/>
                </a:cubicBezTo>
                <a:lnTo>
                  <a:pt x="10800" y="12600"/>
                </a:lnTo>
                <a:cubicBezTo>
                  <a:pt x="10800" y="11606"/>
                  <a:pt x="5965" y="10800"/>
                  <a:pt x="0" y="10800"/>
                </a:cubicBezTo>
                <a:cubicBezTo>
                  <a:pt x="5965" y="10800"/>
                  <a:pt x="10800" y="9994"/>
                  <a:pt x="10800" y="9000"/>
                </a:cubicBezTo>
                <a:lnTo>
                  <a:pt x="10800" y="1800"/>
                </a:lnTo>
                <a:cubicBezTo>
                  <a:pt x="10800" y="806"/>
                  <a:pt x="15635" y="0"/>
                  <a:pt x="21600" y="0"/>
                </a:cubicBezTo>
              </a:path>
            </a:pathLst>
          </a:custGeom>
          <a:ln w="50800">
            <a:solidFill>
              <a:srgbClr val="000000"/>
            </a:solidFill>
          </a:ln>
        </p:spPr>
        <p:txBody>
          <a:bodyPr lIns="65022" tIns="65022" rIns="65022" bIns="65022" anchor="ctr"/>
          <a:lstStyle/>
          <a:p>
            <a:pPr>
              <a:defRPr>
                <a:latin typeface="+mj-lt"/>
                <a:ea typeface="+mj-ea"/>
                <a:cs typeface="+mj-cs"/>
                <a:sym typeface="Helvetica"/>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Escarres.…"/>
          <p:cNvSpPr txBox="1"/>
          <p:nvPr>
            <p:ph type="subTitle" idx="1"/>
          </p:nvPr>
        </p:nvSpPr>
        <p:spPr>
          <a:xfrm>
            <a:off x="668301" y="4376122"/>
            <a:ext cx="11668198" cy="4729270"/>
          </a:xfrm>
          <a:prstGeom prst="rect">
            <a:avLst/>
          </a:prstGeom>
        </p:spPr>
        <p:txBody>
          <a:bodyPr/>
          <a:lstStyle/>
          <a:p>
            <a:pPr/>
          </a:p>
          <a:p>
            <a:pPr marL="537312" indent="-537312">
              <a:buClr>
                <a:srgbClr val="000000"/>
              </a:buClr>
              <a:buSzPct val="100000"/>
              <a:buAutoNum type="arabicPeriod" startAt="1"/>
              <a:defRPr>
                <a:solidFill>
                  <a:schemeClr val="accent6"/>
                </a:solidFill>
              </a:defRPr>
            </a:pPr>
            <a:r>
              <a:t>Escarres.</a:t>
            </a:r>
          </a:p>
          <a:p>
            <a:pPr marL="537312" indent="-537312">
              <a:buClr>
                <a:srgbClr val="000000"/>
              </a:buClr>
              <a:buSzPct val="100000"/>
              <a:buAutoNum type="arabicPeriod" startAt="1"/>
              <a:defRPr>
                <a:solidFill>
                  <a:schemeClr val="accent6"/>
                </a:solidFill>
              </a:defRPr>
            </a:pPr>
            <a:r>
              <a:t>Rétractions.</a:t>
            </a:r>
          </a:p>
          <a:p>
            <a:pPr marL="537312" indent="-537312">
              <a:buClr>
                <a:srgbClr val="000000"/>
              </a:buClr>
              <a:buSzPct val="100000"/>
              <a:buAutoNum type="arabicPeriod" startAt="1"/>
              <a:defRPr>
                <a:solidFill>
                  <a:schemeClr val="accent6"/>
                </a:solidFill>
              </a:defRPr>
            </a:pPr>
            <a:r>
              <a:t>Fragilité osseuse.</a:t>
            </a:r>
          </a:p>
          <a:p>
            <a:pPr marL="537312" indent="-537312">
              <a:buClr>
                <a:srgbClr val="000000"/>
              </a:buClr>
              <a:buSzPct val="100000"/>
              <a:buAutoNum type="arabicPeriod" startAt="1"/>
              <a:defRPr>
                <a:solidFill>
                  <a:schemeClr val="accent6"/>
                </a:solidFill>
              </a:defRPr>
            </a:pPr>
            <a:r>
              <a:t>Para Ostéo Arthropathies Neurogènes.</a:t>
            </a:r>
          </a:p>
          <a:p>
            <a:pPr marL="537312" indent="-537312">
              <a:buClr>
                <a:srgbClr val="000000"/>
              </a:buClr>
              <a:buSzPct val="100000"/>
              <a:buAutoNum type="arabicPeriod" startAt="1"/>
              <a:defRPr>
                <a:solidFill>
                  <a:schemeClr val="accent6"/>
                </a:solidFill>
              </a:defRPr>
            </a:pPr>
            <a:r>
              <a:t>Complications urinaires</a:t>
            </a:r>
          </a:p>
        </p:txBody>
      </p:sp>
      <p:sp>
        <p:nvSpPr>
          <p:cNvPr id="39" name="Rectangle"/>
          <p:cNvSpPr/>
          <p:nvPr/>
        </p:nvSpPr>
        <p:spPr>
          <a:xfrm>
            <a:off x="11623040" y="9279466"/>
            <a:ext cx="819576" cy="205460"/>
          </a:xfrm>
          <a:prstGeom prst="rect">
            <a:avLst/>
          </a:prstGeom>
          <a:solidFill>
            <a:srgbClr val="FFFFFF"/>
          </a:solidFill>
          <a:ln w="12700">
            <a:solidFill>
              <a:srgbClr val="FFFFFF"/>
            </a:solidFill>
          </a:ln>
        </p:spPr>
        <p:txBody>
          <a:bodyPr lIns="65022" tIns="65022" rIns="65022" bIns="65022"/>
          <a:lstStyle/>
          <a:p>
            <a:pPr>
              <a:defRPr>
                <a:latin typeface="+mj-lt"/>
                <a:ea typeface="+mj-ea"/>
                <a:cs typeface="+mj-cs"/>
                <a:sym typeface="Helvetica"/>
              </a:defRPr>
            </a:pPr>
          </a:p>
        </p:txBody>
      </p:sp>
      <p:sp>
        <p:nvSpPr>
          <p:cNvPr id="40" name="1- Risques liés à la paraplégie"/>
          <p:cNvSpPr txBox="1"/>
          <p:nvPr>
            <p:ph type="ctrTitle"/>
          </p:nvPr>
        </p:nvSpPr>
        <p:spPr>
          <a:xfrm>
            <a:off x="858096" y="3120008"/>
            <a:ext cx="11288608" cy="1075692"/>
          </a:xfrm>
          <a:prstGeom prst="rect">
            <a:avLst/>
          </a:prstGeom>
        </p:spPr>
        <p:txBody>
          <a:bodyPr/>
          <a:lstStyle/>
          <a:p>
            <a:pPr/>
            <a:r>
              <a:t>1- Risques liés à la paraplégie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Le LITTLE (Dr Littel 1828 )…"/>
          <p:cNvSpPr txBox="1"/>
          <p:nvPr>
            <p:ph type="subTitle" idx="1"/>
          </p:nvPr>
        </p:nvSpPr>
        <p:spPr>
          <a:xfrm>
            <a:off x="668301" y="1823917"/>
            <a:ext cx="9103716" cy="8030634"/>
          </a:xfrm>
          <a:prstGeom prst="rect">
            <a:avLst/>
          </a:prstGeom>
        </p:spPr>
        <p:txBody>
          <a:bodyPr/>
          <a:lstStyle/>
          <a:p>
            <a:pPr>
              <a:spcBef>
                <a:spcPts val="400"/>
              </a:spcBef>
              <a:defRPr b="1" sz="2600"/>
            </a:pPr>
            <a:r>
              <a:t>Le LITTLE</a:t>
            </a:r>
            <a:r>
              <a:rPr b="0"/>
              <a:t> (Dr Littel 1828 ) </a:t>
            </a:r>
          </a:p>
          <a:p>
            <a:pPr>
              <a:spcBef>
                <a:spcPts val="400"/>
              </a:spcBef>
              <a:defRPr sz="2600"/>
            </a:pPr>
            <a:r>
              <a:t>Paraplégie spasmodique, sans trouble S.</a:t>
            </a:r>
          </a:p>
          <a:p>
            <a:pPr>
              <a:spcBef>
                <a:spcPts val="400"/>
              </a:spcBef>
              <a:defRPr sz="2600"/>
            </a:pPr>
            <a:r>
              <a:t>Facteur E (émotivité).</a:t>
            </a:r>
          </a:p>
          <a:p>
            <a:pPr>
              <a:spcBef>
                <a:spcPts val="400"/>
              </a:spcBef>
              <a:defRPr sz="2600"/>
            </a:pPr>
            <a:r>
              <a:t>Comitialité</a:t>
            </a:r>
          </a:p>
          <a:p>
            <a:pPr>
              <a:spcBef>
                <a:spcPts val="400"/>
              </a:spcBef>
              <a:defRPr sz="2600"/>
            </a:pPr>
            <a:r>
              <a:t>Déformations des membres supérieurs, inférieurs et de la colonne vertébrale</a:t>
            </a:r>
          </a:p>
          <a:p>
            <a:pPr>
              <a:spcBef>
                <a:spcPts val="400"/>
              </a:spcBef>
              <a:defRPr sz="2600"/>
            </a:pPr>
            <a:r>
              <a:t>Locomotion</a:t>
            </a:r>
          </a:p>
          <a:p>
            <a:pPr>
              <a:spcBef>
                <a:spcPts val="400"/>
              </a:spcBef>
              <a:defRPr sz="2600"/>
            </a:pPr>
            <a:r>
              <a:t>Instabilité psycho-motrice</a:t>
            </a:r>
          </a:p>
          <a:p>
            <a:pPr>
              <a:spcBef>
                <a:spcPts val="400"/>
              </a:spcBef>
              <a:defRPr sz="2600"/>
            </a:pPr>
            <a:r>
              <a:t>Troubles du langage, de la vue.</a:t>
            </a:r>
          </a:p>
          <a:p>
            <a:pPr>
              <a:spcBef>
                <a:spcPts val="400"/>
              </a:spcBef>
              <a:defRPr sz="2600"/>
            </a:pPr>
            <a:r>
              <a:t>L’athétosique (nyx gris centraux)</a:t>
            </a:r>
          </a:p>
          <a:p>
            <a:pPr>
              <a:spcBef>
                <a:spcPts val="400"/>
              </a:spcBef>
              <a:defRPr sz="2600"/>
            </a:pPr>
            <a:r>
              <a:t>Sans repos : mouvements involontaires, lents et antagonistes</a:t>
            </a:r>
          </a:p>
          <a:p>
            <a:pPr>
              <a:spcBef>
                <a:spcPts val="400"/>
              </a:spcBef>
              <a:defRPr sz="2600"/>
            </a:pPr>
            <a:r>
              <a:t>Bavage</a:t>
            </a:r>
          </a:p>
          <a:p>
            <a:pPr>
              <a:spcBef>
                <a:spcPts val="400"/>
              </a:spcBef>
              <a:defRPr sz="2600"/>
            </a:pPr>
            <a:r>
              <a:t>Tr déglutition</a:t>
            </a:r>
          </a:p>
          <a:p>
            <a:pPr>
              <a:spcBef>
                <a:spcPts val="400"/>
              </a:spcBef>
              <a:defRPr sz="2600"/>
            </a:pPr>
            <a:r>
              <a:t>Autonomie - déplacements</a:t>
            </a:r>
          </a:p>
          <a:p>
            <a:pPr>
              <a:spcBef>
                <a:spcPts val="400"/>
              </a:spcBef>
              <a:defRPr sz="2600"/>
            </a:pPr>
            <a:r>
              <a:t>Le cérébelleux	</a:t>
            </a:r>
          </a:p>
        </p:txBody>
      </p:sp>
      <p:pic>
        <p:nvPicPr>
          <p:cNvPr id="155" name="IMC3" descr="IMC3"/>
          <p:cNvPicPr>
            <a:picLocks noChangeAspect="1"/>
          </p:cNvPicPr>
          <p:nvPr/>
        </p:nvPicPr>
        <p:blipFill>
          <a:blip r:embed="rId2">
            <a:extLst/>
          </a:blip>
          <a:stretch>
            <a:fillRect/>
          </a:stretch>
        </p:blipFill>
        <p:spPr>
          <a:xfrm>
            <a:off x="10000047" y="1842346"/>
            <a:ext cx="2720274" cy="3627032"/>
          </a:xfrm>
          <a:prstGeom prst="rect">
            <a:avLst/>
          </a:prstGeom>
          <a:ln w="76200">
            <a:solidFill>
              <a:srgbClr val="000000"/>
            </a:solidFill>
            <a:miter/>
          </a:ln>
        </p:spPr>
      </p:pic>
      <p:sp>
        <p:nvSpPr>
          <p:cNvPr id="156" name="Ligne"/>
          <p:cNvSpPr/>
          <p:nvPr/>
        </p:nvSpPr>
        <p:spPr>
          <a:xfrm>
            <a:off x="11361136" y="2673207"/>
            <a:ext cx="325122" cy="2"/>
          </a:xfrm>
          <a:prstGeom prst="line">
            <a:avLst/>
          </a:prstGeom>
          <a:ln w="76200">
            <a:solidFill>
              <a:srgbClr val="000000"/>
            </a:solidFill>
          </a:ln>
        </p:spPr>
        <p:txBody>
          <a:bodyPr lIns="45718" tIns="45718" rIns="45718" bIns="45718"/>
          <a:lstStyle/>
          <a:p>
            <a:pPr/>
          </a:p>
        </p:txBody>
      </p:sp>
      <p:pic>
        <p:nvPicPr>
          <p:cNvPr id="157" name="IMC2" descr="IMC2"/>
          <p:cNvPicPr>
            <a:picLocks noChangeAspect="1"/>
          </p:cNvPicPr>
          <p:nvPr/>
        </p:nvPicPr>
        <p:blipFill>
          <a:blip r:embed="rId3">
            <a:extLst/>
          </a:blip>
          <a:stretch>
            <a:fillRect/>
          </a:stretch>
        </p:blipFill>
        <p:spPr>
          <a:xfrm>
            <a:off x="9995182" y="5682827"/>
            <a:ext cx="2731913" cy="3642551"/>
          </a:xfrm>
          <a:prstGeom prst="rect">
            <a:avLst/>
          </a:prstGeom>
          <a:ln w="76200">
            <a:solidFill>
              <a:srgbClr val="000000"/>
            </a:solidFill>
            <a:miter/>
          </a:ln>
        </p:spPr>
      </p:pic>
      <p:sp>
        <p:nvSpPr>
          <p:cNvPr id="158" name="Ligne"/>
          <p:cNvSpPr/>
          <p:nvPr/>
        </p:nvSpPr>
        <p:spPr>
          <a:xfrm flipV="1">
            <a:off x="11036017" y="6394025"/>
            <a:ext cx="325122" cy="108376"/>
          </a:xfrm>
          <a:prstGeom prst="line">
            <a:avLst/>
          </a:prstGeom>
          <a:ln w="76200">
            <a:solidFill>
              <a:srgbClr val="000000"/>
            </a:solidFill>
          </a:ln>
        </p:spPr>
        <p:txBody>
          <a:bodyPr lIns="45718" tIns="45718" rIns="45718" bIns="45718"/>
          <a:lstStyle/>
          <a:p>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Aptitude au sport…"/>
          <p:cNvSpPr txBox="1"/>
          <p:nvPr>
            <p:ph type="subTitle" idx="1"/>
          </p:nvPr>
        </p:nvSpPr>
        <p:spPr>
          <a:xfrm>
            <a:off x="668301" y="1862370"/>
            <a:ext cx="11668198" cy="7102124"/>
          </a:xfrm>
          <a:prstGeom prst="rect">
            <a:avLst/>
          </a:prstGeom>
        </p:spPr>
        <p:txBody>
          <a:bodyPr/>
          <a:lstStyle/>
          <a:p>
            <a:pPr>
              <a:spcBef>
                <a:spcPts val="400"/>
              </a:spcBef>
              <a:defRPr b="1" sz="2600"/>
            </a:pPr>
            <a:r>
              <a:t>Aptitude au sport</a:t>
            </a:r>
          </a:p>
          <a:p>
            <a:pPr lvl="1" indent="228600">
              <a:spcBef>
                <a:spcPts val="400"/>
              </a:spcBef>
              <a:defRPr sz="2600"/>
            </a:pPr>
            <a:r>
              <a:t>Assis fauteuil roulant : Tennis de table, Athlétisme tricycle, fauteuil roulant propulsé par les pieds</a:t>
            </a:r>
          </a:p>
          <a:p>
            <a:pPr lvl="1" indent="228600">
              <a:spcBef>
                <a:spcPts val="400"/>
              </a:spcBef>
              <a:defRPr sz="2600"/>
            </a:pPr>
            <a:r>
              <a:t>Assis fauteuil roulant électrique : Foot fauteuil</a:t>
            </a:r>
          </a:p>
          <a:p>
            <a:pPr lvl="1" indent="228600">
              <a:spcBef>
                <a:spcPts val="400"/>
              </a:spcBef>
              <a:defRPr sz="2600"/>
            </a:pPr>
            <a:r>
              <a:t>Debout : TT, athlé., escrime, voile, lutte, foot, natation (sous réserve : contractures - coordination respiration / émotivité) </a:t>
            </a:r>
          </a:p>
          <a:p>
            <a:pPr>
              <a:spcBef>
                <a:spcPts val="400"/>
              </a:spcBef>
              <a:defRPr b="1" sz="2600"/>
            </a:pPr>
            <a:r>
              <a:t>Rôle du responsable sportif</a:t>
            </a:r>
          </a:p>
          <a:p>
            <a:pPr lvl="1" indent="228600">
              <a:spcBef>
                <a:spcPts val="400"/>
              </a:spcBef>
              <a:defRPr i="1" sz="2600">
                <a:latin typeface="Arial"/>
                <a:ea typeface="Arial"/>
                <a:cs typeface="Arial"/>
                <a:sym typeface="Arial"/>
              </a:defRPr>
            </a:pPr>
            <a:r>
              <a:t>Bien apprécier l’ensemble des troubles</a:t>
            </a:r>
          </a:p>
          <a:p>
            <a:pPr lvl="1" indent="228600">
              <a:spcBef>
                <a:spcPts val="400"/>
              </a:spcBef>
              <a:defRPr i="1" sz="2600">
                <a:latin typeface="Arial"/>
                <a:ea typeface="Arial"/>
                <a:cs typeface="Arial"/>
                <a:sym typeface="Arial"/>
              </a:defRPr>
            </a:pPr>
            <a:r>
              <a:t>Se méfier de l’épilepsie</a:t>
            </a:r>
          </a:p>
          <a:p>
            <a:pPr lvl="1" indent="228600">
              <a:spcBef>
                <a:spcPts val="400"/>
              </a:spcBef>
              <a:defRPr i="1" sz="2600">
                <a:latin typeface="Arial"/>
                <a:ea typeface="Arial"/>
                <a:cs typeface="Arial"/>
                <a:sym typeface="Arial"/>
              </a:defRPr>
            </a:pPr>
            <a:r>
              <a:t>Gros travail de mise en confiance de valorisation</a:t>
            </a:r>
            <a:r>
              <a:rPr i="0">
                <a:latin typeface="+mj-lt"/>
                <a:ea typeface="+mj-ea"/>
                <a:cs typeface="+mj-cs"/>
                <a:sym typeface="Helvetica"/>
              </a:rPr>
              <a:t>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5 - Séquelles de Poliomyélite Antérieure Aigüe"/>
          <p:cNvSpPr txBox="1"/>
          <p:nvPr>
            <p:ph type="subTitle" sz="quarter" idx="1"/>
          </p:nvPr>
        </p:nvSpPr>
        <p:spPr>
          <a:xfrm>
            <a:off x="508141" y="3127736"/>
            <a:ext cx="11988518" cy="1084229"/>
          </a:xfrm>
          <a:prstGeom prst="rect">
            <a:avLst/>
          </a:prstGeom>
          <a:ln w="25400">
            <a:solidFill>
              <a:srgbClr val="FF2600"/>
            </a:solidFill>
          </a:ln>
        </p:spPr>
        <p:txBody>
          <a:bodyPr lIns="65022" tIns="65022" rIns="65022" bIns="65022" anchor="b"/>
          <a:lstStyle/>
          <a:p>
            <a:pPr algn="ctr" defTabSz="365759">
              <a:spcBef>
                <a:spcPts val="0"/>
              </a:spcBef>
              <a:defRPr b="1" sz="4400"/>
            </a:pPr>
            <a:r>
              <a:t>5 - Séquelles</a:t>
            </a:r>
            <a:r>
              <a:rPr sz="4000"/>
              <a:t> de</a:t>
            </a:r>
            <a:r>
              <a:t> P</a:t>
            </a:r>
            <a:r>
              <a:rPr sz="4000"/>
              <a:t>oliomyélite</a:t>
            </a:r>
            <a:r>
              <a:t> A</a:t>
            </a:r>
            <a:r>
              <a:rPr sz="4000"/>
              <a:t>ntérieure</a:t>
            </a:r>
            <a:r>
              <a:t> A</a:t>
            </a:r>
            <a:r>
              <a:rPr sz="4000"/>
              <a:t>igüe</a:t>
            </a:r>
          </a:p>
        </p:txBody>
      </p:sp>
      <p:sp>
        <p:nvSpPr>
          <p:cNvPr id="163" name="Définitions, causes……"/>
          <p:cNvSpPr txBox="1"/>
          <p:nvPr/>
        </p:nvSpPr>
        <p:spPr>
          <a:xfrm>
            <a:off x="668301" y="4376122"/>
            <a:ext cx="11668198" cy="1752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800">
                <a:latin typeface="+mj-lt"/>
                <a:ea typeface="+mj-ea"/>
                <a:cs typeface="+mj-cs"/>
                <a:sym typeface="Helvetica"/>
              </a:defRPr>
            </a:pP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Définitions, causes…</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Aptitudes au sport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Atteinte corps cellulaire du deutoneurone dans la corne antérieure de la moelle.…"/>
          <p:cNvSpPr txBox="1"/>
          <p:nvPr>
            <p:ph type="subTitle" idx="1"/>
          </p:nvPr>
        </p:nvSpPr>
        <p:spPr>
          <a:xfrm>
            <a:off x="668301" y="1844236"/>
            <a:ext cx="9411549" cy="7120258"/>
          </a:xfrm>
          <a:prstGeom prst="rect">
            <a:avLst/>
          </a:prstGeom>
        </p:spPr>
        <p:txBody>
          <a:bodyPr/>
          <a:lstStyle/>
          <a:p>
            <a:pPr>
              <a:spcBef>
                <a:spcPts val="400"/>
              </a:spcBef>
              <a:defRPr sz="2600"/>
            </a:pPr>
            <a:r>
              <a:t>Atteinte corps cellulaire du deutoneurone dans la corne antérieure de la moelle.</a:t>
            </a:r>
          </a:p>
          <a:p>
            <a:pPr>
              <a:spcBef>
                <a:spcPts val="400"/>
              </a:spcBef>
              <a:defRPr b="1" sz="2600"/>
            </a:pPr>
            <a:r>
              <a:t>Origine</a:t>
            </a:r>
            <a:r>
              <a:rPr b="0"/>
              <a:t> : Virale, eau baignade. </a:t>
            </a:r>
          </a:p>
          <a:p>
            <a:pPr>
              <a:spcBef>
                <a:spcPts val="400"/>
              </a:spcBef>
              <a:defRPr b="1" sz="2600"/>
            </a:pPr>
            <a:r>
              <a:t>Début</a:t>
            </a:r>
            <a:r>
              <a:rPr b="0"/>
              <a:t> : brutal des paralysies : asymétriques, diffuses, d’intensité variable.</a:t>
            </a:r>
          </a:p>
          <a:p>
            <a:pPr>
              <a:spcBef>
                <a:spcPts val="400"/>
              </a:spcBef>
              <a:defRPr b="1" sz="2600"/>
            </a:pPr>
            <a:r>
              <a:t>Régression</a:t>
            </a:r>
            <a:r>
              <a:rPr b="0"/>
              <a:t>: Récupération partielle sur quelques mois , puis séquelles proprement dites.</a:t>
            </a:r>
          </a:p>
          <a:p>
            <a:pPr>
              <a:spcBef>
                <a:spcPts val="400"/>
              </a:spcBef>
              <a:defRPr sz="2600"/>
            </a:pPr>
            <a:r>
              <a:t>Paralysie - Flasque - Aréflexique - Amyotrophie - Sensibilité normale.</a:t>
            </a:r>
          </a:p>
          <a:p>
            <a:pPr>
              <a:spcBef>
                <a:spcPts val="400"/>
              </a:spcBef>
              <a:defRPr b="1" sz="2600"/>
            </a:pPr>
            <a:r>
              <a:t>Complications</a:t>
            </a:r>
            <a:r>
              <a:rPr b="0"/>
              <a:t> : Rétractions / déformations - retard de croissance (inégalité de longueur des membres inférieurs) - Scoliose - Fragilité osseuse -</a:t>
            </a:r>
          </a:p>
          <a:p>
            <a:pPr>
              <a:spcBef>
                <a:spcPts val="400"/>
              </a:spcBef>
              <a:defRPr b="1" sz="2600"/>
            </a:pPr>
            <a:r>
              <a:t>Devenir</a:t>
            </a:r>
            <a:r>
              <a:rPr b="0"/>
              <a:t> : Vaccination.</a:t>
            </a:r>
          </a:p>
        </p:txBody>
      </p:sp>
      <p:pic>
        <p:nvPicPr>
          <p:cNvPr id="166" name="orthèse1" descr="orthèse1"/>
          <p:cNvPicPr>
            <a:picLocks noChangeAspect="1"/>
          </p:cNvPicPr>
          <p:nvPr/>
        </p:nvPicPr>
        <p:blipFill>
          <a:blip r:embed="rId2">
            <a:extLst/>
          </a:blip>
          <a:stretch>
            <a:fillRect/>
          </a:stretch>
        </p:blipFill>
        <p:spPr>
          <a:xfrm>
            <a:off x="10259341" y="5292230"/>
            <a:ext cx="2756750" cy="3738882"/>
          </a:xfrm>
          <a:prstGeom prst="rect">
            <a:avLst/>
          </a:prstGeom>
          <a:ln w="12700">
            <a:miter lim="400000"/>
          </a:ln>
        </p:spPr>
      </p:pic>
      <p:sp>
        <p:nvSpPr>
          <p:cNvPr id="167" name="ORTHESE"/>
          <p:cNvSpPr txBox="1"/>
          <p:nvPr/>
        </p:nvSpPr>
        <p:spPr>
          <a:xfrm>
            <a:off x="10226603" y="5165795"/>
            <a:ext cx="2822224" cy="358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408829">
              <a:spcBef>
                <a:spcPts val="300"/>
              </a:spcBef>
              <a:defRPr b="1" sz="2300">
                <a:latin typeface="+mj-lt"/>
                <a:ea typeface="+mj-ea"/>
                <a:cs typeface="+mj-cs"/>
                <a:sym typeface="Helvetica"/>
              </a:defRPr>
            </a:lvl1pPr>
          </a:lstStyle>
          <a:p>
            <a:pPr/>
            <a:r>
              <a:t>ORTHESE</a:t>
            </a:r>
          </a:p>
        </p:txBody>
      </p:sp>
      <p:pic>
        <p:nvPicPr>
          <p:cNvPr id="168" name="POLIO2" descr="POLIO2"/>
          <p:cNvPicPr>
            <a:picLocks noChangeAspect="1"/>
          </p:cNvPicPr>
          <p:nvPr/>
        </p:nvPicPr>
        <p:blipFill>
          <a:blip r:embed="rId3">
            <a:extLst/>
          </a:blip>
          <a:stretch>
            <a:fillRect/>
          </a:stretch>
        </p:blipFill>
        <p:spPr>
          <a:xfrm>
            <a:off x="8600107" y="2456462"/>
            <a:ext cx="4409209" cy="211478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Aptitude au sport : excellente…"/>
          <p:cNvSpPr txBox="1"/>
          <p:nvPr>
            <p:ph type="subTitle" idx="1"/>
          </p:nvPr>
        </p:nvSpPr>
        <p:spPr>
          <a:xfrm>
            <a:off x="668301" y="2419969"/>
            <a:ext cx="12134712" cy="6395370"/>
          </a:xfrm>
          <a:prstGeom prst="rect">
            <a:avLst/>
          </a:prstGeom>
        </p:spPr>
        <p:txBody>
          <a:bodyPr/>
          <a:lstStyle/>
          <a:p>
            <a:pPr>
              <a:spcBef>
                <a:spcPts val="400"/>
              </a:spcBef>
              <a:defRPr b="1" sz="2600"/>
            </a:pPr>
            <a:r>
              <a:t>Aptitude au sport :</a:t>
            </a:r>
            <a:r>
              <a:rPr b="0"/>
              <a:t> excellente</a:t>
            </a:r>
          </a:p>
          <a:p>
            <a:pPr>
              <a:spcBef>
                <a:spcPts val="400"/>
              </a:spcBef>
              <a:defRPr sz="2600"/>
            </a:pPr>
            <a:r>
              <a:t>Tous les sports favorisés par l’allègement</a:t>
            </a:r>
          </a:p>
          <a:p>
            <a:pPr>
              <a:spcBef>
                <a:spcPts val="400"/>
              </a:spcBef>
              <a:defRPr sz="2600"/>
            </a:pPr>
            <a:r>
              <a:t>Natation</a:t>
            </a:r>
          </a:p>
          <a:p>
            <a:pPr>
              <a:spcBef>
                <a:spcPts val="400"/>
              </a:spcBef>
              <a:defRPr sz="2600"/>
            </a:pPr>
            <a:r>
              <a:t>Basket en fauteuil roulant.</a:t>
            </a:r>
          </a:p>
          <a:p>
            <a:pPr>
              <a:spcBef>
                <a:spcPts val="400"/>
              </a:spcBef>
              <a:defRPr sz="2600"/>
            </a:pPr>
            <a:r>
              <a:t>Course en fauteuil roulant.</a:t>
            </a:r>
          </a:p>
          <a:p>
            <a:pPr>
              <a:spcBef>
                <a:spcPts val="400"/>
              </a:spcBef>
              <a:defRPr sz="2600"/>
            </a:pPr>
            <a:r>
              <a:t>Tennis de table debout ou assis</a:t>
            </a:r>
          </a:p>
          <a:p>
            <a:pPr>
              <a:spcBef>
                <a:spcPts val="400"/>
              </a:spcBef>
              <a:defRPr sz="2600"/>
            </a:pPr>
          </a:p>
          <a:p>
            <a:pPr>
              <a:spcBef>
                <a:spcPts val="400"/>
              </a:spcBef>
              <a:defRPr sz="2600"/>
            </a:pPr>
            <a:r>
              <a:t>Rôle du responsable sportif.</a:t>
            </a:r>
          </a:p>
          <a:p>
            <a:pPr marL="260683" indent="-260683">
              <a:spcBef>
                <a:spcPts val="400"/>
              </a:spcBef>
              <a:buSzPct val="100000"/>
              <a:buChar char="•"/>
              <a:defRPr sz="2600"/>
            </a:pPr>
            <a:r>
              <a:t>Bien connaître l’étendue des paralysies.</a:t>
            </a:r>
          </a:p>
          <a:p>
            <a:pPr marL="260683" indent="-260683">
              <a:spcBef>
                <a:spcPts val="400"/>
              </a:spcBef>
              <a:buSzPct val="100000"/>
              <a:buChar char="•"/>
              <a:defRPr sz="2600"/>
            </a:pPr>
            <a:r>
              <a:t>Attention à la fragilité osseuse.</a:t>
            </a:r>
          </a:p>
          <a:p>
            <a:pPr marL="260683" indent="-260683">
              <a:spcBef>
                <a:spcPts val="400"/>
              </a:spcBef>
              <a:buSzPct val="100000"/>
              <a:buChar char="•"/>
              <a:defRPr sz="2600"/>
            </a:pPr>
            <a:r>
              <a:t>Ne pas aggraver un problème orthopédique par le sport.              </a:t>
            </a:r>
          </a:p>
        </p:txBody>
      </p:sp>
      <p:pic>
        <p:nvPicPr>
          <p:cNvPr id="171" name="0LABOURE" descr="0LABOURE"/>
          <p:cNvPicPr>
            <a:picLocks noChangeAspect="1"/>
          </p:cNvPicPr>
          <p:nvPr/>
        </p:nvPicPr>
        <p:blipFill>
          <a:blip r:embed="rId2">
            <a:extLst/>
          </a:blip>
          <a:stretch>
            <a:fillRect/>
          </a:stretch>
        </p:blipFill>
        <p:spPr>
          <a:xfrm>
            <a:off x="8850489" y="3738879"/>
            <a:ext cx="3793069" cy="2844802"/>
          </a:xfrm>
          <a:prstGeom prst="rect">
            <a:avLst/>
          </a:prstGeom>
          <a:ln w="12700">
            <a:miter lim="400000"/>
          </a:ln>
        </p:spPr>
      </p:pic>
      <p:sp>
        <p:nvSpPr>
          <p:cNvPr id="172" name="Ligne"/>
          <p:cNvSpPr/>
          <p:nvPr/>
        </p:nvSpPr>
        <p:spPr>
          <a:xfrm>
            <a:off x="8624110" y="4768425"/>
            <a:ext cx="1815855" cy="2"/>
          </a:xfrm>
          <a:prstGeom prst="line">
            <a:avLst/>
          </a:prstGeom>
          <a:ln w="50800">
            <a:solidFill>
              <a:srgbClr val="000000"/>
            </a:solidFill>
            <a:tailEnd type="triangle"/>
          </a:ln>
        </p:spPr>
        <p:txBody>
          <a:bodyPr lIns="45718" tIns="45718" rIns="45718" bIns="45718"/>
          <a:lstStyle/>
          <a:p>
            <a:pPr/>
          </a:p>
        </p:txBody>
      </p:sp>
      <p:sp>
        <p:nvSpPr>
          <p:cNvPr id="173" name="Ligne"/>
          <p:cNvSpPr/>
          <p:nvPr/>
        </p:nvSpPr>
        <p:spPr>
          <a:xfrm>
            <a:off x="10945707" y="4334933"/>
            <a:ext cx="325122" cy="2"/>
          </a:xfrm>
          <a:prstGeom prst="line">
            <a:avLst/>
          </a:prstGeom>
          <a:ln w="76200">
            <a:solidFill>
              <a:srgbClr val="000000"/>
            </a:solidFill>
          </a:ln>
        </p:spPr>
        <p:txBody>
          <a:bodyPr lIns="45718" tIns="45718" rIns="45718" bIns="45718"/>
          <a:lstStyle/>
          <a:p>
            <a:pPr/>
          </a:p>
        </p:txBody>
      </p:sp>
      <p:sp>
        <p:nvSpPr>
          <p:cNvPr id="174" name="Séquelles"/>
          <p:cNvSpPr txBox="1"/>
          <p:nvPr/>
        </p:nvSpPr>
        <p:spPr>
          <a:xfrm>
            <a:off x="6852356" y="4519067"/>
            <a:ext cx="1815855" cy="523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defRPr>
                <a:latin typeface="+mj-lt"/>
                <a:ea typeface="+mj-ea"/>
                <a:cs typeface="+mj-cs"/>
                <a:sym typeface="Helvetica"/>
              </a:defRPr>
            </a:lvl1pPr>
          </a:lstStyle>
          <a:p>
            <a:pPr/>
            <a:r>
              <a:t>Séquelles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6 - Atteintes radiculaires &amp; tronculaires"/>
          <p:cNvSpPr txBox="1"/>
          <p:nvPr>
            <p:ph type="subTitle" sz="quarter" idx="1"/>
          </p:nvPr>
        </p:nvSpPr>
        <p:spPr>
          <a:xfrm>
            <a:off x="333726" y="3141911"/>
            <a:ext cx="12337348" cy="1084229"/>
          </a:xfrm>
          <a:prstGeom prst="rect">
            <a:avLst/>
          </a:prstGeom>
          <a:ln w="25400">
            <a:solidFill>
              <a:srgbClr val="FF2600"/>
            </a:solidFill>
          </a:ln>
        </p:spPr>
        <p:txBody>
          <a:bodyPr lIns="65022" tIns="65022" rIns="65022" bIns="65022" anchor="b"/>
          <a:lstStyle>
            <a:lvl1pPr algn="ctr" defTabSz="420623">
              <a:spcBef>
                <a:spcPts val="0"/>
              </a:spcBef>
              <a:defRPr b="1" sz="5100"/>
            </a:lvl1pPr>
          </a:lstStyle>
          <a:p>
            <a:pPr/>
            <a:r>
              <a:t>6 - Atteintes radiculaires &amp; tronculaires</a:t>
            </a:r>
          </a:p>
        </p:txBody>
      </p:sp>
      <p:sp>
        <p:nvSpPr>
          <p:cNvPr id="177" name="Atteintes radiculaires…"/>
          <p:cNvSpPr txBox="1"/>
          <p:nvPr/>
        </p:nvSpPr>
        <p:spPr>
          <a:xfrm>
            <a:off x="668301" y="4376122"/>
            <a:ext cx="11668198" cy="2921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800">
                <a:latin typeface="+mj-lt"/>
                <a:ea typeface="+mj-ea"/>
                <a:cs typeface="+mj-cs"/>
                <a:sym typeface="Helvetica"/>
              </a:defRPr>
            </a:pP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Atteintes radiculaires</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Atteintes tronculaires</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Aptitudes au sport</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Spina bifida</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PxBrach" descr="PxBrach"/>
          <p:cNvPicPr>
            <a:picLocks noChangeAspect="1"/>
          </p:cNvPicPr>
          <p:nvPr/>
        </p:nvPicPr>
        <p:blipFill>
          <a:blip r:embed="rId2">
            <a:extLst/>
          </a:blip>
          <a:stretch>
            <a:fillRect/>
          </a:stretch>
        </p:blipFill>
        <p:spPr>
          <a:xfrm>
            <a:off x="8922736" y="4930985"/>
            <a:ext cx="3686954" cy="3702758"/>
          </a:xfrm>
          <a:prstGeom prst="rect">
            <a:avLst/>
          </a:prstGeom>
          <a:ln w="12700">
            <a:miter lim="400000"/>
          </a:ln>
        </p:spPr>
      </p:pic>
      <p:grpSp>
        <p:nvGrpSpPr>
          <p:cNvPr id="182" name="Maladie de Guillain Barré : cause inconnue - paralysie symétrique, douleurs des 4 membres périphériques avec troubles sensitifs."/>
          <p:cNvGrpSpPr/>
          <p:nvPr/>
        </p:nvGrpSpPr>
        <p:grpSpPr>
          <a:xfrm>
            <a:off x="216746" y="5262081"/>
            <a:ext cx="5988476" cy="4392107"/>
            <a:chOff x="0" y="0"/>
            <a:chExt cx="5988475" cy="4392105"/>
          </a:xfrm>
        </p:grpSpPr>
        <p:sp>
          <p:nvSpPr>
            <p:cNvPr id="180" name="Ovale"/>
            <p:cNvSpPr/>
            <p:nvPr/>
          </p:nvSpPr>
          <p:spPr>
            <a:xfrm>
              <a:off x="0" y="0"/>
              <a:ext cx="5988476" cy="4392106"/>
            </a:xfrm>
            <a:prstGeom prst="ellipse">
              <a:avLst/>
            </a:prstGeom>
            <a:solidFill>
              <a:srgbClr val="CCFF66"/>
            </a:solidFill>
            <a:ln w="12700" cap="flat">
              <a:solidFill>
                <a:srgbClr val="66FF33"/>
              </a:solidFill>
              <a:prstDash val="solid"/>
              <a:round/>
            </a:ln>
            <a:effectLst/>
          </p:spPr>
          <p:txBody>
            <a:bodyPr wrap="square" lIns="65022" tIns="65022" rIns="65022" bIns="65022" numCol="1" anchor="ctr">
              <a:noAutofit/>
            </a:bodyPr>
            <a:lstStyle/>
            <a:p>
              <a:pPr indent="457200">
                <a:defRPr>
                  <a:latin typeface="+mj-lt"/>
                  <a:ea typeface="+mj-ea"/>
                  <a:cs typeface="+mj-cs"/>
                  <a:sym typeface="Helvetica"/>
                </a:defRPr>
              </a:pPr>
            </a:p>
          </p:txBody>
        </p:sp>
        <p:sp>
          <p:nvSpPr>
            <p:cNvPr id="181" name="Maladie de Guillain Barré : cause inconnue - paralysie symétrique, douleurs des 4 membres périphériques avec troubles sensitifs."/>
            <p:cNvSpPr txBox="1"/>
            <p:nvPr/>
          </p:nvSpPr>
          <p:spPr>
            <a:xfrm>
              <a:off x="876991" y="949930"/>
              <a:ext cx="4234493" cy="24922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2" tIns="65022" rIns="65022" bIns="65022" numCol="1" anchor="ctr">
              <a:spAutoFit/>
            </a:bodyPr>
            <a:lstStyle/>
            <a:p>
              <a:pPr lvl="1" indent="457200">
                <a:defRPr b="1">
                  <a:latin typeface="+mj-lt"/>
                  <a:ea typeface="+mj-ea"/>
                  <a:cs typeface="+mj-cs"/>
                  <a:sym typeface="Helvetica"/>
                </a:defRPr>
              </a:pPr>
              <a:r>
                <a:t>Maladie de Guillain Barré : </a:t>
              </a:r>
              <a:r>
                <a:rPr b="0"/>
                <a:t>cause inconnue - paralysie symétrique, douleurs des 4 membres périphériques avec troubles sensitifs.</a:t>
              </a:r>
            </a:p>
          </p:txBody>
        </p:sp>
      </p:grpSp>
      <p:sp>
        <p:nvSpPr>
          <p:cNvPr id="183" name="Causes…"/>
          <p:cNvSpPr txBox="1"/>
          <p:nvPr>
            <p:ph type="subTitle" sz="quarter" idx="1"/>
          </p:nvPr>
        </p:nvSpPr>
        <p:spPr>
          <a:xfrm>
            <a:off x="424209" y="2491394"/>
            <a:ext cx="3966278" cy="2109334"/>
          </a:xfrm>
          <a:prstGeom prst="rect">
            <a:avLst/>
          </a:prstGeom>
        </p:spPr>
        <p:txBody>
          <a:bodyPr/>
          <a:lstStyle/>
          <a:p>
            <a:pPr>
              <a:spcBef>
                <a:spcPts val="400"/>
              </a:spcBef>
              <a:defRPr b="1" sz="2600"/>
            </a:pPr>
            <a:r>
              <a:t>Causes</a:t>
            </a:r>
          </a:p>
          <a:p>
            <a:pPr>
              <a:spcBef>
                <a:spcPts val="400"/>
              </a:spcBef>
              <a:defRPr sz="2600"/>
            </a:pPr>
            <a:r>
              <a:t>Traumatismes</a:t>
            </a:r>
          </a:p>
          <a:p>
            <a:pPr>
              <a:spcBef>
                <a:spcPts val="400"/>
              </a:spcBef>
              <a:defRPr sz="2600"/>
            </a:pPr>
            <a:r>
              <a:t>Accident de la voie publique - plaie</a:t>
            </a:r>
          </a:p>
        </p:txBody>
      </p:sp>
      <p:sp>
        <p:nvSpPr>
          <p:cNvPr id="184" name="Syndrome du plexus brachial…"/>
          <p:cNvSpPr txBox="1"/>
          <p:nvPr/>
        </p:nvSpPr>
        <p:spPr>
          <a:xfrm>
            <a:off x="6997982" y="2319054"/>
            <a:ext cx="5730243" cy="252540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b="1">
                <a:latin typeface="+mj-lt"/>
                <a:ea typeface="+mj-ea"/>
                <a:cs typeface="+mj-cs"/>
                <a:sym typeface="Helvetica"/>
              </a:defRPr>
            </a:pPr>
            <a:r>
              <a:t>Syndrome du plexus brachial </a:t>
            </a:r>
          </a:p>
          <a:p>
            <a:pPr>
              <a:defRPr>
                <a:latin typeface="+mj-lt"/>
                <a:ea typeface="+mj-ea"/>
                <a:cs typeface="+mj-cs"/>
                <a:sym typeface="Helvetica"/>
              </a:defRPr>
            </a:pPr>
            <a:r>
              <a:t>Paralysie flasque - aréflexique amyotrophique</a:t>
            </a:r>
          </a:p>
          <a:p>
            <a:pPr lvl="3" indent="1371600">
              <a:defRPr u="sng">
                <a:latin typeface="+mj-lt"/>
                <a:ea typeface="+mj-ea"/>
                <a:cs typeface="+mj-cs"/>
                <a:sym typeface="Helvetica"/>
              </a:defRPr>
            </a:pPr>
            <a:r>
              <a:t>Complète</a:t>
            </a:r>
            <a:r>
              <a:rPr u="none"/>
              <a:t> : associée à des </a:t>
            </a:r>
            <a:r>
              <a:rPr b="1" u="none">
                <a:latin typeface="Arial"/>
                <a:ea typeface="Arial"/>
                <a:cs typeface="Arial"/>
                <a:sym typeface="Arial"/>
              </a:rPr>
              <a:t>douleurs</a:t>
            </a:r>
            <a:r>
              <a:rPr u="none"/>
              <a:t> et des troubles trophiques.</a:t>
            </a:r>
          </a:p>
          <a:p>
            <a:pPr lvl="3" indent="1371600">
              <a:defRPr u="sng">
                <a:latin typeface="+mj-lt"/>
                <a:ea typeface="+mj-ea"/>
                <a:cs typeface="+mj-cs"/>
                <a:sym typeface="Helvetica"/>
              </a:defRPr>
            </a:pPr>
            <a:r>
              <a:t>Partielle</a:t>
            </a:r>
          </a:p>
        </p:txBody>
      </p:sp>
      <p:sp>
        <p:nvSpPr>
          <p:cNvPr id="185" name="Flèche"/>
          <p:cNvSpPr/>
          <p:nvPr/>
        </p:nvSpPr>
        <p:spPr>
          <a:xfrm>
            <a:off x="4352995" y="3076442"/>
            <a:ext cx="2384215" cy="433495"/>
          </a:xfrm>
          <a:prstGeom prst="rightArrow">
            <a:avLst>
              <a:gd name="adj1" fmla="val 50000"/>
              <a:gd name="adj2" fmla="val 96680"/>
            </a:avLst>
          </a:prstGeom>
          <a:solidFill>
            <a:schemeClr val="accent1"/>
          </a:solidFill>
          <a:ln w="12700">
            <a:solidFill>
              <a:srgbClr val="000000"/>
            </a:solidFill>
            <a:miter/>
          </a:ln>
        </p:spPr>
        <p:txBody>
          <a:bodyPr lIns="65022" tIns="65022" rIns="65022" bIns="65022" anchor="ctr"/>
          <a:lstStyle/>
          <a:p>
            <a:pPr>
              <a:defRPr>
                <a:latin typeface="+mj-lt"/>
                <a:ea typeface="+mj-ea"/>
                <a:cs typeface="+mj-cs"/>
                <a:sym typeface="Helvetica"/>
              </a:defRPr>
            </a:pPr>
          </a:p>
        </p:txBody>
      </p:sp>
      <p:grpSp>
        <p:nvGrpSpPr>
          <p:cNvPr id="189" name="Groupe"/>
          <p:cNvGrpSpPr/>
          <p:nvPr/>
        </p:nvGrpSpPr>
        <p:grpSpPr>
          <a:xfrm>
            <a:off x="6800009" y="4102975"/>
            <a:ext cx="1341085" cy="2866694"/>
            <a:chOff x="7" y="0"/>
            <a:chExt cx="1341083" cy="2866693"/>
          </a:xfrm>
        </p:grpSpPr>
        <p:sp>
          <p:nvSpPr>
            <p:cNvPr id="186" name="Figure"/>
            <p:cNvSpPr/>
            <p:nvPr/>
          </p:nvSpPr>
          <p:spPr>
            <a:xfrm>
              <a:off x="7" y="0"/>
              <a:ext cx="1341084" cy="2866694"/>
            </a:xfrm>
            <a:custGeom>
              <a:avLst/>
              <a:gdLst/>
              <a:ahLst/>
              <a:cxnLst>
                <a:cxn ang="0">
                  <a:pos x="wd2" y="hd2"/>
                </a:cxn>
                <a:cxn ang="5400000">
                  <a:pos x="wd2" y="hd2"/>
                </a:cxn>
                <a:cxn ang="10800000">
                  <a:pos x="wd2" y="hd2"/>
                </a:cxn>
                <a:cxn ang="16200000">
                  <a:pos x="wd2" y="hd2"/>
                </a:cxn>
              </a:cxnLst>
              <a:rect l="0" t="0" r="r" b="b"/>
              <a:pathLst>
                <a:path w="19358" h="21600" fill="norm" stroke="1" extrusionOk="0">
                  <a:moveTo>
                    <a:pt x="5" y="7714"/>
                  </a:moveTo>
                  <a:cubicBezTo>
                    <a:pt x="5" y="10984"/>
                    <a:pt x="5175" y="13898"/>
                    <a:pt x="12907" y="14988"/>
                  </a:cubicBezTo>
                  <a:lnTo>
                    <a:pt x="12907" y="12784"/>
                  </a:lnTo>
                  <a:lnTo>
                    <a:pt x="19358" y="17633"/>
                  </a:lnTo>
                  <a:lnTo>
                    <a:pt x="12907" y="21600"/>
                  </a:lnTo>
                  <a:lnTo>
                    <a:pt x="12907" y="19396"/>
                  </a:lnTo>
                  <a:cubicBezTo>
                    <a:pt x="5175" y="18306"/>
                    <a:pt x="5" y="15392"/>
                    <a:pt x="5" y="12123"/>
                  </a:cubicBezTo>
                  <a:close/>
                  <a:moveTo>
                    <a:pt x="19358" y="4408"/>
                  </a:moveTo>
                  <a:cubicBezTo>
                    <a:pt x="10799" y="4408"/>
                    <a:pt x="3257" y="6649"/>
                    <a:pt x="812" y="9919"/>
                  </a:cubicBezTo>
                  <a:cubicBezTo>
                    <a:pt x="-2242" y="5836"/>
                    <a:pt x="3586" y="1539"/>
                    <a:pt x="13829" y="322"/>
                  </a:cubicBezTo>
                  <a:cubicBezTo>
                    <a:pt x="15623" y="108"/>
                    <a:pt x="17486" y="0"/>
                    <a:pt x="19358" y="0"/>
                  </a:cubicBezTo>
                  <a:close/>
                </a:path>
              </a:pathLst>
            </a:custGeom>
            <a:solidFill>
              <a:srgbClr val="CCFF66"/>
            </a:solidFill>
            <a:ln w="12700" cap="flat">
              <a:noFill/>
              <a:miter lim="400000"/>
            </a:ln>
            <a:effectLst/>
          </p:spPr>
          <p:txBody>
            <a:bodyPr wrap="square" lIns="65022" tIns="65022" rIns="65022" bIns="65022" numCol="1" anchor="ctr">
              <a:noAutofit/>
            </a:bodyPr>
            <a:lstStyle/>
            <a:p>
              <a:pPr>
                <a:defRPr>
                  <a:latin typeface="+mj-lt"/>
                  <a:ea typeface="+mj-ea"/>
                  <a:cs typeface="+mj-cs"/>
                  <a:sym typeface="Helvetica"/>
                </a:defRPr>
              </a:pPr>
            </a:p>
          </p:txBody>
        </p:sp>
        <p:sp>
          <p:nvSpPr>
            <p:cNvPr id="187" name="Figure"/>
            <p:cNvSpPr/>
            <p:nvPr/>
          </p:nvSpPr>
          <p:spPr>
            <a:xfrm>
              <a:off x="7" y="-1"/>
              <a:ext cx="1341084" cy="1316360"/>
            </a:xfrm>
            <a:custGeom>
              <a:avLst/>
              <a:gdLst/>
              <a:ahLst/>
              <a:cxnLst>
                <a:cxn ang="0">
                  <a:pos x="wd2" y="hd2"/>
                </a:cxn>
                <a:cxn ang="5400000">
                  <a:pos x="wd2" y="hd2"/>
                </a:cxn>
                <a:cxn ang="10800000">
                  <a:pos x="wd2" y="hd2"/>
                </a:cxn>
                <a:cxn ang="16200000">
                  <a:pos x="wd2" y="hd2"/>
                </a:cxn>
              </a:cxnLst>
              <a:rect l="0" t="0" r="r" b="b"/>
              <a:pathLst>
                <a:path w="19358" h="21600" fill="norm" stroke="1" extrusionOk="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w="12700" cap="flat">
              <a:noFill/>
              <a:miter lim="400000"/>
            </a:ln>
            <a:effectLst/>
          </p:spPr>
          <p:txBody>
            <a:bodyPr wrap="square" lIns="65022" tIns="65022" rIns="65022" bIns="65022" numCol="1" anchor="ctr">
              <a:noAutofit/>
            </a:bodyPr>
            <a:lstStyle/>
            <a:p>
              <a:pPr>
                <a:defRPr>
                  <a:latin typeface="+mj-lt"/>
                  <a:ea typeface="+mj-ea"/>
                  <a:cs typeface="+mj-cs"/>
                  <a:sym typeface="Helvetica"/>
                </a:defRPr>
              </a:pPr>
            </a:p>
          </p:txBody>
        </p:sp>
        <p:sp>
          <p:nvSpPr>
            <p:cNvPr id="188" name="Ligne"/>
            <p:cNvSpPr/>
            <p:nvPr/>
          </p:nvSpPr>
          <p:spPr>
            <a:xfrm>
              <a:off x="352" y="0"/>
              <a:ext cx="1340740" cy="28666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714"/>
                  </a:moveTo>
                  <a:cubicBezTo>
                    <a:pt x="0" y="10984"/>
                    <a:pt x="5770" y="13898"/>
                    <a:pt x="14400" y="14988"/>
                  </a:cubicBezTo>
                  <a:lnTo>
                    <a:pt x="14400" y="12784"/>
                  </a:lnTo>
                  <a:lnTo>
                    <a:pt x="21600" y="17633"/>
                  </a:lnTo>
                  <a:lnTo>
                    <a:pt x="14400" y="21600"/>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12700" cap="flat">
              <a:solidFill>
                <a:srgbClr val="66FF33"/>
              </a:solidFill>
              <a:prstDash val="solid"/>
              <a:miter lim="800000"/>
            </a:ln>
            <a:effectLst/>
          </p:spPr>
          <p:txBody>
            <a:bodyPr wrap="square" lIns="65022" tIns="65022" rIns="65022" bIns="65022" numCol="1" anchor="ctr">
              <a:noAutofit/>
            </a:bodyPr>
            <a:lstStyle/>
            <a:p>
              <a:pPr>
                <a:defRPr>
                  <a:latin typeface="+mj-lt"/>
                  <a:ea typeface="+mj-ea"/>
                  <a:cs typeface="+mj-cs"/>
                  <a:sym typeface="Helvetica"/>
                </a:defRPr>
              </a:pPr>
            </a:p>
          </p:txBody>
        </p:sp>
      </p:grpSp>
      <p:sp>
        <p:nvSpPr>
          <p:cNvPr id="190" name="Flèche"/>
          <p:cNvSpPr/>
          <p:nvPr/>
        </p:nvSpPr>
        <p:spPr>
          <a:xfrm rot="3040177">
            <a:off x="3251200" y="6177279"/>
            <a:ext cx="6068908" cy="433496"/>
          </a:xfrm>
          <a:prstGeom prst="rightArrow">
            <a:avLst>
              <a:gd name="adj1" fmla="val 45833"/>
              <a:gd name="adj2" fmla="val 257077"/>
            </a:avLst>
          </a:prstGeom>
          <a:solidFill>
            <a:schemeClr val="accent1"/>
          </a:solidFill>
          <a:ln w="12700">
            <a:solidFill>
              <a:srgbClr val="000000"/>
            </a:solidFill>
            <a:miter/>
          </a:ln>
        </p:spPr>
        <p:txBody>
          <a:bodyPr lIns="65022" tIns="65022" rIns="65022" bIns="65022" anchor="ctr"/>
          <a:lstStyle/>
          <a:p>
            <a:pPr>
              <a:defRPr>
                <a:latin typeface="+mj-lt"/>
                <a:ea typeface="+mj-ea"/>
                <a:cs typeface="+mj-cs"/>
                <a:sym typeface="Helvetica"/>
              </a:defRPr>
            </a:pPr>
          </a:p>
        </p:txBody>
      </p:sp>
      <p:sp>
        <p:nvSpPr>
          <p:cNvPr id="191" name="Plexus lombo-sacré"/>
          <p:cNvSpPr txBox="1"/>
          <p:nvPr/>
        </p:nvSpPr>
        <p:spPr>
          <a:xfrm>
            <a:off x="8508435" y="8755661"/>
            <a:ext cx="5527042" cy="7142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spcBef>
                <a:spcPts val="1600"/>
              </a:spcBef>
              <a:defRPr sz="3800">
                <a:latin typeface="Tahoma"/>
                <a:ea typeface="Tahoma"/>
                <a:cs typeface="Tahoma"/>
                <a:sym typeface="Tahoma"/>
              </a:defRPr>
            </a:pPr>
            <a:r>
              <a:t>Plexus</a:t>
            </a:r>
            <a:r>
              <a:rPr sz="2600">
                <a:latin typeface="+mj-lt"/>
                <a:ea typeface="+mj-ea"/>
                <a:cs typeface="+mj-cs"/>
                <a:sym typeface="Helvetica"/>
              </a:rPr>
              <a:t> </a:t>
            </a:r>
            <a:r>
              <a:t>lombo</a:t>
            </a:r>
            <a:r>
              <a:rPr sz="2600">
                <a:latin typeface="+mj-lt"/>
                <a:ea typeface="+mj-ea"/>
                <a:cs typeface="+mj-cs"/>
                <a:sym typeface="Helvetica"/>
              </a:rPr>
              <a:t>-</a:t>
            </a:r>
            <a:r>
              <a:t>sacré</a:t>
            </a:r>
          </a:p>
        </p:txBody>
      </p:sp>
      <p:sp>
        <p:nvSpPr>
          <p:cNvPr id="192" name="Atteintes radiculaires"/>
          <p:cNvSpPr txBox="1"/>
          <p:nvPr>
            <p:ph type="ctrTitle"/>
          </p:nvPr>
        </p:nvSpPr>
        <p:spPr>
          <a:xfrm>
            <a:off x="5572335" y="708941"/>
            <a:ext cx="7172257" cy="1075693"/>
          </a:xfrm>
          <a:prstGeom prst="rect">
            <a:avLst/>
          </a:prstGeom>
          <a:ln w="12700">
            <a:noFill/>
          </a:ln>
        </p:spPr>
        <p:txBody>
          <a:bodyPr/>
          <a:lstStyle>
            <a:lvl1pPr>
              <a:defRPr>
                <a:solidFill>
                  <a:srgbClr val="004393"/>
                </a:solidFill>
              </a:defRPr>
            </a:lvl1pPr>
          </a:lstStyle>
          <a:p>
            <a:pPr/>
            <a:r>
              <a:t>Atteintes radiculaires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senstronc" descr="senstronc"/>
          <p:cNvPicPr>
            <a:picLocks noChangeAspect="1"/>
          </p:cNvPicPr>
          <p:nvPr/>
        </p:nvPicPr>
        <p:blipFill>
          <a:blip r:embed="rId2">
            <a:extLst/>
          </a:blip>
          <a:stretch>
            <a:fillRect/>
          </a:stretch>
        </p:blipFill>
        <p:spPr>
          <a:xfrm>
            <a:off x="10315788" y="4501019"/>
            <a:ext cx="2404534" cy="4404928"/>
          </a:xfrm>
          <a:prstGeom prst="rect">
            <a:avLst/>
          </a:prstGeom>
          <a:ln w="12700">
            <a:miter lim="400000"/>
          </a:ln>
        </p:spPr>
      </p:pic>
      <p:sp>
        <p:nvSpPr>
          <p:cNvPr id="195" name="Membres supérieurs…"/>
          <p:cNvSpPr txBox="1"/>
          <p:nvPr>
            <p:ph type="subTitle" sz="half" idx="1"/>
          </p:nvPr>
        </p:nvSpPr>
        <p:spPr>
          <a:xfrm>
            <a:off x="451555" y="2317346"/>
            <a:ext cx="6494287" cy="7066917"/>
          </a:xfrm>
          <a:prstGeom prst="rect">
            <a:avLst/>
          </a:prstGeom>
        </p:spPr>
        <p:txBody>
          <a:bodyPr/>
          <a:lstStyle/>
          <a:p>
            <a:pPr>
              <a:spcBef>
                <a:spcPts val="400"/>
              </a:spcBef>
              <a:defRPr b="1" sz="2600"/>
            </a:pPr>
            <a:r>
              <a:t>Membres supérieurs</a:t>
            </a:r>
          </a:p>
          <a:p>
            <a:pPr marL="260683" indent="-260683">
              <a:spcBef>
                <a:spcPts val="400"/>
              </a:spcBef>
              <a:buSzPct val="100000"/>
              <a:buChar char="•"/>
              <a:defRPr sz="2600"/>
            </a:pPr>
            <a:r>
              <a:t>circonflexe : deltoïde</a:t>
            </a:r>
          </a:p>
          <a:p>
            <a:pPr marL="260683" indent="-260683">
              <a:spcBef>
                <a:spcPts val="400"/>
              </a:spcBef>
              <a:buSzPct val="100000"/>
              <a:buChar char="•"/>
              <a:defRPr sz="2600"/>
            </a:pPr>
            <a:r>
              <a:t>radial : ext. coude, poignet, doigts</a:t>
            </a:r>
          </a:p>
          <a:p>
            <a:pPr marL="260683" indent="-260683">
              <a:spcBef>
                <a:spcPts val="400"/>
              </a:spcBef>
              <a:buSzPct val="100000"/>
              <a:buChar char="•"/>
              <a:defRPr sz="2600"/>
            </a:pPr>
            <a:r>
              <a:t>cubital : interdigitaux, hypothénard</a:t>
            </a:r>
          </a:p>
          <a:p>
            <a:pPr marL="260683" indent="-260683">
              <a:spcBef>
                <a:spcPts val="400"/>
              </a:spcBef>
              <a:buSzPct val="100000"/>
              <a:buChar char="•"/>
              <a:defRPr sz="2600"/>
            </a:pPr>
            <a:r>
              <a:t>médian : flex poignet doigts Thénard</a:t>
            </a:r>
          </a:p>
          <a:p>
            <a:pPr>
              <a:spcBef>
                <a:spcPts val="400"/>
              </a:spcBef>
              <a:defRPr sz="2600"/>
            </a:pPr>
          </a:p>
          <a:p>
            <a:pPr>
              <a:spcBef>
                <a:spcPts val="400"/>
              </a:spcBef>
              <a:defRPr b="1" sz="2600"/>
            </a:pPr>
            <a:r>
              <a:t>Membres inférieurs</a:t>
            </a:r>
          </a:p>
          <a:p>
            <a:pPr marL="260683" indent="-260683">
              <a:spcBef>
                <a:spcPts val="400"/>
              </a:spcBef>
              <a:buSzPct val="100000"/>
              <a:buChar char="•"/>
              <a:defRPr sz="2600"/>
            </a:pPr>
            <a:r>
              <a:t>obturateur</a:t>
            </a:r>
          </a:p>
          <a:p>
            <a:pPr marL="260683" indent="-260683">
              <a:spcBef>
                <a:spcPts val="400"/>
              </a:spcBef>
              <a:buSzPct val="100000"/>
              <a:buChar char="•"/>
              <a:defRPr sz="2600"/>
            </a:pPr>
            <a:r>
              <a:t>sciatique</a:t>
            </a:r>
          </a:p>
          <a:p>
            <a:pPr lvl="1" marL="641683" indent="-260683">
              <a:spcBef>
                <a:spcPts val="400"/>
              </a:spcBef>
              <a:buSzPct val="100000"/>
              <a:buChar char="•"/>
              <a:defRPr sz="2600"/>
            </a:pPr>
            <a:r>
              <a:t>SPE : releveurs pied, péroniers</a:t>
            </a:r>
          </a:p>
          <a:p>
            <a:pPr lvl="1" marL="641683" indent="-260683">
              <a:spcBef>
                <a:spcPts val="400"/>
              </a:spcBef>
              <a:buSzPct val="100000"/>
              <a:buChar char="•"/>
              <a:defRPr sz="2600"/>
            </a:pPr>
            <a:r>
              <a:t>SPI : triceps sural</a:t>
            </a:r>
          </a:p>
          <a:p>
            <a:pPr marL="260683" indent="-260683">
              <a:spcBef>
                <a:spcPts val="400"/>
              </a:spcBef>
              <a:buSzPct val="100000"/>
              <a:buChar char="•"/>
              <a:defRPr sz="2600"/>
            </a:pPr>
            <a:r>
              <a:t>crural: quadriceps</a:t>
            </a:r>
          </a:p>
        </p:txBody>
      </p:sp>
      <p:sp>
        <p:nvSpPr>
          <p:cNvPr id="196" name="Nerfs mixtes…"/>
          <p:cNvSpPr txBox="1"/>
          <p:nvPr/>
        </p:nvSpPr>
        <p:spPr>
          <a:xfrm>
            <a:off x="7037492" y="2781581"/>
            <a:ext cx="5271913" cy="5029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a:latin typeface="+mj-lt"/>
                <a:ea typeface="+mj-ea"/>
                <a:cs typeface="+mj-cs"/>
                <a:sym typeface="Helvetica"/>
              </a:defRPr>
            </a:pPr>
            <a:r>
              <a:t>Nerfs mixtes</a:t>
            </a:r>
          </a:p>
          <a:p>
            <a:pPr>
              <a:defRPr>
                <a:latin typeface="+mj-lt"/>
                <a:ea typeface="+mj-ea"/>
                <a:cs typeface="+mj-cs"/>
                <a:sym typeface="Helvetica"/>
              </a:defRPr>
            </a:pPr>
          </a:p>
          <a:p>
            <a:pPr>
              <a:defRPr>
                <a:latin typeface="+mj-lt"/>
                <a:ea typeface="+mj-ea"/>
                <a:cs typeface="+mj-cs"/>
                <a:sym typeface="Helvetica"/>
              </a:defRPr>
            </a:pPr>
          </a:p>
          <a:p>
            <a:pPr>
              <a:defRPr>
                <a:latin typeface="+mj-lt"/>
                <a:ea typeface="+mj-ea"/>
                <a:cs typeface="+mj-cs"/>
                <a:sym typeface="Helvetica"/>
              </a:defRPr>
            </a:pPr>
            <a:r>
              <a:t>Causes</a:t>
            </a:r>
          </a:p>
          <a:p>
            <a:pPr lvl="1" marL="457200">
              <a:spcBef>
                <a:spcPts val="700"/>
              </a:spcBef>
              <a:buClr>
                <a:srgbClr val="FFFFFF"/>
              </a:buClr>
              <a:buSzPct val="100000"/>
              <a:buFont typeface="Helvetica"/>
              <a:buChar char="o"/>
              <a:defRPr>
                <a:latin typeface="+mj-lt"/>
                <a:ea typeface="+mj-ea"/>
                <a:cs typeface="+mj-cs"/>
                <a:sym typeface="Helvetica"/>
              </a:defRPr>
            </a:pPr>
            <a:r>
              <a:t>Section</a:t>
            </a:r>
          </a:p>
          <a:p>
            <a:pPr lvl="1" marL="457200">
              <a:spcBef>
                <a:spcPts val="700"/>
              </a:spcBef>
              <a:buClr>
                <a:srgbClr val="FFFFFF"/>
              </a:buClr>
              <a:buSzPct val="100000"/>
              <a:buFont typeface="Helvetica"/>
              <a:buChar char="o"/>
              <a:defRPr>
                <a:latin typeface="+mj-lt"/>
                <a:ea typeface="+mj-ea"/>
                <a:cs typeface="+mj-cs"/>
                <a:sym typeface="Helvetica"/>
              </a:defRPr>
            </a:pPr>
            <a:r>
              <a:t>étirement</a:t>
            </a:r>
          </a:p>
          <a:p>
            <a:pPr lvl="1" marL="457200">
              <a:spcBef>
                <a:spcPts val="700"/>
              </a:spcBef>
              <a:buClr>
                <a:srgbClr val="FFFFFF"/>
              </a:buClr>
              <a:buSzPct val="100000"/>
              <a:buFont typeface="Helvetica"/>
              <a:buChar char="o"/>
              <a:defRPr>
                <a:latin typeface="+mj-lt"/>
                <a:ea typeface="+mj-ea"/>
                <a:cs typeface="+mj-cs"/>
                <a:sym typeface="Helvetica"/>
              </a:defRPr>
            </a:pPr>
            <a:r>
              <a:t>compression</a:t>
            </a:r>
          </a:p>
          <a:p>
            <a:pPr>
              <a:defRPr>
                <a:latin typeface="+mj-lt"/>
                <a:ea typeface="+mj-ea"/>
                <a:cs typeface="+mj-cs"/>
                <a:sym typeface="Helvetica"/>
              </a:defRPr>
            </a:pPr>
          </a:p>
          <a:p>
            <a:pPr>
              <a:defRPr>
                <a:latin typeface="+mj-lt"/>
                <a:ea typeface="+mj-ea"/>
                <a:cs typeface="+mj-cs"/>
                <a:sym typeface="Helvetica"/>
              </a:defRPr>
            </a:pPr>
            <a:r>
              <a:t>Complications</a:t>
            </a:r>
          </a:p>
          <a:p>
            <a:pPr lvl="1" marL="457200">
              <a:spcBef>
                <a:spcPts val="700"/>
              </a:spcBef>
              <a:buClr>
                <a:srgbClr val="FFFFFF"/>
              </a:buClr>
              <a:buSzPct val="100000"/>
              <a:buFont typeface="Helvetica"/>
              <a:buChar char="o"/>
              <a:defRPr>
                <a:latin typeface="+mj-lt"/>
                <a:ea typeface="+mj-ea"/>
                <a:cs typeface="+mj-cs"/>
                <a:sym typeface="Helvetica"/>
              </a:defRPr>
            </a:pPr>
            <a:r>
              <a:t>Douleurs</a:t>
            </a:r>
          </a:p>
          <a:p>
            <a:pPr lvl="1" marL="457200">
              <a:spcBef>
                <a:spcPts val="700"/>
              </a:spcBef>
              <a:buClr>
                <a:srgbClr val="FFFFFF"/>
              </a:buClr>
              <a:buSzPct val="100000"/>
              <a:buFont typeface="Helvetica"/>
              <a:buChar char="o"/>
              <a:defRPr>
                <a:latin typeface="+mj-lt"/>
                <a:ea typeface="+mj-ea"/>
                <a:cs typeface="+mj-cs"/>
                <a:sym typeface="Helvetica"/>
              </a:defRPr>
            </a:pPr>
            <a:r>
              <a:t>Rétractions</a:t>
            </a:r>
          </a:p>
        </p:txBody>
      </p:sp>
      <p:sp>
        <p:nvSpPr>
          <p:cNvPr id="197" name="Flèche"/>
          <p:cNvSpPr/>
          <p:nvPr/>
        </p:nvSpPr>
        <p:spPr>
          <a:xfrm>
            <a:off x="9081441" y="2854118"/>
            <a:ext cx="1300482" cy="325122"/>
          </a:xfrm>
          <a:prstGeom prst="rightArrow">
            <a:avLst>
              <a:gd name="adj1" fmla="val 50000"/>
              <a:gd name="adj2" fmla="val 70313"/>
            </a:avLst>
          </a:prstGeom>
          <a:solidFill>
            <a:schemeClr val="accent1"/>
          </a:solidFill>
          <a:ln w="12700">
            <a:solidFill>
              <a:srgbClr val="000000"/>
            </a:solidFill>
            <a:miter/>
          </a:ln>
        </p:spPr>
        <p:txBody>
          <a:bodyPr lIns="65022" tIns="65022" rIns="65022" bIns="65022" anchor="ctr"/>
          <a:lstStyle/>
          <a:p>
            <a:pPr>
              <a:defRPr>
                <a:latin typeface="+mj-lt"/>
                <a:ea typeface="+mj-ea"/>
                <a:cs typeface="+mj-cs"/>
                <a:sym typeface="Helvetica"/>
              </a:defRPr>
            </a:pPr>
          </a:p>
        </p:txBody>
      </p:sp>
      <p:sp>
        <p:nvSpPr>
          <p:cNvPr id="198" name="Ligne"/>
          <p:cNvSpPr/>
          <p:nvPr/>
        </p:nvSpPr>
        <p:spPr>
          <a:xfrm>
            <a:off x="10512213" y="2149404"/>
            <a:ext cx="216749" cy="1733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0794"/>
                  <a:pt x="10800" y="19800"/>
                </a:cubicBezTo>
                <a:lnTo>
                  <a:pt x="10800" y="12600"/>
                </a:lnTo>
                <a:cubicBezTo>
                  <a:pt x="10800" y="11606"/>
                  <a:pt x="5965" y="10800"/>
                  <a:pt x="0" y="10800"/>
                </a:cubicBezTo>
                <a:cubicBezTo>
                  <a:pt x="5965" y="10800"/>
                  <a:pt x="10800" y="9994"/>
                  <a:pt x="10800" y="9000"/>
                </a:cubicBezTo>
                <a:lnTo>
                  <a:pt x="10800" y="1800"/>
                </a:lnTo>
                <a:cubicBezTo>
                  <a:pt x="10800" y="806"/>
                  <a:pt x="15635" y="0"/>
                  <a:pt x="21600" y="0"/>
                </a:cubicBezTo>
              </a:path>
            </a:pathLst>
          </a:custGeom>
          <a:ln w="12700">
            <a:solidFill>
              <a:srgbClr val="000000"/>
            </a:solidFill>
          </a:ln>
        </p:spPr>
        <p:txBody>
          <a:bodyPr lIns="65022" tIns="65022" rIns="65022" bIns="65022" anchor="ctr"/>
          <a:lstStyle/>
          <a:p>
            <a:pPr>
              <a:defRPr>
                <a:latin typeface="+mj-lt"/>
                <a:ea typeface="+mj-ea"/>
                <a:cs typeface="+mj-cs"/>
                <a:sym typeface="Helvetica"/>
              </a:defRPr>
            </a:pPr>
          </a:p>
        </p:txBody>
      </p:sp>
      <p:sp>
        <p:nvSpPr>
          <p:cNvPr id="199" name="Paralysie :…"/>
          <p:cNvSpPr txBox="1"/>
          <p:nvPr/>
        </p:nvSpPr>
        <p:spPr>
          <a:xfrm>
            <a:off x="10837333" y="2024900"/>
            <a:ext cx="2167468" cy="10190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spcBef>
                <a:spcPts val="800"/>
              </a:spcBef>
              <a:defRPr b="1" sz="1800">
                <a:latin typeface="+mj-lt"/>
                <a:ea typeface="+mj-ea"/>
                <a:cs typeface="+mj-cs"/>
                <a:sym typeface="Helvetica"/>
              </a:defRPr>
            </a:pPr>
            <a:r>
              <a:t>Paralysie</a:t>
            </a:r>
            <a:r>
              <a:rPr b="0"/>
              <a:t> :</a:t>
            </a:r>
          </a:p>
          <a:p>
            <a:pPr>
              <a:defRPr sz="1800">
                <a:latin typeface="+mj-lt"/>
                <a:ea typeface="+mj-ea"/>
                <a:cs typeface="+mj-cs"/>
                <a:sym typeface="Helvetica"/>
              </a:defRPr>
            </a:pPr>
            <a:r>
              <a:t>Fl-Aref - Amyotrophie</a:t>
            </a:r>
          </a:p>
        </p:txBody>
      </p:sp>
      <p:sp>
        <p:nvSpPr>
          <p:cNvPr id="200" name="Anesthésie: (Dans le territoire du nerf)"/>
          <p:cNvSpPr txBox="1"/>
          <p:nvPr/>
        </p:nvSpPr>
        <p:spPr>
          <a:xfrm>
            <a:off x="10837333" y="3034452"/>
            <a:ext cx="1988892" cy="8920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spcBef>
                <a:spcPts val="800"/>
              </a:spcBef>
              <a:defRPr b="1" sz="1800">
                <a:latin typeface="+mj-lt"/>
                <a:ea typeface="+mj-ea"/>
                <a:cs typeface="+mj-cs"/>
                <a:sym typeface="Helvetica"/>
              </a:defRPr>
            </a:pPr>
            <a:r>
              <a:t>Anesthésie</a:t>
            </a:r>
            <a:r>
              <a:rPr b="0"/>
              <a:t>: </a:t>
            </a:r>
            <a:r>
              <a:rPr b="0" sz="1600"/>
              <a:t>(Dans le territoire du nerf)</a:t>
            </a:r>
          </a:p>
        </p:txBody>
      </p:sp>
      <p:sp>
        <p:nvSpPr>
          <p:cNvPr id="201" name="Ligne"/>
          <p:cNvSpPr/>
          <p:nvPr/>
        </p:nvSpPr>
        <p:spPr>
          <a:xfrm flipH="1">
            <a:off x="6917831" y="2050989"/>
            <a:ext cx="2" cy="7586135"/>
          </a:xfrm>
          <a:prstGeom prst="line">
            <a:avLst/>
          </a:prstGeom>
          <a:ln w="50800">
            <a:solidFill>
              <a:srgbClr val="FFCC00"/>
            </a:solidFill>
          </a:ln>
        </p:spPr>
        <p:txBody>
          <a:bodyPr lIns="45718" tIns="45718" rIns="45718" bIns="45718"/>
          <a:lstStyle/>
          <a:p>
            <a:pPr/>
          </a:p>
        </p:txBody>
      </p:sp>
      <p:sp>
        <p:nvSpPr>
          <p:cNvPr id="202" name="Atteintes tronculaires"/>
          <p:cNvSpPr txBox="1"/>
          <p:nvPr>
            <p:ph type="ctrTitle"/>
          </p:nvPr>
        </p:nvSpPr>
        <p:spPr>
          <a:xfrm>
            <a:off x="5572335" y="708941"/>
            <a:ext cx="7172257" cy="1075693"/>
          </a:xfrm>
          <a:prstGeom prst="rect">
            <a:avLst/>
          </a:prstGeom>
          <a:ln w="12700">
            <a:noFill/>
          </a:ln>
        </p:spPr>
        <p:txBody>
          <a:bodyPr/>
          <a:lstStyle>
            <a:lvl1pPr>
              <a:defRPr>
                <a:solidFill>
                  <a:srgbClr val="004393"/>
                </a:solidFill>
              </a:defRPr>
            </a:lvl1pPr>
          </a:lstStyle>
          <a:p>
            <a:pPr/>
            <a:r>
              <a:t>Atteintes tronculaires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Aptitude au sport :…"/>
          <p:cNvSpPr txBox="1"/>
          <p:nvPr>
            <p:ph type="subTitle" idx="1"/>
          </p:nvPr>
        </p:nvSpPr>
        <p:spPr>
          <a:xfrm>
            <a:off x="668301" y="1959666"/>
            <a:ext cx="11668198" cy="7608077"/>
          </a:xfrm>
          <a:prstGeom prst="rect">
            <a:avLst/>
          </a:prstGeom>
        </p:spPr>
        <p:txBody>
          <a:bodyPr/>
          <a:lstStyle/>
          <a:p>
            <a:pPr>
              <a:spcBef>
                <a:spcPts val="400"/>
              </a:spcBef>
              <a:defRPr b="1" sz="2600"/>
            </a:pPr>
            <a:r>
              <a:t>Aptitude au sport :</a:t>
            </a:r>
            <a:endParaRPr>
              <a:solidFill>
                <a:srgbClr val="0066FF"/>
              </a:solidFill>
            </a:endParaRPr>
          </a:p>
          <a:p>
            <a:pPr>
              <a:spcBef>
                <a:spcPts val="400"/>
              </a:spcBef>
              <a:defRPr sz="2600"/>
            </a:pPr>
            <a:r>
              <a:t>Le plus souvent bonne. La paralysie étant localisée (sauf Guillain Barré), utilisation des membres sains restants.</a:t>
            </a:r>
          </a:p>
          <a:p>
            <a:pPr>
              <a:spcBef>
                <a:spcPts val="400"/>
              </a:spcBef>
              <a:defRPr sz="2600"/>
            </a:pPr>
            <a:r>
              <a:t>Faire pratiquer un sport va solliciter les segments partiellement atteints pour les développer.</a:t>
            </a:r>
          </a:p>
          <a:p>
            <a:pPr>
              <a:spcBef>
                <a:spcPts val="400"/>
              </a:spcBef>
              <a:defRPr sz="2600"/>
            </a:pPr>
            <a:r>
              <a:t>La natation est recommandée.</a:t>
            </a:r>
          </a:p>
          <a:p>
            <a:pPr>
              <a:spcBef>
                <a:spcPts val="400"/>
              </a:spcBef>
              <a:defRPr sz="2600"/>
            </a:pPr>
            <a:r>
              <a:t>Problème du membre ballant et des douleurs.</a:t>
            </a:r>
          </a:p>
          <a:p>
            <a:pPr>
              <a:spcBef>
                <a:spcPts val="400"/>
              </a:spcBef>
              <a:defRPr b="1" sz="2600"/>
            </a:pPr>
            <a:r>
              <a:t>Rôle du responsable sportif</a:t>
            </a:r>
            <a:endParaRPr>
              <a:solidFill>
                <a:srgbClr val="0066FF"/>
              </a:solidFill>
            </a:endParaRPr>
          </a:p>
          <a:p>
            <a:pPr>
              <a:spcBef>
                <a:spcPts val="400"/>
              </a:spcBef>
              <a:defRPr sz="2600"/>
            </a:pPr>
            <a:r>
              <a:t>Orienter autant que faire se peut vers un activité sportive qui utilisera le membre atteint tout en respectant les souhaits du sportif.</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Le SPINA BIFIDA…"/>
          <p:cNvSpPr txBox="1"/>
          <p:nvPr>
            <p:ph type="ctrTitle"/>
          </p:nvPr>
        </p:nvSpPr>
        <p:spPr>
          <a:xfrm>
            <a:off x="4931338" y="654755"/>
            <a:ext cx="7813255" cy="1339467"/>
          </a:xfrm>
          <a:prstGeom prst="rect">
            <a:avLst/>
          </a:prstGeom>
          <a:ln w="12700">
            <a:noFill/>
          </a:ln>
        </p:spPr>
        <p:txBody>
          <a:bodyPr/>
          <a:lstStyle/>
          <a:p>
            <a:pPr>
              <a:defRPr>
                <a:solidFill>
                  <a:srgbClr val="004393"/>
                </a:solidFill>
              </a:defRPr>
            </a:pPr>
            <a:r>
              <a:t>Le SPINA BIFIDA</a:t>
            </a:r>
          </a:p>
          <a:p>
            <a:pPr>
              <a:defRPr sz="2800">
                <a:solidFill>
                  <a:srgbClr val="004393"/>
                </a:solidFill>
              </a:defRPr>
            </a:pPr>
            <a:r>
              <a:t>(300 à 400 cas / an)</a:t>
            </a:r>
          </a:p>
        </p:txBody>
      </p:sp>
      <p:sp>
        <p:nvSpPr>
          <p:cNvPr id="207" name="Malformation congénitale de la moelle épinière des méninges et des vertèbres. Défaut de fermeture du tube neural entre 21 et 28 jours et des arcs postérieurs des vertèbres, au 5ème mois…"/>
          <p:cNvSpPr txBox="1"/>
          <p:nvPr>
            <p:ph type="subTitle" idx="1"/>
          </p:nvPr>
        </p:nvSpPr>
        <p:spPr>
          <a:xfrm>
            <a:off x="668302" y="2141878"/>
            <a:ext cx="7813252" cy="7567188"/>
          </a:xfrm>
          <a:prstGeom prst="rect">
            <a:avLst/>
          </a:prstGeom>
        </p:spPr>
        <p:txBody>
          <a:bodyPr/>
          <a:lstStyle/>
          <a:p>
            <a:pPr>
              <a:spcBef>
                <a:spcPts val="400"/>
              </a:spcBef>
              <a:defRPr sz="2600"/>
            </a:pPr>
            <a:r>
              <a:t>Malformation congénitale de la moelle épinière des méninges et des vertèbres. Défaut de fermeture du tube neural entre 21 et 28 jours et des arcs postérieurs des vertèbres, au 5</a:t>
            </a:r>
            <a:r>
              <a:rPr baseline="30768"/>
              <a:t>ème </a:t>
            </a:r>
            <a:r>
              <a:t>mois </a:t>
            </a:r>
          </a:p>
          <a:p>
            <a:pPr>
              <a:spcBef>
                <a:spcPts val="400"/>
              </a:spcBef>
              <a:defRPr b="1" sz="2600"/>
            </a:pPr>
            <a:r>
              <a:t>Causes : </a:t>
            </a:r>
            <a:r>
              <a:rPr b="0"/>
              <a:t>Génétiques </a:t>
            </a:r>
            <a:r>
              <a:rPr b="0" i="1">
                <a:solidFill>
                  <a:srgbClr val="000000">
                    <a:alpha val="50000"/>
                  </a:srgbClr>
                </a:solidFill>
              </a:rPr>
              <a:t>consanguinité</a:t>
            </a:r>
            <a:r>
              <a:rPr b="0"/>
              <a:t>, carentielles </a:t>
            </a:r>
            <a:r>
              <a:rPr b="0" i="1">
                <a:solidFill>
                  <a:srgbClr val="000000">
                    <a:alpha val="50000"/>
                  </a:srgbClr>
                </a:solidFill>
              </a:rPr>
              <a:t>acide folique &amp; zinc</a:t>
            </a:r>
            <a:r>
              <a:rPr b="0"/>
              <a:t>, métaboliques </a:t>
            </a:r>
            <a:r>
              <a:rPr b="0" i="1">
                <a:solidFill>
                  <a:srgbClr val="000000">
                    <a:alpha val="50000"/>
                  </a:srgbClr>
                </a:solidFill>
              </a:rPr>
              <a:t>diabète</a:t>
            </a:r>
            <a:r>
              <a:rPr b="0"/>
              <a:t>.</a:t>
            </a:r>
          </a:p>
          <a:p>
            <a:pPr>
              <a:spcBef>
                <a:spcPts val="400"/>
              </a:spcBef>
              <a:defRPr b="1" sz="2600"/>
            </a:pPr>
            <a:r>
              <a:t>Tableau</a:t>
            </a:r>
            <a:endParaRPr>
              <a:solidFill>
                <a:srgbClr val="FF3300"/>
              </a:solidFill>
            </a:endParaRPr>
          </a:p>
          <a:p>
            <a:pPr marL="248269" indent="-248269">
              <a:spcBef>
                <a:spcPts val="400"/>
              </a:spcBef>
              <a:buSzPct val="100000"/>
              <a:buChar char="•"/>
              <a:defRPr sz="2600"/>
            </a:pPr>
            <a:r>
              <a:t>Paralysie : varie suivant le niveau : S2-D10</a:t>
            </a:r>
          </a:p>
          <a:p>
            <a:pPr marL="248269" indent="-248269">
              <a:spcBef>
                <a:spcPts val="400"/>
              </a:spcBef>
              <a:buSzPct val="100000"/>
              <a:buChar char="•"/>
              <a:defRPr sz="2600"/>
            </a:pPr>
            <a:r>
              <a:t>Troubles sensitifs, oculaires : strabisme</a:t>
            </a:r>
          </a:p>
          <a:p>
            <a:pPr marL="248269" indent="-248269">
              <a:spcBef>
                <a:spcPts val="400"/>
              </a:spcBef>
              <a:buSzPct val="100000"/>
              <a:buChar char="•"/>
              <a:defRPr sz="2600"/>
            </a:pPr>
            <a:r>
              <a:t>Déformations</a:t>
            </a:r>
          </a:p>
          <a:p>
            <a:pPr marL="248269" indent="-248269">
              <a:spcBef>
                <a:spcPts val="400"/>
              </a:spcBef>
              <a:buSzPct val="100000"/>
              <a:buChar char="•"/>
              <a:defRPr sz="2600"/>
            </a:pPr>
            <a:r>
              <a:t>Troubles vésico-sphinctériens, ano-rectaux et génito-sexuels</a:t>
            </a:r>
          </a:p>
          <a:p>
            <a:pPr marL="248269" indent="-248269">
              <a:spcBef>
                <a:spcPts val="400"/>
              </a:spcBef>
              <a:buSzPct val="100000"/>
              <a:buChar char="•"/>
              <a:defRPr sz="2600"/>
            </a:pPr>
            <a:r>
              <a:t>Hydrocéphalie par sténose aqueducale</a:t>
            </a:r>
          </a:p>
          <a:p>
            <a:pPr marL="248269" indent="-248269">
              <a:spcBef>
                <a:spcPts val="400"/>
              </a:spcBef>
              <a:buSzPct val="100000"/>
              <a:buChar char="•"/>
              <a:defRPr sz="2600"/>
            </a:pPr>
            <a:r>
              <a:t>Puberté précoce &amp; surcharge pondérale</a:t>
            </a:r>
          </a:p>
        </p:txBody>
      </p:sp>
      <p:pic>
        <p:nvPicPr>
          <p:cNvPr id="208" name="Spina" descr="Spina"/>
          <p:cNvPicPr>
            <a:picLocks noChangeAspect="1"/>
          </p:cNvPicPr>
          <p:nvPr/>
        </p:nvPicPr>
        <p:blipFill>
          <a:blip r:embed="rId2">
            <a:extLst/>
          </a:blip>
          <a:srcRect l="23206" t="0" r="7759" b="0"/>
          <a:stretch>
            <a:fillRect/>
          </a:stretch>
        </p:blipFill>
        <p:spPr>
          <a:xfrm>
            <a:off x="10658995" y="2582085"/>
            <a:ext cx="2271160" cy="2519682"/>
          </a:xfrm>
          <a:prstGeom prst="rect">
            <a:avLst/>
          </a:prstGeom>
          <a:ln w="12700">
            <a:miter lim="400000"/>
          </a:ln>
        </p:spPr>
      </p:pic>
      <p:pic>
        <p:nvPicPr>
          <p:cNvPr id="209" name="spina2" descr="spina2"/>
          <p:cNvPicPr>
            <a:picLocks noChangeAspect="1"/>
          </p:cNvPicPr>
          <p:nvPr/>
        </p:nvPicPr>
        <p:blipFill>
          <a:blip r:embed="rId3">
            <a:extLst/>
          </a:blip>
          <a:stretch>
            <a:fillRect/>
          </a:stretch>
        </p:blipFill>
        <p:spPr>
          <a:xfrm>
            <a:off x="8611248" y="5288845"/>
            <a:ext cx="3260234" cy="4161085"/>
          </a:xfrm>
          <a:prstGeom prst="rect">
            <a:avLst/>
          </a:prstGeom>
          <a:ln w="12700">
            <a:miter lim="400000"/>
          </a:ln>
        </p:spPr>
      </p:pic>
      <p:sp>
        <p:nvSpPr>
          <p:cNvPr id="210" name="Ligne"/>
          <p:cNvSpPr/>
          <p:nvPr/>
        </p:nvSpPr>
        <p:spPr>
          <a:xfrm>
            <a:off x="12679680" y="3576320"/>
            <a:ext cx="2" cy="3866868"/>
          </a:xfrm>
          <a:prstGeom prst="line">
            <a:avLst/>
          </a:prstGeom>
          <a:ln w="76200">
            <a:solidFill>
              <a:srgbClr val="FF0000"/>
            </a:solidFill>
          </a:ln>
        </p:spPr>
        <p:txBody>
          <a:bodyPr lIns="45718" tIns="45718" rIns="45718" bIns="45718"/>
          <a:lstStyle/>
          <a:p>
            <a:pPr/>
          </a:p>
        </p:txBody>
      </p:sp>
      <p:sp>
        <p:nvSpPr>
          <p:cNvPr id="211" name="Ligne"/>
          <p:cNvSpPr/>
          <p:nvPr/>
        </p:nvSpPr>
        <p:spPr>
          <a:xfrm flipH="1">
            <a:off x="11489245" y="7387449"/>
            <a:ext cx="1208498" cy="2"/>
          </a:xfrm>
          <a:prstGeom prst="line">
            <a:avLst/>
          </a:prstGeom>
          <a:ln w="76200">
            <a:solidFill>
              <a:srgbClr val="FF0000"/>
            </a:solidFill>
            <a:tailEnd type="triangle"/>
          </a:ln>
        </p:spPr>
        <p:txBody>
          <a:bodyPr lIns="45718" tIns="45718" rIns="45718" bIns="45718"/>
          <a:lstStyle/>
          <a:p>
            <a:pPr/>
          </a:p>
        </p:txBody>
      </p:sp>
      <p:pic>
        <p:nvPicPr>
          <p:cNvPr id="212" name="Dériv" descr="Dériv"/>
          <p:cNvPicPr>
            <a:picLocks noChangeAspect="1"/>
          </p:cNvPicPr>
          <p:nvPr/>
        </p:nvPicPr>
        <p:blipFill>
          <a:blip r:embed="rId4">
            <a:extLst/>
          </a:blip>
          <a:srcRect l="9164" t="0" r="17909" b="0"/>
          <a:stretch>
            <a:fillRect/>
          </a:stretch>
        </p:blipFill>
        <p:spPr>
          <a:xfrm>
            <a:off x="8602061" y="2214128"/>
            <a:ext cx="2449973" cy="251968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 name="Larroca1" descr="Larroca1"/>
          <p:cNvPicPr>
            <a:picLocks noChangeAspect="1"/>
          </p:cNvPicPr>
          <p:nvPr/>
        </p:nvPicPr>
        <p:blipFill>
          <a:blip r:embed="rId2">
            <a:extLst/>
          </a:blip>
          <a:stretch>
            <a:fillRect/>
          </a:stretch>
        </p:blipFill>
        <p:spPr>
          <a:xfrm>
            <a:off x="2709333" y="7152640"/>
            <a:ext cx="3142829" cy="2357122"/>
          </a:xfrm>
          <a:prstGeom prst="rect">
            <a:avLst/>
          </a:prstGeom>
          <a:ln w="12700">
            <a:miter lim="400000"/>
          </a:ln>
        </p:spPr>
      </p:pic>
      <p:sp>
        <p:nvSpPr>
          <p:cNvPr id="43" name="1 - Escarres"/>
          <p:cNvSpPr txBox="1"/>
          <p:nvPr>
            <p:ph type="ctrTitle"/>
          </p:nvPr>
        </p:nvSpPr>
        <p:spPr>
          <a:xfrm>
            <a:off x="5572335" y="625788"/>
            <a:ext cx="7172257" cy="1339468"/>
          </a:xfrm>
          <a:prstGeom prst="rect">
            <a:avLst/>
          </a:prstGeom>
          <a:ln w="12700">
            <a:noFill/>
          </a:ln>
        </p:spPr>
        <p:txBody>
          <a:bodyPr/>
          <a:lstStyle>
            <a:lvl1pPr>
              <a:defRPr sz="4400">
                <a:solidFill>
                  <a:srgbClr val="004393"/>
                </a:solidFill>
              </a:defRPr>
            </a:lvl1pPr>
          </a:lstStyle>
          <a:p>
            <a:pPr/>
            <a:r>
              <a:t>1 - Escarres</a:t>
            </a:r>
          </a:p>
        </p:txBody>
      </p:sp>
      <p:sp>
        <p:nvSpPr>
          <p:cNvPr id="44" name="Constitution…"/>
          <p:cNvSpPr txBox="1"/>
          <p:nvPr>
            <p:ph type="subTitle" sz="quarter" idx="1"/>
          </p:nvPr>
        </p:nvSpPr>
        <p:spPr>
          <a:xfrm>
            <a:off x="851322" y="3554271"/>
            <a:ext cx="3394854" cy="3448969"/>
          </a:xfrm>
          <a:prstGeom prst="rect">
            <a:avLst/>
          </a:prstGeom>
        </p:spPr>
        <p:txBody>
          <a:bodyPr/>
          <a:lstStyle/>
          <a:p>
            <a:pPr>
              <a:spcBef>
                <a:spcPts val="400"/>
              </a:spcBef>
              <a:defRPr sz="2600"/>
            </a:pPr>
            <a:r>
              <a:t>Constitution</a:t>
            </a:r>
          </a:p>
          <a:p>
            <a:pPr>
              <a:spcBef>
                <a:spcPts val="400"/>
              </a:spcBef>
              <a:defRPr sz="2600"/>
            </a:pPr>
            <a:r>
              <a:t>Siège</a:t>
            </a:r>
          </a:p>
          <a:p>
            <a:pPr>
              <a:spcBef>
                <a:spcPts val="400"/>
              </a:spcBef>
              <a:defRPr sz="2600"/>
            </a:pPr>
            <a:r>
              <a:t>Evolution</a:t>
            </a:r>
          </a:p>
          <a:p>
            <a:pPr>
              <a:spcBef>
                <a:spcPts val="400"/>
              </a:spcBef>
              <a:defRPr sz="2600"/>
            </a:pPr>
            <a:r>
              <a:t>Conséquences</a:t>
            </a:r>
          </a:p>
          <a:p>
            <a:pPr>
              <a:spcBef>
                <a:spcPts val="400"/>
              </a:spcBef>
              <a:defRPr sz="2600"/>
            </a:pPr>
            <a:r>
              <a:t>Traitement</a:t>
            </a:r>
          </a:p>
          <a:p>
            <a:pPr>
              <a:spcBef>
                <a:spcPts val="400"/>
              </a:spcBef>
              <a:defRPr sz="2600"/>
            </a:pPr>
            <a:r>
              <a:t>Prévention</a:t>
            </a:r>
          </a:p>
        </p:txBody>
      </p:sp>
      <p:pic>
        <p:nvPicPr>
          <p:cNvPr id="45" name="Catala2" descr="Catala2"/>
          <p:cNvPicPr>
            <a:picLocks noChangeAspect="1"/>
          </p:cNvPicPr>
          <p:nvPr/>
        </p:nvPicPr>
        <p:blipFill>
          <a:blip r:embed="rId3">
            <a:extLst/>
          </a:blip>
          <a:stretch>
            <a:fillRect/>
          </a:stretch>
        </p:blipFill>
        <p:spPr>
          <a:xfrm>
            <a:off x="6177279" y="2709333"/>
            <a:ext cx="2774812" cy="2079416"/>
          </a:xfrm>
          <a:prstGeom prst="rect">
            <a:avLst/>
          </a:prstGeom>
          <a:ln w="12700">
            <a:miter lim="400000"/>
          </a:ln>
        </p:spPr>
      </p:pic>
      <p:pic>
        <p:nvPicPr>
          <p:cNvPr id="46" name="catala4" descr="catala4"/>
          <p:cNvPicPr>
            <a:picLocks noChangeAspect="1"/>
          </p:cNvPicPr>
          <p:nvPr/>
        </p:nvPicPr>
        <p:blipFill>
          <a:blip r:embed="rId4">
            <a:extLst/>
          </a:blip>
          <a:stretch>
            <a:fillRect/>
          </a:stretch>
        </p:blipFill>
        <p:spPr>
          <a:xfrm>
            <a:off x="8236373" y="3793066"/>
            <a:ext cx="2709335" cy="2032002"/>
          </a:xfrm>
          <a:prstGeom prst="rect">
            <a:avLst/>
          </a:prstGeom>
          <a:ln w="12700">
            <a:miter lim="400000"/>
          </a:ln>
        </p:spPr>
      </p:pic>
      <p:pic>
        <p:nvPicPr>
          <p:cNvPr id="47" name="Catala01" descr="Catala01"/>
          <p:cNvPicPr>
            <a:picLocks noChangeAspect="1"/>
          </p:cNvPicPr>
          <p:nvPr/>
        </p:nvPicPr>
        <p:blipFill>
          <a:blip r:embed="rId5">
            <a:extLst/>
          </a:blip>
          <a:stretch>
            <a:fillRect/>
          </a:stretch>
        </p:blipFill>
        <p:spPr>
          <a:xfrm>
            <a:off x="9320107" y="5310292"/>
            <a:ext cx="2709335" cy="2032002"/>
          </a:xfrm>
          <a:prstGeom prst="rect">
            <a:avLst/>
          </a:prstGeom>
          <a:ln w="12700">
            <a:miter lim="400000"/>
          </a:ln>
        </p:spPr>
      </p:pic>
      <p:pic>
        <p:nvPicPr>
          <p:cNvPr id="48" name="Catala5" descr="Catala5"/>
          <p:cNvPicPr>
            <a:picLocks noChangeAspect="1"/>
          </p:cNvPicPr>
          <p:nvPr/>
        </p:nvPicPr>
        <p:blipFill>
          <a:blip r:embed="rId6">
            <a:extLst/>
          </a:blip>
          <a:stretch>
            <a:fillRect/>
          </a:stretch>
        </p:blipFill>
        <p:spPr>
          <a:xfrm>
            <a:off x="6707858" y="6753014"/>
            <a:ext cx="2661921" cy="1837833"/>
          </a:xfrm>
          <a:prstGeom prst="rect">
            <a:avLst/>
          </a:prstGeom>
          <a:ln w="12700">
            <a:miter lim="400000"/>
          </a:ln>
        </p:spPr>
      </p:pic>
      <p:pic>
        <p:nvPicPr>
          <p:cNvPr id="49" name="image23.pdf" descr="image23.pdf"/>
          <p:cNvPicPr>
            <a:picLocks noChangeAspect="1"/>
          </p:cNvPicPr>
          <p:nvPr/>
        </p:nvPicPr>
        <p:blipFill>
          <a:blip r:embed="rId7">
            <a:extLst/>
          </a:blip>
          <a:stretch>
            <a:fillRect/>
          </a:stretch>
        </p:blipFill>
        <p:spPr>
          <a:xfrm>
            <a:off x="4147537" y="4158825"/>
            <a:ext cx="4443309" cy="2720626"/>
          </a:xfrm>
          <a:prstGeom prst="rect">
            <a:avLst/>
          </a:prstGeom>
          <a:ln w="12700">
            <a:miter lim="400000"/>
          </a:ln>
        </p:spPr>
      </p:pic>
      <p:sp>
        <p:nvSpPr>
          <p:cNvPr id="50" name="Rectangle"/>
          <p:cNvSpPr/>
          <p:nvPr/>
        </p:nvSpPr>
        <p:spPr>
          <a:xfrm>
            <a:off x="11623040" y="9279466"/>
            <a:ext cx="819576" cy="205460"/>
          </a:xfrm>
          <a:prstGeom prst="rect">
            <a:avLst/>
          </a:prstGeom>
          <a:solidFill>
            <a:srgbClr val="FFFFFF"/>
          </a:solidFill>
          <a:ln w="12700">
            <a:solidFill>
              <a:srgbClr val="FFFFFF"/>
            </a:solidFill>
          </a:ln>
        </p:spPr>
        <p:txBody>
          <a:bodyPr lIns="65022" tIns="65022" rIns="65022" bIns="65022"/>
          <a:lstStyle/>
          <a:p>
            <a:pPr>
              <a:defRPr>
                <a:latin typeface="+mj-lt"/>
                <a:ea typeface="+mj-ea"/>
                <a:cs typeface="+mj-cs"/>
                <a:sym typeface="Helvetica"/>
              </a:defRPr>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7 - Myopathies"/>
          <p:cNvSpPr txBox="1"/>
          <p:nvPr>
            <p:ph type="subTitle" sz="quarter" idx="1"/>
          </p:nvPr>
        </p:nvSpPr>
        <p:spPr>
          <a:xfrm>
            <a:off x="508141" y="3141911"/>
            <a:ext cx="11988518" cy="1084229"/>
          </a:xfrm>
          <a:prstGeom prst="rect">
            <a:avLst/>
          </a:prstGeom>
          <a:ln w="25400">
            <a:solidFill>
              <a:srgbClr val="FF2600"/>
            </a:solidFill>
          </a:ln>
        </p:spPr>
        <p:txBody>
          <a:bodyPr lIns="65022" tIns="65022" rIns="65022" bIns="65022" anchor="b"/>
          <a:lstStyle>
            <a:lvl1pPr algn="ctr" defTabSz="457200">
              <a:spcBef>
                <a:spcPts val="0"/>
              </a:spcBef>
              <a:defRPr b="1" sz="5600"/>
            </a:lvl1pPr>
          </a:lstStyle>
          <a:p>
            <a:pPr/>
            <a:r>
              <a:t>7 - Myopathies</a:t>
            </a:r>
          </a:p>
        </p:txBody>
      </p:sp>
      <p:sp>
        <p:nvSpPr>
          <p:cNvPr id="215" name="Définitions, causes……"/>
          <p:cNvSpPr txBox="1"/>
          <p:nvPr/>
        </p:nvSpPr>
        <p:spPr>
          <a:xfrm>
            <a:off x="668301" y="4376122"/>
            <a:ext cx="11668198" cy="1752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800">
                <a:latin typeface="+mj-lt"/>
                <a:ea typeface="+mj-ea"/>
                <a:cs typeface="+mj-cs"/>
                <a:sym typeface="Helvetica"/>
              </a:defRPr>
            </a:pP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Définitions, causes…</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Aptitudes au sport</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Maladies musculaires dégénératives héréditaires d’évolution progressive. Déficit en protéine musculaire, plusieurs types :…"/>
          <p:cNvSpPr txBox="1"/>
          <p:nvPr>
            <p:ph type="subTitle" idx="1"/>
          </p:nvPr>
        </p:nvSpPr>
        <p:spPr>
          <a:xfrm>
            <a:off x="668301" y="1910983"/>
            <a:ext cx="9452400" cy="7597069"/>
          </a:xfrm>
          <a:prstGeom prst="rect">
            <a:avLst/>
          </a:prstGeom>
        </p:spPr>
        <p:txBody>
          <a:bodyPr/>
          <a:lstStyle/>
          <a:p>
            <a:pPr>
              <a:spcBef>
                <a:spcPts val="400"/>
              </a:spcBef>
              <a:defRPr sz="2600"/>
            </a:pPr>
            <a:r>
              <a:t>Maladies musculaires dégénératives héréditaires d’évolution progressive. Déficit en protéine musculaire, plusieurs types :</a:t>
            </a:r>
          </a:p>
          <a:p>
            <a:pPr>
              <a:spcBef>
                <a:spcPts val="400"/>
              </a:spcBef>
              <a:defRPr b="1" sz="2600"/>
            </a:pPr>
            <a:r>
              <a:t>Duchenne de Boulogne</a:t>
            </a:r>
            <a:r>
              <a:rPr b="0"/>
              <a:t> :</a:t>
            </a:r>
          </a:p>
          <a:p>
            <a:pPr>
              <a:spcBef>
                <a:spcPts val="400"/>
              </a:spcBef>
              <a:defRPr sz="2600"/>
            </a:pPr>
            <a:r>
              <a:t>enfance - évolution rapide : manque de force - pas de signes neurologiques - décès en quelques années : scoliose, rétractions ,  infections respiratoire et cardiaques.</a:t>
            </a:r>
          </a:p>
          <a:p>
            <a:pPr>
              <a:spcBef>
                <a:spcPts val="400"/>
              </a:spcBef>
              <a:defRPr b="1" sz="2600"/>
            </a:pPr>
            <a:r>
              <a:t>Myopathie des ceintures :</a:t>
            </a:r>
            <a:r>
              <a:rPr b="0"/>
              <a:t> </a:t>
            </a:r>
          </a:p>
          <a:p>
            <a:pPr>
              <a:spcBef>
                <a:spcPts val="400"/>
              </a:spcBef>
              <a:defRPr sz="2600"/>
            </a:pPr>
            <a:r>
              <a:t>plus tardive - touche épaules et bassin - évolution lente non mortelle.</a:t>
            </a:r>
          </a:p>
          <a:p>
            <a:pPr>
              <a:spcBef>
                <a:spcPts val="400"/>
              </a:spcBef>
              <a:defRPr b="1" sz="2600"/>
            </a:pPr>
            <a:r>
              <a:t>Myopathie facio-scapulo humérale </a:t>
            </a:r>
            <a:r>
              <a:rPr b="0"/>
              <a:t>:</a:t>
            </a:r>
          </a:p>
          <a:p>
            <a:pPr>
              <a:spcBef>
                <a:spcPts val="400"/>
              </a:spcBef>
              <a:defRPr sz="2600"/>
            </a:pPr>
            <a:r>
              <a:t>touche face  épaule et bras.Tardive , évolution lente  non mortelle.</a:t>
            </a:r>
          </a:p>
          <a:p>
            <a:pPr>
              <a:spcBef>
                <a:spcPts val="400"/>
              </a:spcBef>
              <a:defRPr b="1" sz="2600"/>
            </a:pPr>
            <a:r>
              <a:t>Autres</a:t>
            </a:r>
            <a:r>
              <a:rPr b="0"/>
              <a:t> : …..</a:t>
            </a:r>
          </a:p>
        </p:txBody>
      </p:sp>
      <p:pic>
        <p:nvPicPr>
          <p:cNvPr id="218" name="myopathie1" descr="myopathie1"/>
          <p:cNvPicPr>
            <a:picLocks noChangeAspect="1"/>
          </p:cNvPicPr>
          <p:nvPr/>
        </p:nvPicPr>
        <p:blipFill>
          <a:blip r:embed="rId2">
            <a:extLst/>
          </a:blip>
          <a:stretch>
            <a:fillRect/>
          </a:stretch>
        </p:blipFill>
        <p:spPr>
          <a:xfrm>
            <a:off x="10481398" y="4207014"/>
            <a:ext cx="2015771" cy="5506695"/>
          </a:xfrm>
          <a:prstGeom prst="rect">
            <a:avLst/>
          </a:prstGeom>
          <a:ln w="12700">
            <a:miter lim="400000"/>
          </a:ln>
        </p:spPr>
      </p:pic>
      <p:pic>
        <p:nvPicPr>
          <p:cNvPr id="219" name="myopathie2" descr="myopathie2"/>
          <p:cNvPicPr>
            <a:picLocks noChangeAspect="1"/>
          </p:cNvPicPr>
          <p:nvPr/>
        </p:nvPicPr>
        <p:blipFill>
          <a:blip r:embed="rId3">
            <a:extLst/>
          </a:blip>
          <a:stretch>
            <a:fillRect/>
          </a:stretch>
        </p:blipFill>
        <p:spPr>
          <a:xfrm>
            <a:off x="10533132" y="686158"/>
            <a:ext cx="1912305" cy="3269546"/>
          </a:xfrm>
          <a:prstGeom prst="rect">
            <a:avLst/>
          </a:prstGeom>
          <a:ln w="12700">
            <a:miter lim="400000"/>
          </a:ln>
        </p:spPr>
      </p:pic>
      <p:sp>
        <p:nvSpPr>
          <p:cNvPr id="220" name="Dos rond"/>
          <p:cNvSpPr txBox="1"/>
          <p:nvPr/>
        </p:nvSpPr>
        <p:spPr>
          <a:xfrm>
            <a:off x="10367715" y="2546773"/>
            <a:ext cx="2015771" cy="523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800"/>
              </a:spcBef>
              <a:defRPr b="1">
                <a:solidFill>
                  <a:srgbClr val="FFFFFF"/>
                </a:solidFill>
                <a:latin typeface="+mj-lt"/>
                <a:ea typeface="+mj-ea"/>
                <a:cs typeface="+mj-cs"/>
                <a:sym typeface="Helvetica"/>
              </a:defRPr>
            </a:lvl1pPr>
          </a:lstStyle>
          <a:p>
            <a:pPr/>
            <a:r>
              <a:t>Dos rond</a:t>
            </a:r>
          </a:p>
        </p:txBody>
      </p:sp>
      <p:sp>
        <p:nvSpPr>
          <p:cNvPr id="221" name="Décollement des omoplates"/>
          <p:cNvSpPr txBox="1"/>
          <p:nvPr/>
        </p:nvSpPr>
        <p:spPr>
          <a:xfrm>
            <a:off x="10446863" y="6123092"/>
            <a:ext cx="2157092" cy="13111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800"/>
              </a:spcBef>
              <a:defRPr b="1">
                <a:solidFill>
                  <a:srgbClr val="FFFFFF"/>
                </a:solidFill>
                <a:latin typeface="+mj-lt"/>
                <a:ea typeface="+mj-ea"/>
                <a:cs typeface="+mj-cs"/>
                <a:sym typeface="Helvetica"/>
              </a:defRPr>
            </a:lvl1pPr>
          </a:lstStyle>
          <a:p>
            <a:pPr/>
            <a:r>
              <a:t>Décollement des omoplates</a:t>
            </a:r>
          </a:p>
        </p:txBody>
      </p:sp>
      <p:sp>
        <p:nvSpPr>
          <p:cNvPr id="222" name="Pseudo hypertrophie des mollets"/>
          <p:cNvSpPr txBox="1"/>
          <p:nvPr/>
        </p:nvSpPr>
        <p:spPr>
          <a:xfrm>
            <a:off x="6610773" y="8886613"/>
            <a:ext cx="3576321" cy="4094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800"/>
              </a:spcBef>
              <a:defRPr sz="1800">
                <a:solidFill>
                  <a:srgbClr val="FFFFFF"/>
                </a:solidFill>
                <a:latin typeface="+mj-lt"/>
                <a:ea typeface="+mj-ea"/>
                <a:cs typeface="+mj-cs"/>
                <a:sym typeface="Helvetica"/>
              </a:defRPr>
            </a:lvl1pPr>
          </a:lstStyle>
          <a:p>
            <a:pPr/>
            <a:r>
              <a:t>Pseudo hypertrophie des mollets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MVC-060F" descr="MVC-060F"/>
          <p:cNvPicPr>
            <a:picLocks noChangeAspect="1"/>
          </p:cNvPicPr>
          <p:nvPr/>
        </p:nvPicPr>
        <p:blipFill>
          <a:blip r:embed="rId2">
            <a:extLst/>
          </a:blip>
          <a:srcRect l="0" t="5448" r="0" b="5448"/>
          <a:stretch>
            <a:fillRect/>
          </a:stretch>
        </p:blipFill>
        <p:spPr>
          <a:xfrm>
            <a:off x="9001327" y="4381287"/>
            <a:ext cx="3786728" cy="2530590"/>
          </a:xfrm>
          <a:prstGeom prst="rect">
            <a:avLst/>
          </a:prstGeom>
          <a:ln w="12700">
            <a:miter lim="400000"/>
          </a:ln>
        </p:spPr>
      </p:pic>
      <p:sp>
        <p:nvSpPr>
          <p:cNvPr id="225" name="Aptitude au sport :…"/>
          <p:cNvSpPr txBox="1"/>
          <p:nvPr>
            <p:ph type="subTitle" idx="1"/>
          </p:nvPr>
        </p:nvSpPr>
        <p:spPr>
          <a:xfrm>
            <a:off x="668301" y="2464556"/>
            <a:ext cx="11668198" cy="6969554"/>
          </a:xfrm>
          <a:prstGeom prst="rect">
            <a:avLst/>
          </a:prstGeom>
        </p:spPr>
        <p:txBody>
          <a:bodyPr/>
          <a:lstStyle/>
          <a:p>
            <a:pPr>
              <a:spcBef>
                <a:spcPts val="400"/>
              </a:spcBef>
              <a:defRPr b="1" sz="2600"/>
            </a:pPr>
            <a:r>
              <a:t>Aptitude au sport :</a:t>
            </a:r>
          </a:p>
          <a:p>
            <a:pPr>
              <a:spcBef>
                <a:spcPts val="400"/>
              </a:spcBef>
              <a:defRPr sz="2600"/>
            </a:pPr>
            <a:r>
              <a:t>La fatigue physique </a:t>
            </a:r>
            <a:r>
              <a:t>peut être </a:t>
            </a:r>
            <a:r>
              <a:t>un facteur aggravant</a:t>
            </a:r>
            <a:r>
              <a:t> dans certaines formes</a:t>
            </a:r>
            <a:r>
              <a:t>. Mais l’absence totale d’exercice favorise les complications !</a:t>
            </a:r>
          </a:p>
          <a:p>
            <a:pPr>
              <a:spcBef>
                <a:spcPts val="400"/>
              </a:spcBef>
              <a:defRPr i="1" sz="2600"/>
            </a:pPr>
            <a:r>
              <a:t>			</a:t>
            </a:r>
            <a:r>
              <a:rPr>
                <a:effectLst>
                  <a:outerShdw sx="100000" sy="100000" kx="0" ky="0" algn="b" rotWithShape="0" blurRad="38100" dist="38100" dir="2700000">
                    <a:srgbClr val="000000">
                      <a:alpha val="50000"/>
                    </a:srgbClr>
                  </a:outerShdw>
                </a:effectLst>
              </a:rPr>
              <a:t>Exercices physiques non fatigants</a:t>
            </a:r>
            <a:endParaRPr>
              <a:effectLst>
                <a:outerShdw sx="100000" sy="100000" kx="0" ky="0" algn="b" rotWithShape="0" blurRad="38100" dist="38100" dir="2700000">
                  <a:srgbClr val="000000">
                    <a:alpha val="50000"/>
                  </a:srgbClr>
                </a:outerShdw>
              </a:effectLst>
            </a:endParaRPr>
          </a:p>
          <a:p>
            <a:pPr>
              <a:spcBef>
                <a:spcPts val="400"/>
              </a:spcBef>
              <a:defRPr i="1" sz="2600">
                <a:effectLst>
                  <a:outerShdw sx="100000" sy="100000" kx="0" ky="0" algn="b" rotWithShape="0" blurRad="38100" dist="38100" dir="2700000">
                    <a:srgbClr val="000000"/>
                  </a:outerShdw>
                </a:effectLst>
              </a:defRPr>
            </a:pPr>
          </a:p>
          <a:p>
            <a:pPr lvl="1" marL="689081" indent="-308081">
              <a:spcBef>
                <a:spcPts val="400"/>
              </a:spcBef>
              <a:buSzPct val="100000"/>
              <a:buChar char="•"/>
              <a:defRPr sz="2600"/>
            </a:pPr>
            <a:r>
              <a:t>natation, tir aux armes,</a:t>
            </a:r>
          </a:p>
          <a:p>
            <a:pPr lvl="1" marL="689081" indent="-308081">
              <a:spcBef>
                <a:spcPts val="400"/>
              </a:spcBef>
              <a:buSzPct val="100000"/>
              <a:buChar char="•"/>
              <a:defRPr sz="2600"/>
            </a:pPr>
            <a:r>
              <a:t>foot &amp; basket fauteuil,</a:t>
            </a:r>
          </a:p>
          <a:p>
            <a:pPr lvl="1" marL="689081" indent="-308081">
              <a:spcBef>
                <a:spcPts val="400"/>
              </a:spcBef>
              <a:buSzPct val="100000"/>
              <a:buChar char="•"/>
              <a:defRPr sz="2600"/>
            </a:pPr>
            <a:r>
              <a:t>karting (joystick)</a:t>
            </a:r>
          </a:p>
          <a:p>
            <a:pPr lvl="1" indent="228600">
              <a:spcBef>
                <a:spcPts val="400"/>
              </a:spcBef>
              <a:defRPr sz="2600"/>
            </a:pPr>
          </a:p>
          <a:p>
            <a:pPr>
              <a:spcBef>
                <a:spcPts val="400"/>
              </a:spcBef>
              <a:defRPr b="1" sz="2600"/>
            </a:pPr>
            <a:r>
              <a:t>Rôle du responsable sportif :</a:t>
            </a:r>
          </a:p>
          <a:p>
            <a:pPr lvl="1" marL="689081" indent="-308081">
              <a:spcBef>
                <a:spcPts val="400"/>
              </a:spcBef>
              <a:buSzPct val="100000"/>
              <a:buChar char="•"/>
              <a:defRPr sz="2600"/>
            </a:pPr>
            <a:r>
              <a:t>connaître le caractère évolutif, évolution rapide,</a:t>
            </a:r>
          </a:p>
          <a:p>
            <a:pPr lvl="1" marL="689081" indent="-308081">
              <a:spcBef>
                <a:spcPts val="400"/>
              </a:spcBef>
              <a:buSzPct val="100000"/>
              <a:buChar char="•"/>
              <a:defRPr sz="2600"/>
            </a:pPr>
            <a:r>
              <a:t>ne pas révéler le pronostic dans son discours.</a:t>
            </a:r>
          </a:p>
          <a:p>
            <a:pPr lvl="1" marL="689081" indent="-308081">
              <a:spcBef>
                <a:spcPts val="400"/>
              </a:spcBef>
              <a:buSzPct val="100000"/>
              <a:buChar char="•"/>
              <a:defRPr sz="2600"/>
            </a:pPr>
            <a:r>
              <a:t>respecter les recommandations médicales.</a:t>
            </a:r>
          </a:p>
        </p:txBody>
      </p:sp>
      <p:sp>
        <p:nvSpPr>
          <p:cNvPr id="226" name="Flèche"/>
          <p:cNvSpPr/>
          <p:nvPr/>
        </p:nvSpPr>
        <p:spPr>
          <a:xfrm>
            <a:off x="6775591" y="5310292"/>
            <a:ext cx="1406597" cy="650242"/>
          </a:xfrm>
          <a:prstGeom prst="rightArrow">
            <a:avLst>
              <a:gd name="adj1" fmla="val 50000"/>
              <a:gd name="adj2" fmla="val 61523"/>
            </a:avLst>
          </a:prstGeom>
          <a:solidFill>
            <a:srgbClr val="6161CA"/>
          </a:solidFill>
          <a:ln w="12700">
            <a:solidFill>
              <a:srgbClr val="000000"/>
            </a:solidFill>
            <a:miter/>
          </a:ln>
          <a:effectLst>
            <a:outerShdw sx="100000" sy="100000" kx="0" ky="0" algn="b" rotWithShape="0" blurRad="12700" dist="152400" dir="13500000">
              <a:srgbClr val="808080"/>
            </a:outerShdw>
          </a:effectLst>
        </p:spPr>
        <p:txBody>
          <a:bodyPr lIns="65022" tIns="65022" rIns="65022" bIns="65022" anchor="ctr"/>
          <a:lstStyle/>
          <a:p>
            <a:pPr>
              <a:defRPr>
                <a:latin typeface="+mj-lt"/>
                <a:ea typeface="+mj-ea"/>
                <a:cs typeface="+mj-cs"/>
                <a:sym typeface="Helvetica"/>
              </a:defRPr>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8 - Scolioses"/>
          <p:cNvSpPr txBox="1"/>
          <p:nvPr>
            <p:ph type="subTitle" sz="quarter" idx="1"/>
          </p:nvPr>
        </p:nvSpPr>
        <p:spPr>
          <a:xfrm>
            <a:off x="715784" y="3141911"/>
            <a:ext cx="11573231" cy="1084229"/>
          </a:xfrm>
          <a:prstGeom prst="rect">
            <a:avLst/>
          </a:prstGeom>
          <a:ln w="25400">
            <a:solidFill>
              <a:srgbClr val="FF2600"/>
            </a:solidFill>
          </a:ln>
        </p:spPr>
        <p:txBody>
          <a:bodyPr lIns="65022" tIns="65022" rIns="65022" bIns="65022" anchor="b"/>
          <a:lstStyle>
            <a:lvl1pPr algn="ctr" defTabSz="457200">
              <a:spcBef>
                <a:spcPts val="0"/>
              </a:spcBef>
              <a:defRPr b="1" sz="5600"/>
            </a:lvl1pPr>
          </a:lstStyle>
          <a:p>
            <a:pPr/>
            <a:r>
              <a:t>8 - Scolioses</a:t>
            </a:r>
          </a:p>
        </p:txBody>
      </p:sp>
      <p:sp>
        <p:nvSpPr>
          <p:cNvPr id="229" name="Définitions, causes……"/>
          <p:cNvSpPr txBox="1"/>
          <p:nvPr/>
        </p:nvSpPr>
        <p:spPr>
          <a:xfrm>
            <a:off x="668301" y="4376122"/>
            <a:ext cx="11668198" cy="2336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800">
                <a:latin typeface="+mj-lt"/>
                <a:ea typeface="+mj-ea"/>
                <a:cs typeface="+mj-cs"/>
                <a:sym typeface="Helvetica"/>
              </a:defRPr>
            </a:pP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Définitions, causes…</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Appareillage, chirurgie</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Aptitudes au sport</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Définition :…"/>
          <p:cNvSpPr txBox="1"/>
          <p:nvPr>
            <p:ph type="subTitle" idx="1"/>
          </p:nvPr>
        </p:nvSpPr>
        <p:spPr>
          <a:xfrm>
            <a:off x="315664" y="1346326"/>
            <a:ext cx="8758840" cy="8361427"/>
          </a:xfrm>
          <a:prstGeom prst="rect">
            <a:avLst/>
          </a:prstGeom>
        </p:spPr>
        <p:txBody>
          <a:bodyPr/>
          <a:lstStyle/>
          <a:p>
            <a:pPr>
              <a:spcBef>
                <a:spcPts val="400"/>
              </a:spcBef>
              <a:defRPr b="1" sz="2600"/>
            </a:pPr>
            <a:r>
              <a:t>Définition</a:t>
            </a:r>
            <a:r>
              <a:rPr b="0"/>
              <a:t> :</a:t>
            </a:r>
          </a:p>
          <a:p>
            <a:pPr>
              <a:spcBef>
                <a:spcPts val="400"/>
              </a:spcBef>
              <a:defRPr sz="2600"/>
            </a:pPr>
            <a:r>
              <a:t>Déformation de la colonne vertébrale dans le sens frontal, atteint le jeune âge.</a:t>
            </a:r>
          </a:p>
          <a:p>
            <a:pPr>
              <a:spcBef>
                <a:spcPts val="400"/>
              </a:spcBef>
              <a:defRPr b="1" sz="2600"/>
            </a:pPr>
            <a:r>
              <a:t>Causes</a:t>
            </a:r>
            <a:r>
              <a:rPr b="0"/>
              <a:t> : </a:t>
            </a:r>
          </a:p>
          <a:p>
            <a:pPr lvl="1" indent="228600">
              <a:spcBef>
                <a:spcPts val="400"/>
              </a:spcBef>
              <a:defRPr sz="2600" u="sng"/>
            </a:pPr>
            <a:r>
              <a:t>Idiopathiques</a:t>
            </a:r>
            <a:r>
              <a:rPr u="none"/>
              <a:t> : prédominance fille</a:t>
            </a:r>
          </a:p>
          <a:p>
            <a:pPr lvl="1" indent="228600">
              <a:spcBef>
                <a:spcPts val="400"/>
              </a:spcBef>
              <a:defRPr sz="2600" u="sng"/>
            </a:pPr>
            <a:r>
              <a:t>Secondaires</a:t>
            </a:r>
            <a:r>
              <a:rPr u="none"/>
              <a:t> : </a:t>
            </a:r>
          </a:p>
          <a:p>
            <a:pPr lvl="2" indent="457200">
              <a:spcBef>
                <a:spcPts val="400"/>
              </a:spcBef>
              <a:defRPr sz="2600" u="sng"/>
            </a:pPr>
            <a:r>
              <a:t>Paralytiques</a:t>
            </a:r>
            <a:r>
              <a:rPr u="none"/>
              <a:t> : polio-para tétra.</a:t>
            </a:r>
          </a:p>
          <a:p>
            <a:pPr lvl="2" indent="457200">
              <a:spcBef>
                <a:spcPts val="400"/>
              </a:spcBef>
              <a:defRPr sz="2600" u="sng"/>
            </a:pPr>
            <a:r>
              <a:t>Affection neurologique</a:t>
            </a:r>
            <a:r>
              <a:rPr u="none"/>
              <a:t> : Tumeur médullaire - Hérédo dégénérescence - Pott - </a:t>
            </a:r>
          </a:p>
          <a:p>
            <a:pPr lvl="2" indent="457200">
              <a:spcBef>
                <a:spcPts val="400"/>
              </a:spcBef>
              <a:defRPr sz="2600" u="sng"/>
            </a:pPr>
            <a:r>
              <a:t>Malformation vertébrale</a:t>
            </a:r>
            <a:r>
              <a:rPr u="none"/>
              <a:t> : 1/2 vertèbre - bloc asymétrique.</a:t>
            </a:r>
          </a:p>
          <a:p>
            <a:pPr lvl="2" indent="457200">
              <a:spcBef>
                <a:spcPts val="400"/>
              </a:spcBef>
              <a:defRPr sz="2600" u="sng"/>
            </a:pPr>
            <a:r>
              <a:t>Autres</a:t>
            </a:r>
            <a:r>
              <a:rPr u="none"/>
              <a:t> : thoracoplastie - Marfan - Recklinghausen</a:t>
            </a:r>
          </a:p>
          <a:p>
            <a:pPr>
              <a:spcBef>
                <a:spcPts val="400"/>
              </a:spcBef>
              <a:defRPr b="1" sz="2600"/>
            </a:pPr>
            <a:r>
              <a:t>Types</a:t>
            </a:r>
            <a:r>
              <a:rPr b="0"/>
              <a:t> : D - DL - L - combinées : Dd+Lg.</a:t>
            </a:r>
          </a:p>
          <a:p>
            <a:pPr>
              <a:spcBef>
                <a:spcPts val="400"/>
              </a:spcBef>
              <a:defRPr b="1" sz="2600"/>
            </a:pPr>
            <a:r>
              <a:t>Complications</a:t>
            </a:r>
            <a:r>
              <a:rPr b="0"/>
              <a:t> : </a:t>
            </a:r>
          </a:p>
          <a:p>
            <a:pPr lvl="1" indent="228600">
              <a:spcBef>
                <a:spcPts val="400"/>
              </a:spcBef>
              <a:defRPr sz="2600" u="sng"/>
            </a:pPr>
            <a:r>
              <a:t>Cardio-respiratoires</a:t>
            </a:r>
            <a:r>
              <a:rPr u="none"/>
              <a:t> : polypnée superficielle, fatigabilité, capacité vitale diminuée.</a:t>
            </a:r>
          </a:p>
          <a:p>
            <a:pPr lvl="1" indent="228600">
              <a:spcBef>
                <a:spcPts val="400"/>
              </a:spcBef>
              <a:defRPr sz="2600" u="sng"/>
            </a:pPr>
            <a:r>
              <a:t>Digestives</a:t>
            </a:r>
            <a:r>
              <a:rPr u="none"/>
              <a:t> : hernie hiatale, hématémèse.</a:t>
            </a:r>
          </a:p>
          <a:p>
            <a:pPr lvl="1" indent="228600">
              <a:spcBef>
                <a:spcPts val="400"/>
              </a:spcBef>
              <a:defRPr sz="2600" u="sng"/>
            </a:pPr>
            <a:r>
              <a:t>Neurologiques</a:t>
            </a:r>
            <a:r>
              <a:rPr u="none"/>
              <a:t> : paraplégie.</a:t>
            </a:r>
          </a:p>
        </p:txBody>
      </p:sp>
      <p:pic>
        <p:nvPicPr>
          <p:cNvPr id="232" name="scoliose1" descr="scoliose1"/>
          <p:cNvPicPr>
            <a:picLocks noChangeAspect="1"/>
          </p:cNvPicPr>
          <p:nvPr/>
        </p:nvPicPr>
        <p:blipFill>
          <a:blip r:embed="rId2">
            <a:alphaModFix amt="70167"/>
            <a:extLst/>
          </a:blip>
          <a:stretch>
            <a:fillRect/>
          </a:stretch>
        </p:blipFill>
        <p:spPr>
          <a:xfrm>
            <a:off x="9037883" y="2682238"/>
            <a:ext cx="3598900" cy="5933444"/>
          </a:xfrm>
          <a:prstGeom prst="rect">
            <a:avLst/>
          </a:prstGeom>
          <a:ln w="12700">
            <a:miter lim="400000"/>
          </a:ln>
        </p:spPr>
      </p:pic>
      <p:sp>
        <p:nvSpPr>
          <p:cNvPr id="233" name="Ligne"/>
          <p:cNvSpPr/>
          <p:nvPr/>
        </p:nvSpPr>
        <p:spPr>
          <a:xfrm flipH="1">
            <a:off x="8994985" y="2691269"/>
            <a:ext cx="2" cy="5933444"/>
          </a:xfrm>
          <a:prstGeom prst="line">
            <a:avLst/>
          </a:prstGeom>
          <a:ln w="63500">
            <a:solidFill>
              <a:srgbClr val="FF2600"/>
            </a:solidFill>
          </a:ln>
        </p:spPr>
        <p:txBody>
          <a:bodyPr lIns="45718" tIns="45718" rIns="45718" bIns="45718"/>
          <a:lstStyle/>
          <a:p>
            <a:pPr/>
          </a:p>
        </p:txBody>
      </p:sp>
      <p:sp>
        <p:nvSpPr>
          <p:cNvPr id="234" name="Ligne"/>
          <p:cNvSpPr/>
          <p:nvPr/>
        </p:nvSpPr>
        <p:spPr>
          <a:xfrm>
            <a:off x="9139483" y="5527040"/>
            <a:ext cx="1183432" cy="2"/>
          </a:xfrm>
          <a:prstGeom prst="line">
            <a:avLst/>
          </a:prstGeom>
          <a:ln w="63500">
            <a:solidFill>
              <a:srgbClr val="0033CC"/>
            </a:solidFill>
          </a:ln>
        </p:spPr>
        <p:txBody>
          <a:bodyPr lIns="45718" tIns="45718" rIns="45718" bIns="45718"/>
          <a:lstStyle/>
          <a:p>
            <a:pPr/>
          </a:p>
        </p:txBody>
      </p:sp>
      <p:sp>
        <p:nvSpPr>
          <p:cNvPr id="235" name="Ligne"/>
          <p:cNvSpPr/>
          <p:nvPr/>
        </p:nvSpPr>
        <p:spPr>
          <a:xfrm flipV="1">
            <a:off x="8994985" y="3333834"/>
            <a:ext cx="1925181" cy="2193207"/>
          </a:xfrm>
          <a:prstGeom prst="line">
            <a:avLst/>
          </a:prstGeom>
          <a:ln w="63500">
            <a:solidFill>
              <a:srgbClr val="FFFF00"/>
            </a:solidFill>
          </a:ln>
        </p:spPr>
        <p:txBody>
          <a:bodyPr lIns="45718" tIns="45718" rIns="45718" bIns="45718"/>
          <a:lstStyle/>
          <a:p>
            <a:pPr/>
          </a:p>
        </p:txBody>
      </p:sp>
      <p:sp>
        <p:nvSpPr>
          <p:cNvPr id="236" name="Ligne"/>
          <p:cNvSpPr/>
          <p:nvPr/>
        </p:nvSpPr>
        <p:spPr>
          <a:xfrm>
            <a:off x="8994985" y="5527040"/>
            <a:ext cx="1918432" cy="2250906"/>
          </a:xfrm>
          <a:prstGeom prst="line">
            <a:avLst/>
          </a:prstGeom>
          <a:ln w="63500">
            <a:solidFill>
              <a:srgbClr val="FFFF00"/>
            </a:solidFill>
          </a:ln>
        </p:spPr>
        <p:txBody>
          <a:bodyPr lIns="45718" tIns="45718" rIns="45718" bIns="45718"/>
          <a:lstStyle/>
          <a:p>
            <a:pPr/>
          </a:p>
        </p:txBody>
      </p:sp>
      <p:sp>
        <p:nvSpPr>
          <p:cNvPr id="237" name="Ligne"/>
          <p:cNvSpPr/>
          <p:nvPr/>
        </p:nvSpPr>
        <p:spPr>
          <a:xfrm>
            <a:off x="8994985" y="8597617"/>
            <a:ext cx="541869" cy="2"/>
          </a:xfrm>
          <a:prstGeom prst="line">
            <a:avLst/>
          </a:prstGeom>
          <a:ln w="63500">
            <a:solidFill>
              <a:srgbClr val="FF2600"/>
            </a:solidFill>
          </a:ln>
        </p:spPr>
        <p:txBody>
          <a:bodyPr lIns="45718" tIns="45718" rIns="45718" bIns="45718"/>
          <a:lstStyle/>
          <a:p>
            <a:pPr/>
          </a:p>
        </p:txBody>
      </p:sp>
      <p:sp>
        <p:nvSpPr>
          <p:cNvPr id="238" name="gibbosité…"/>
          <p:cNvSpPr txBox="1"/>
          <p:nvPr/>
        </p:nvSpPr>
        <p:spPr>
          <a:xfrm>
            <a:off x="10567951" y="4912924"/>
            <a:ext cx="1949170" cy="24414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spcBef>
                <a:spcPts val="900"/>
              </a:spcBef>
              <a:defRPr b="1">
                <a:latin typeface="+mj-lt"/>
                <a:ea typeface="+mj-ea"/>
                <a:cs typeface="+mj-cs"/>
                <a:sym typeface="Helvetica"/>
              </a:defRPr>
            </a:pPr>
            <a:r>
              <a:t>gibbosité</a:t>
            </a:r>
          </a:p>
          <a:p>
            <a:pPr>
              <a:spcBef>
                <a:spcPts val="900"/>
              </a:spcBef>
              <a:defRPr b="1">
                <a:latin typeface="+mj-lt"/>
                <a:ea typeface="+mj-ea"/>
                <a:cs typeface="+mj-cs"/>
                <a:sym typeface="Helvetica"/>
              </a:defRPr>
            </a:pPr>
            <a:r>
              <a:t>flèche</a:t>
            </a:r>
          </a:p>
          <a:p>
            <a:pPr>
              <a:spcBef>
                <a:spcPts val="900"/>
              </a:spcBef>
              <a:defRPr b="1">
                <a:latin typeface="+mj-lt"/>
                <a:ea typeface="+mj-ea"/>
                <a:cs typeface="+mj-cs"/>
                <a:sym typeface="Helvetica"/>
              </a:defRPr>
            </a:pPr>
            <a:r>
              <a:t>angle </a:t>
            </a:r>
          </a:p>
          <a:p>
            <a:pPr>
              <a:spcBef>
                <a:spcPts val="900"/>
              </a:spcBef>
              <a:defRPr b="1">
                <a:latin typeface="+mj-lt"/>
                <a:ea typeface="+mj-ea"/>
                <a:cs typeface="+mj-cs"/>
                <a:sym typeface="Helvetica"/>
              </a:defRPr>
            </a:pPr>
            <a:r>
              <a:t>déséquilibre</a:t>
            </a:r>
          </a:p>
        </p:txBody>
      </p:sp>
      <p:sp>
        <p:nvSpPr>
          <p:cNvPr id="239" name="Ovale"/>
          <p:cNvSpPr/>
          <p:nvPr/>
        </p:nvSpPr>
        <p:spPr>
          <a:xfrm>
            <a:off x="10458378" y="4167349"/>
            <a:ext cx="2168315" cy="3576321"/>
          </a:xfrm>
          <a:prstGeom prst="ellipse">
            <a:avLst/>
          </a:prstGeom>
          <a:ln w="50800">
            <a:solidFill>
              <a:srgbClr val="000000"/>
            </a:solidFill>
          </a:ln>
        </p:spPr>
        <p:txBody>
          <a:bodyPr lIns="65022" tIns="65022" rIns="65022" bIns="65022" anchor="ctr"/>
          <a:lstStyle/>
          <a:p>
            <a:pPr>
              <a:defRPr>
                <a:latin typeface="+mj-lt"/>
                <a:ea typeface="+mj-ea"/>
                <a:cs typeface="+mj-cs"/>
                <a:sym typeface="Helvetica"/>
              </a:defRPr>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scolop" descr="scolop"/>
          <p:cNvPicPr>
            <a:picLocks noChangeAspect="1"/>
          </p:cNvPicPr>
          <p:nvPr/>
        </p:nvPicPr>
        <p:blipFill>
          <a:blip r:embed="rId2">
            <a:extLst/>
          </a:blip>
          <a:stretch>
            <a:fillRect/>
          </a:stretch>
        </p:blipFill>
        <p:spPr>
          <a:xfrm>
            <a:off x="7586133" y="5996656"/>
            <a:ext cx="5219984" cy="3479239"/>
          </a:xfrm>
          <a:prstGeom prst="rect">
            <a:avLst/>
          </a:prstGeom>
          <a:ln w="12700">
            <a:miter lim="400000"/>
          </a:ln>
        </p:spPr>
      </p:pic>
      <p:pic>
        <p:nvPicPr>
          <p:cNvPr id="242" name="scolrad" descr="scolrad"/>
          <p:cNvPicPr>
            <a:picLocks noChangeAspect="1"/>
          </p:cNvPicPr>
          <p:nvPr/>
        </p:nvPicPr>
        <p:blipFill>
          <a:blip r:embed="rId3">
            <a:extLst/>
          </a:blip>
          <a:stretch>
            <a:fillRect/>
          </a:stretch>
        </p:blipFill>
        <p:spPr>
          <a:xfrm>
            <a:off x="7613225" y="2112643"/>
            <a:ext cx="5165799" cy="3736625"/>
          </a:xfrm>
          <a:prstGeom prst="rect">
            <a:avLst/>
          </a:prstGeom>
          <a:ln w="12700">
            <a:miter lim="400000"/>
          </a:ln>
        </p:spPr>
      </p:pic>
      <p:pic>
        <p:nvPicPr>
          <p:cNvPr id="243" name="scol4" descr="scol4"/>
          <p:cNvPicPr>
            <a:picLocks noChangeAspect="1"/>
          </p:cNvPicPr>
          <p:nvPr/>
        </p:nvPicPr>
        <p:blipFill>
          <a:blip r:embed="rId4">
            <a:extLst/>
          </a:blip>
          <a:stretch>
            <a:fillRect/>
          </a:stretch>
        </p:blipFill>
        <p:spPr>
          <a:xfrm>
            <a:off x="216745" y="3793066"/>
            <a:ext cx="7140297" cy="3639290"/>
          </a:xfrm>
          <a:prstGeom prst="rect">
            <a:avLst/>
          </a:prstGeom>
          <a:ln w="12700">
            <a:miter lim="400000"/>
          </a:ln>
        </p:spPr>
      </p:pic>
      <p:sp>
        <p:nvSpPr>
          <p:cNvPr id="244" name="Ligne"/>
          <p:cNvSpPr/>
          <p:nvPr/>
        </p:nvSpPr>
        <p:spPr>
          <a:xfrm>
            <a:off x="8263466" y="2546137"/>
            <a:ext cx="1733976" cy="758616"/>
          </a:xfrm>
          <a:prstGeom prst="line">
            <a:avLst/>
          </a:prstGeom>
          <a:ln w="50800">
            <a:solidFill>
              <a:srgbClr val="FFFFFF"/>
            </a:solidFill>
          </a:ln>
        </p:spPr>
        <p:txBody>
          <a:bodyPr lIns="45718" tIns="45718" rIns="45718" bIns="45718"/>
          <a:lstStyle/>
          <a:p>
            <a:pPr/>
          </a:p>
        </p:txBody>
      </p:sp>
      <p:sp>
        <p:nvSpPr>
          <p:cNvPr id="245" name="Ligne"/>
          <p:cNvSpPr/>
          <p:nvPr/>
        </p:nvSpPr>
        <p:spPr>
          <a:xfrm flipV="1">
            <a:off x="8155092" y="3954991"/>
            <a:ext cx="1733976" cy="433495"/>
          </a:xfrm>
          <a:prstGeom prst="line">
            <a:avLst/>
          </a:prstGeom>
          <a:ln w="50800">
            <a:solidFill>
              <a:srgbClr val="FFFFFF"/>
            </a:solidFill>
          </a:ln>
        </p:spPr>
        <p:txBody>
          <a:bodyPr lIns="45718" tIns="45718" rIns="45718" bIns="45718"/>
          <a:lstStyle/>
          <a:p>
            <a:pPr/>
          </a:p>
        </p:txBody>
      </p:sp>
      <p:sp>
        <p:nvSpPr>
          <p:cNvPr id="246" name="Ligne"/>
          <p:cNvSpPr/>
          <p:nvPr/>
        </p:nvSpPr>
        <p:spPr>
          <a:xfrm>
            <a:off x="10539306" y="2221017"/>
            <a:ext cx="2059095" cy="758615"/>
          </a:xfrm>
          <a:prstGeom prst="line">
            <a:avLst/>
          </a:prstGeom>
          <a:ln w="50800">
            <a:solidFill>
              <a:srgbClr val="FFFFFF"/>
            </a:solidFill>
          </a:ln>
        </p:spPr>
        <p:txBody>
          <a:bodyPr lIns="45718" tIns="45718" rIns="45718" bIns="45718"/>
          <a:lstStyle/>
          <a:p>
            <a:pPr/>
          </a:p>
        </p:txBody>
      </p:sp>
      <p:sp>
        <p:nvSpPr>
          <p:cNvPr id="247" name="Ligne"/>
          <p:cNvSpPr/>
          <p:nvPr/>
        </p:nvSpPr>
        <p:spPr>
          <a:xfrm flipV="1">
            <a:off x="10647680" y="3521497"/>
            <a:ext cx="2059095" cy="975362"/>
          </a:xfrm>
          <a:prstGeom prst="line">
            <a:avLst/>
          </a:prstGeom>
          <a:ln w="50800">
            <a:solidFill>
              <a:srgbClr val="FFFFFF"/>
            </a:solidFill>
          </a:ln>
        </p:spPr>
        <p:txBody>
          <a:bodyPr lIns="45718" tIns="45718" rIns="45718" bIns="45718"/>
          <a:lstStyle/>
          <a:p>
            <a:pPr/>
          </a:p>
        </p:txBody>
      </p:sp>
      <p:sp>
        <p:nvSpPr>
          <p:cNvPr id="248" name="TRAITEMENT"/>
          <p:cNvSpPr txBox="1"/>
          <p:nvPr/>
        </p:nvSpPr>
        <p:spPr>
          <a:xfrm>
            <a:off x="216745" y="2709333"/>
            <a:ext cx="4118190" cy="523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1000"/>
              </a:spcBef>
              <a:defRPr>
                <a:solidFill>
                  <a:srgbClr val="FFFFFF"/>
                </a:solidFill>
                <a:latin typeface="+mj-lt"/>
                <a:ea typeface="+mj-ea"/>
                <a:cs typeface="+mj-cs"/>
                <a:sym typeface="Helvetica"/>
              </a:defRPr>
            </a:lvl1pPr>
          </a:lstStyle>
          <a:p>
            <a:pPr/>
            <a:r>
              <a:t>TRAITEMENT</a:t>
            </a:r>
          </a:p>
        </p:txBody>
      </p:sp>
      <p:sp>
        <p:nvSpPr>
          <p:cNvPr id="249" name="&lt; 50° : corset"/>
          <p:cNvSpPr txBox="1"/>
          <p:nvPr/>
        </p:nvSpPr>
        <p:spPr>
          <a:xfrm>
            <a:off x="1176301" y="7845777"/>
            <a:ext cx="4226564" cy="536447"/>
          </a:xfrm>
          <a:prstGeom prst="rect">
            <a:avLst/>
          </a:prstGeom>
          <a:ln w="12700">
            <a:solidFill>
              <a:srgbClr val="000000"/>
            </a:solidFill>
            <a:miter/>
          </a:ln>
          <a:extLst>
            <a:ext uri="{C572A759-6A51-4108-AA02-DFA0A04FC94B}">
              <ma14:wrappingTextBoxFlag xmlns:ma14="http://schemas.microsoft.com/office/mac/drawingml/2011/main" val="1"/>
            </a:ext>
          </a:extLst>
        </p:spPr>
        <p:txBody>
          <a:bodyPr lIns="65022" tIns="65022" rIns="65022" bIns="65022">
            <a:spAutoFit/>
          </a:bodyPr>
          <a:lstStyle>
            <a:lvl1pPr>
              <a:spcBef>
                <a:spcPts val="1000"/>
              </a:spcBef>
              <a:defRPr>
                <a:latin typeface="+mj-lt"/>
                <a:ea typeface="+mj-ea"/>
                <a:cs typeface="+mj-cs"/>
                <a:sym typeface="Helvetica"/>
              </a:defRPr>
            </a:lvl1pPr>
          </a:lstStyle>
          <a:p>
            <a:pPr/>
            <a:r>
              <a:t>&lt; 50° : corset</a:t>
            </a:r>
          </a:p>
        </p:txBody>
      </p:sp>
      <p:sp>
        <p:nvSpPr>
          <p:cNvPr id="250" name="Figure"/>
          <p:cNvSpPr/>
          <p:nvPr/>
        </p:nvSpPr>
        <p:spPr>
          <a:xfrm flipH="1">
            <a:off x="255129" y="7231661"/>
            <a:ext cx="758615" cy="9753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99CC00"/>
          </a:solidFill>
          <a:ln w="12700">
            <a:solidFill>
              <a:srgbClr val="99CC00"/>
            </a:solidFill>
            <a:miter/>
          </a:ln>
          <a:effectLst>
            <a:outerShdw sx="100000" sy="100000" kx="0" ky="0" algn="b" rotWithShape="0" blurRad="12700" dist="152400" dir="18900000">
              <a:srgbClr val="808080"/>
            </a:outerShdw>
          </a:effectLst>
        </p:spPr>
        <p:txBody>
          <a:bodyPr lIns="65022" tIns="65022" rIns="65022" bIns="65022" anchor="ctr"/>
          <a:lstStyle/>
          <a:p>
            <a:pPr>
              <a:defRPr>
                <a:latin typeface="+mj-lt"/>
                <a:ea typeface="+mj-ea"/>
                <a:cs typeface="+mj-cs"/>
                <a:sym typeface="Helvetica"/>
              </a:defRPr>
            </a:pPr>
          </a:p>
        </p:txBody>
      </p:sp>
      <p:sp>
        <p:nvSpPr>
          <p:cNvPr id="251" name="&gt; 50° Chirurgie"/>
          <p:cNvSpPr txBox="1"/>
          <p:nvPr/>
        </p:nvSpPr>
        <p:spPr>
          <a:xfrm>
            <a:off x="2600959" y="8778240"/>
            <a:ext cx="3142829" cy="536447"/>
          </a:xfrm>
          <a:prstGeom prst="rect">
            <a:avLst/>
          </a:prstGeom>
          <a:ln w="12700">
            <a:solidFill>
              <a:srgbClr val="000000"/>
            </a:solidFill>
            <a:miter/>
          </a:ln>
          <a:extLst>
            <a:ext uri="{C572A759-6A51-4108-AA02-DFA0A04FC94B}">
              <ma14:wrappingTextBoxFlag xmlns:ma14="http://schemas.microsoft.com/office/mac/drawingml/2011/main" val="1"/>
            </a:ext>
          </a:extLst>
        </p:spPr>
        <p:txBody>
          <a:bodyPr lIns="65022" tIns="65022" rIns="65022" bIns="65022">
            <a:spAutoFit/>
          </a:bodyPr>
          <a:lstStyle>
            <a:lvl1pPr>
              <a:spcBef>
                <a:spcPts val="1000"/>
              </a:spcBef>
              <a:defRPr>
                <a:latin typeface="+mj-lt"/>
                <a:ea typeface="+mj-ea"/>
                <a:cs typeface="+mj-cs"/>
                <a:sym typeface="Helvetica"/>
              </a:defRPr>
            </a:lvl1pPr>
          </a:lstStyle>
          <a:p>
            <a:pPr/>
            <a:r>
              <a:t>&gt; 50° Chirurgie</a:t>
            </a:r>
          </a:p>
        </p:txBody>
      </p:sp>
      <p:sp>
        <p:nvSpPr>
          <p:cNvPr id="252" name="Flèche"/>
          <p:cNvSpPr/>
          <p:nvPr/>
        </p:nvSpPr>
        <p:spPr>
          <a:xfrm>
            <a:off x="5743785" y="9103359"/>
            <a:ext cx="1733976" cy="325122"/>
          </a:xfrm>
          <a:prstGeom prst="rightArrow">
            <a:avLst>
              <a:gd name="adj1" fmla="val 50000"/>
              <a:gd name="adj2" fmla="val 93750"/>
            </a:avLst>
          </a:prstGeom>
          <a:solidFill>
            <a:srgbClr val="99CC00"/>
          </a:solidFill>
          <a:ln w="12700">
            <a:miter lim="400000"/>
          </a:ln>
          <a:effectLst>
            <a:outerShdw sx="100000" sy="100000" kx="0" ky="0" algn="b" rotWithShape="0" blurRad="12700" dist="152400" dir="18900000">
              <a:srgbClr val="808080"/>
            </a:outerShdw>
          </a:effectLst>
        </p:spPr>
        <p:txBody>
          <a:bodyPr lIns="65022" tIns="65022" rIns="65022" bIns="65022" anchor="ctr"/>
          <a:lstStyle/>
          <a:p>
            <a:pPr>
              <a:defRPr>
                <a:latin typeface="+mj-lt"/>
                <a:ea typeface="+mj-ea"/>
                <a:cs typeface="+mj-cs"/>
                <a:sym typeface="Helvetica"/>
              </a:defRPr>
            </a:p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Aptitude au sport :…"/>
          <p:cNvSpPr txBox="1"/>
          <p:nvPr>
            <p:ph type="subTitle" idx="1"/>
          </p:nvPr>
        </p:nvSpPr>
        <p:spPr>
          <a:xfrm>
            <a:off x="668301" y="1841768"/>
            <a:ext cx="11668198" cy="6070064"/>
          </a:xfrm>
          <a:prstGeom prst="rect">
            <a:avLst/>
          </a:prstGeom>
        </p:spPr>
        <p:txBody>
          <a:bodyPr/>
          <a:lstStyle/>
          <a:p>
            <a:pPr>
              <a:spcBef>
                <a:spcPts val="400"/>
              </a:spcBef>
              <a:defRPr b="1" sz="2600"/>
            </a:pPr>
            <a:r>
              <a:t>Aptitude au sport</a:t>
            </a:r>
            <a:r>
              <a:rPr b="0"/>
              <a:t> : </a:t>
            </a:r>
          </a:p>
          <a:p>
            <a:pPr>
              <a:spcBef>
                <a:spcPts val="400"/>
              </a:spcBef>
              <a:defRPr sz="2600"/>
            </a:pPr>
            <a:r>
              <a:t>activités sportives fortement conseillées, mais…</a:t>
            </a:r>
          </a:p>
          <a:p>
            <a:pPr>
              <a:spcBef>
                <a:spcPts val="400"/>
              </a:spcBef>
              <a:defRPr b="1" sz="2600"/>
            </a:pPr>
            <a:r>
              <a:t>Contre indication</a:t>
            </a:r>
            <a:r>
              <a:rPr b="0"/>
              <a:t>, temporaire (</a:t>
            </a:r>
            <a:r>
              <a:rPr b="0" i="1"/>
              <a:t>le plus souvent</a:t>
            </a:r>
            <a:r>
              <a:rPr b="0"/>
              <a:t>)</a:t>
            </a:r>
          </a:p>
          <a:p>
            <a:pPr marL="260683" indent="-260683">
              <a:spcBef>
                <a:spcPts val="400"/>
              </a:spcBef>
              <a:buSzPct val="100000"/>
              <a:buChar char="•"/>
              <a:defRPr sz="2600"/>
            </a:pPr>
            <a:r>
              <a:t>poussée évolutive de la courbure.</a:t>
            </a:r>
          </a:p>
          <a:p>
            <a:pPr marL="260683" indent="-260683">
              <a:spcBef>
                <a:spcPts val="400"/>
              </a:spcBef>
              <a:buSzPct val="100000"/>
              <a:buChar char="•"/>
              <a:defRPr sz="2600"/>
            </a:pPr>
            <a:r>
              <a:t>tant que la courbure n ’est pas maintenue correctement par corset.</a:t>
            </a:r>
          </a:p>
          <a:p>
            <a:pPr marL="260683" indent="-260683">
              <a:spcBef>
                <a:spcPts val="400"/>
              </a:spcBef>
              <a:buSzPct val="100000"/>
              <a:buChar char="•"/>
              <a:defRPr sz="2600"/>
            </a:pPr>
            <a:r>
              <a:t>post opératoire après greffe.</a:t>
            </a:r>
          </a:p>
          <a:p>
            <a:pPr>
              <a:spcBef>
                <a:spcPts val="400"/>
              </a:spcBef>
              <a:defRPr b="1" sz="2600"/>
            </a:pPr>
            <a:r>
              <a:t>Sport :</a:t>
            </a:r>
            <a:r>
              <a:rPr b="0"/>
              <a:t> </a:t>
            </a:r>
          </a:p>
          <a:p>
            <a:pPr marL="260683" indent="-260683">
              <a:spcBef>
                <a:spcPts val="400"/>
              </a:spcBef>
              <a:buSzPct val="100000"/>
              <a:buChar char="•"/>
              <a:defRPr sz="2600"/>
            </a:pPr>
            <a:r>
              <a:t>natation +++</a:t>
            </a:r>
          </a:p>
          <a:p>
            <a:pPr marL="260683" indent="-260683">
              <a:spcBef>
                <a:spcPts val="400"/>
              </a:spcBef>
              <a:buSzPct val="100000"/>
              <a:buChar char="•"/>
              <a:defRPr sz="2600"/>
            </a:pPr>
            <a:r>
              <a:t>cyclisme, course à pied...</a:t>
            </a:r>
          </a:p>
        </p:txBody>
      </p:sp>
      <p:pic>
        <p:nvPicPr>
          <p:cNvPr id="255" name="Image" descr="Image"/>
          <p:cNvPicPr>
            <a:picLocks noChangeAspect="1"/>
          </p:cNvPicPr>
          <p:nvPr/>
        </p:nvPicPr>
        <p:blipFill>
          <a:blip r:embed="rId2">
            <a:extLst/>
          </a:blip>
          <a:stretch>
            <a:fillRect/>
          </a:stretch>
        </p:blipFill>
        <p:spPr>
          <a:xfrm>
            <a:off x="7450666" y="6303714"/>
            <a:ext cx="5183860" cy="3178953"/>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9 - Amputations et Agénésies"/>
          <p:cNvSpPr txBox="1"/>
          <p:nvPr>
            <p:ph type="subTitle" sz="quarter" idx="1"/>
          </p:nvPr>
        </p:nvSpPr>
        <p:spPr>
          <a:xfrm>
            <a:off x="715784" y="3141911"/>
            <a:ext cx="11573231" cy="1084229"/>
          </a:xfrm>
          <a:prstGeom prst="rect">
            <a:avLst/>
          </a:prstGeom>
          <a:ln w="25400">
            <a:solidFill>
              <a:srgbClr val="FF2600"/>
            </a:solidFill>
          </a:ln>
        </p:spPr>
        <p:txBody>
          <a:bodyPr lIns="65022" tIns="65022" rIns="65022" bIns="65022" anchor="b"/>
          <a:lstStyle>
            <a:lvl1pPr algn="ctr" defTabSz="457200">
              <a:spcBef>
                <a:spcPts val="0"/>
              </a:spcBef>
              <a:defRPr b="1" sz="5600"/>
            </a:lvl1pPr>
          </a:lstStyle>
          <a:p>
            <a:pPr/>
            <a:r>
              <a:t>9 - Amputations et Agénésies</a:t>
            </a:r>
          </a:p>
        </p:txBody>
      </p:sp>
      <p:sp>
        <p:nvSpPr>
          <p:cNvPr id="258" name="Définition, causes……"/>
          <p:cNvSpPr txBox="1"/>
          <p:nvPr/>
        </p:nvSpPr>
        <p:spPr>
          <a:xfrm>
            <a:off x="668301" y="4376122"/>
            <a:ext cx="11668198" cy="3505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800">
                <a:latin typeface="+mj-lt"/>
                <a:ea typeface="+mj-ea"/>
                <a:cs typeface="+mj-cs"/>
                <a:sym typeface="Helvetica"/>
              </a:defRPr>
            </a:pP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Définition, causes…</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Appareillage</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Agénésies</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Aptitudes au sport</a:t>
            </a:r>
          </a:p>
          <a:p>
            <a:pPr marL="567161" indent="-567161">
              <a:spcBef>
                <a:spcPts val="0"/>
              </a:spcBef>
              <a:buClr>
                <a:srgbClr val="000000"/>
              </a:buClr>
              <a:buSzPct val="100000"/>
              <a:buAutoNum type="arabicPeriod" startAt="1"/>
              <a:defRPr sz="3800">
                <a:solidFill>
                  <a:schemeClr val="accent6"/>
                </a:solidFill>
                <a:latin typeface="+mj-lt"/>
                <a:ea typeface="+mj-ea"/>
                <a:cs typeface="+mj-cs"/>
                <a:sym typeface="Helvetica"/>
              </a:defRPr>
            </a:pPr>
            <a:r>
              <a:t>Autres déficit</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Définition :…"/>
          <p:cNvSpPr txBox="1"/>
          <p:nvPr>
            <p:ph type="subTitle" idx="1"/>
          </p:nvPr>
        </p:nvSpPr>
        <p:spPr>
          <a:xfrm>
            <a:off x="379306" y="1767098"/>
            <a:ext cx="7411792" cy="7924519"/>
          </a:xfrm>
          <a:prstGeom prst="rect">
            <a:avLst/>
          </a:prstGeom>
        </p:spPr>
        <p:txBody>
          <a:bodyPr/>
          <a:lstStyle/>
          <a:p>
            <a:pPr>
              <a:spcBef>
                <a:spcPts val="400"/>
              </a:spcBef>
              <a:defRPr b="1" sz="2600"/>
            </a:pPr>
            <a:r>
              <a:t>Définition :</a:t>
            </a:r>
          </a:p>
          <a:p>
            <a:pPr>
              <a:spcBef>
                <a:spcPts val="400"/>
              </a:spcBef>
              <a:defRPr sz="2600"/>
            </a:pPr>
            <a:r>
              <a:t>Perte définitive de la totalité, d’une partie d’un membre</a:t>
            </a:r>
          </a:p>
          <a:p>
            <a:pPr>
              <a:spcBef>
                <a:spcPts val="400"/>
              </a:spcBef>
              <a:defRPr b="1" sz="2600"/>
            </a:pPr>
            <a:r>
              <a:t>Causes :</a:t>
            </a:r>
            <a:endParaRPr>
              <a:solidFill>
                <a:srgbClr val="FF3300"/>
              </a:solidFill>
            </a:endParaRPr>
          </a:p>
          <a:p>
            <a:pPr marL="260683" indent="-260683">
              <a:spcBef>
                <a:spcPts val="400"/>
              </a:spcBef>
              <a:buSzPct val="100000"/>
              <a:buChar char="•"/>
              <a:defRPr sz="2600" u="sng"/>
            </a:pPr>
            <a:r>
              <a:t>Congénitales</a:t>
            </a:r>
            <a:r>
              <a:rPr u="none"/>
              <a:t> = agénésies, dès la naissance </a:t>
            </a:r>
          </a:p>
          <a:p>
            <a:pPr marL="260683" indent="-260683">
              <a:spcBef>
                <a:spcPts val="400"/>
              </a:spcBef>
              <a:buSzPct val="100000"/>
              <a:buChar char="•"/>
              <a:defRPr sz="2600" u="sng"/>
            </a:pPr>
            <a:r>
              <a:t>Acquises</a:t>
            </a:r>
            <a:r>
              <a:rPr u="none"/>
              <a:t> : artérite, traumatismes, tumeurs, maladies : infectieuses (membre sup. 20% - membre inf.80%)</a:t>
            </a:r>
          </a:p>
          <a:p>
            <a:pPr>
              <a:spcBef>
                <a:spcPts val="400"/>
              </a:spcBef>
              <a:defRPr b="1" sz="2600"/>
            </a:pPr>
            <a:r>
              <a:t>Complications : </a:t>
            </a:r>
          </a:p>
          <a:p>
            <a:pPr marL="260683" indent="-260683">
              <a:spcBef>
                <a:spcPts val="400"/>
              </a:spcBef>
              <a:buSzPct val="100000"/>
              <a:buChar char="•"/>
              <a:defRPr sz="2600"/>
            </a:pPr>
            <a:r>
              <a:t>douleurs (inadaptation prothèse, névrome, membre fantôme, algo hallucinose), </a:t>
            </a:r>
          </a:p>
          <a:p>
            <a:pPr marL="260683" indent="-260683">
              <a:spcBef>
                <a:spcPts val="400"/>
              </a:spcBef>
              <a:buSzPct val="100000"/>
              <a:buChar char="•"/>
              <a:defRPr sz="2600"/>
            </a:pPr>
            <a:r>
              <a:t>blessures/ulcérations,</a:t>
            </a:r>
          </a:p>
          <a:p>
            <a:pPr marL="260683" indent="-260683">
              <a:spcBef>
                <a:spcPts val="400"/>
              </a:spcBef>
              <a:buSzPct val="100000"/>
              <a:buChar char="•"/>
              <a:defRPr sz="2600"/>
            </a:pPr>
            <a:r>
              <a:t>macération.</a:t>
            </a:r>
          </a:p>
        </p:txBody>
      </p:sp>
      <p:pic>
        <p:nvPicPr>
          <p:cNvPr id="261" name="Amputé" descr="Amputé"/>
          <p:cNvPicPr>
            <a:picLocks noChangeAspect="1"/>
          </p:cNvPicPr>
          <p:nvPr/>
        </p:nvPicPr>
        <p:blipFill>
          <a:blip r:embed="rId2">
            <a:extLst/>
          </a:blip>
          <a:stretch>
            <a:fillRect/>
          </a:stretch>
        </p:blipFill>
        <p:spPr>
          <a:xfrm>
            <a:off x="7756611" y="2510263"/>
            <a:ext cx="5161859" cy="6755659"/>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Appareillage"/>
          <p:cNvSpPr txBox="1"/>
          <p:nvPr>
            <p:ph type="ctrTitle"/>
          </p:nvPr>
        </p:nvSpPr>
        <p:spPr>
          <a:xfrm>
            <a:off x="5572335" y="806409"/>
            <a:ext cx="7172257" cy="1088745"/>
          </a:xfrm>
          <a:prstGeom prst="rect">
            <a:avLst/>
          </a:prstGeom>
          <a:ln w="12700">
            <a:noFill/>
          </a:ln>
        </p:spPr>
        <p:txBody>
          <a:bodyPr/>
          <a:lstStyle>
            <a:lvl1pPr>
              <a:defRPr sz="4400">
                <a:solidFill>
                  <a:srgbClr val="004393"/>
                </a:solidFill>
              </a:defRPr>
            </a:lvl1pPr>
          </a:lstStyle>
          <a:p>
            <a:pPr/>
            <a:r>
              <a:t>Appareillage</a:t>
            </a:r>
          </a:p>
        </p:txBody>
      </p:sp>
      <p:pic>
        <p:nvPicPr>
          <p:cNvPr id="264" name="Prothèse4" descr="Prothèse4"/>
          <p:cNvPicPr>
            <a:picLocks noChangeAspect="1"/>
          </p:cNvPicPr>
          <p:nvPr/>
        </p:nvPicPr>
        <p:blipFill>
          <a:blip r:embed="rId2">
            <a:extLst/>
          </a:blip>
          <a:stretch>
            <a:fillRect/>
          </a:stretch>
        </p:blipFill>
        <p:spPr>
          <a:xfrm>
            <a:off x="216745" y="2709333"/>
            <a:ext cx="7958671" cy="6832036"/>
          </a:xfrm>
          <a:prstGeom prst="rect">
            <a:avLst/>
          </a:prstGeom>
          <a:ln w="12700">
            <a:miter lim="400000"/>
          </a:ln>
        </p:spPr>
      </p:pic>
      <p:sp>
        <p:nvSpPr>
          <p:cNvPr id="265" name="Emboîture"/>
          <p:cNvSpPr txBox="1"/>
          <p:nvPr/>
        </p:nvSpPr>
        <p:spPr>
          <a:xfrm>
            <a:off x="216745" y="3142825"/>
            <a:ext cx="1733976" cy="4602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900"/>
              </a:spcBef>
              <a:defRPr sz="2200">
                <a:solidFill>
                  <a:srgbClr val="FFFB00"/>
                </a:solidFill>
                <a:latin typeface="+mj-lt"/>
                <a:ea typeface="+mj-ea"/>
                <a:cs typeface="+mj-cs"/>
                <a:sym typeface="Helvetica"/>
              </a:defRPr>
            </a:lvl1pPr>
          </a:lstStyle>
          <a:p>
            <a:pPr/>
            <a:r>
              <a:t>Emboîture</a:t>
            </a:r>
          </a:p>
        </p:txBody>
      </p:sp>
      <p:sp>
        <p:nvSpPr>
          <p:cNvPr id="266" name="Ligne"/>
          <p:cNvSpPr/>
          <p:nvPr/>
        </p:nvSpPr>
        <p:spPr>
          <a:xfrm flipH="1">
            <a:off x="896949" y="3669212"/>
            <a:ext cx="481943" cy="2523551"/>
          </a:xfrm>
          <a:prstGeom prst="line">
            <a:avLst/>
          </a:prstGeom>
          <a:ln w="50800">
            <a:solidFill>
              <a:srgbClr val="FFFB00"/>
            </a:solidFill>
            <a:tailEnd type="triangle"/>
          </a:ln>
        </p:spPr>
        <p:txBody>
          <a:bodyPr lIns="45718" tIns="45718" rIns="45718" bIns="45718"/>
          <a:lstStyle/>
          <a:p>
            <a:pPr/>
          </a:p>
        </p:txBody>
      </p:sp>
      <p:pic>
        <p:nvPicPr>
          <p:cNvPr id="267" name="moignon" descr="moignon"/>
          <p:cNvPicPr>
            <a:picLocks noChangeAspect="1"/>
          </p:cNvPicPr>
          <p:nvPr/>
        </p:nvPicPr>
        <p:blipFill>
          <a:blip r:embed="rId3">
            <a:extLst/>
          </a:blip>
          <a:stretch>
            <a:fillRect/>
          </a:stretch>
        </p:blipFill>
        <p:spPr>
          <a:xfrm>
            <a:off x="8218309" y="3684692"/>
            <a:ext cx="4700696" cy="1993620"/>
          </a:xfrm>
          <a:prstGeom prst="rect">
            <a:avLst/>
          </a:prstGeom>
          <a:ln w="12700">
            <a:miter lim="400000"/>
          </a:ln>
        </p:spPr>
      </p:pic>
      <p:pic>
        <p:nvPicPr>
          <p:cNvPr id="268" name="moignon2" descr="moignon2"/>
          <p:cNvPicPr>
            <a:picLocks noChangeAspect="1"/>
          </p:cNvPicPr>
          <p:nvPr/>
        </p:nvPicPr>
        <p:blipFill>
          <a:blip r:embed="rId4">
            <a:extLst/>
          </a:blip>
          <a:stretch>
            <a:fillRect/>
          </a:stretch>
        </p:blipFill>
        <p:spPr>
          <a:xfrm>
            <a:off x="8236373" y="5897314"/>
            <a:ext cx="4700695" cy="1993621"/>
          </a:xfrm>
          <a:prstGeom prst="rect">
            <a:avLst/>
          </a:prstGeom>
          <a:ln w="12700">
            <a:miter lim="400000"/>
          </a:ln>
        </p:spPr>
      </p:pic>
      <p:sp>
        <p:nvSpPr>
          <p:cNvPr id="269" name="Ovale"/>
          <p:cNvSpPr/>
          <p:nvPr/>
        </p:nvSpPr>
        <p:spPr>
          <a:xfrm>
            <a:off x="2492586" y="5635413"/>
            <a:ext cx="975363" cy="1625602"/>
          </a:xfrm>
          <a:prstGeom prst="ellipse">
            <a:avLst/>
          </a:prstGeom>
          <a:ln w="50800">
            <a:solidFill>
              <a:srgbClr val="CCFF66"/>
            </a:solidFill>
          </a:ln>
        </p:spPr>
        <p:txBody>
          <a:bodyPr lIns="65022" tIns="65022" rIns="65022" bIns="65022" anchor="ctr"/>
          <a:lstStyle/>
          <a:p>
            <a:pPr>
              <a:defRPr>
                <a:solidFill>
                  <a:srgbClr val="FFFB00"/>
                </a:solidFill>
                <a:latin typeface="+mj-lt"/>
                <a:ea typeface="+mj-ea"/>
                <a:cs typeface="+mj-cs"/>
                <a:sym typeface="Helvetica"/>
              </a:defRPr>
            </a:pPr>
          </a:p>
        </p:txBody>
      </p:sp>
      <p:sp>
        <p:nvSpPr>
          <p:cNvPr id="270" name="Genou…"/>
          <p:cNvSpPr txBox="1"/>
          <p:nvPr/>
        </p:nvSpPr>
        <p:spPr>
          <a:xfrm>
            <a:off x="3134934" y="7423573"/>
            <a:ext cx="1184066" cy="904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spcBef>
                <a:spcPts val="900"/>
              </a:spcBef>
              <a:defRPr sz="2200">
                <a:solidFill>
                  <a:srgbClr val="FFFB00"/>
                </a:solidFill>
                <a:latin typeface="+mj-lt"/>
                <a:ea typeface="+mj-ea"/>
                <a:cs typeface="+mj-cs"/>
                <a:sym typeface="Helvetica"/>
              </a:defRPr>
            </a:pPr>
            <a:r>
              <a:t>Genou</a:t>
            </a:r>
          </a:p>
          <a:p>
            <a:pPr>
              <a:spcBef>
                <a:spcPts val="900"/>
              </a:spcBef>
              <a:defRPr sz="2200">
                <a:solidFill>
                  <a:srgbClr val="FFFB00"/>
                </a:solidFill>
                <a:latin typeface="+mj-lt"/>
                <a:ea typeface="+mj-ea"/>
                <a:cs typeface="+mj-cs"/>
                <a:sym typeface="Helvetica"/>
              </a:defRPr>
            </a:pPr>
            <a:r>
              <a:t>artificiel</a:t>
            </a:r>
          </a:p>
        </p:txBody>
      </p:sp>
      <p:sp>
        <p:nvSpPr>
          <p:cNvPr id="271" name="Ligne"/>
          <p:cNvSpPr/>
          <p:nvPr/>
        </p:nvSpPr>
        <p:spPr>
          <a:xfrm flipH="1" flipV="1">
            <a:off x="3359572" y="7116515"/>
            <a:ext cx="325122" cy="325122"/>
          </a:xfrm>
          <a:prstGeom prst="line">
            <a:avLst/>
          </a:prstGeom>
          <a:ln w="50800">
            <a:solidFill>
              <a:srgbClr val="FFFB00"/>
            </a:solidFill>
            <a:tailEnd type="triangle"/>
          </a:ln>
        </p:spPr>
        <p:txBody>
          <a:bodyPr lIns="45718" tIns="45718" rIns="45718" bIns="45718"/>
          <a:lstStyle/>
          <a:p>
            <a:pPr/>
          </a:p>
        </p:txBody>
      </p:sp>
      <p:sp>
        <p:nvSpPr>
          <p:cNvPr id="272" name="Système…"/>
          <p:cNvSpPr txBox="1"/>
          <p:nvPr/>
        </p:nvSpPr>
        <p:spPr>
          <a:xfrm>
            <a:off x="5129669" y="7929315"/>
            <a:ext cx="1934777" cy="904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spcBef>
                <a:spcPts val="900"/>
              </a:spcBef>
              <a:defRPr sz="2200">
                <a:solidFill>
                  <a:srgbClr val="FFFB00"/>
                </a:solidFill>
                <a:latin typeface="+mj-lt"/>
                <a:ea typeface="+mj-ea"/>
                <a:cs typeface="+mj-cs"/>
                <a:sym typeface="Helvetica"/>
              </a:defRPr>
            </a:pPr>
            <a:r>
              <a:t>Système</a:t>
            </a:r>
          </a:p>
          <a:p>
            <a:pPr>
              <a:spcBef>
                <a:spcPts val="900"/>
              </a:spcBef>
              <a:defRPr sz="2200">
                <a:solidFill>
                  <a:srgbClr val="FFFB00"/>
                </a:solidFill>
                <a:latin typeface="+mj-lt"/>
                <a:ea typeface="+mj-ea"/>
                <a:cs typeface="+mj-cs"/>
                <a:sym typeface="Helvetica"/>
              </a:defRPr>
            </a:pPr>
            <a:r>
              <a:t>cheville-pied</a:t>
            </a:r>
          </a:p>
        </p:txBody>
      </p:sp>
      <p:sp>
        <p:nvSpPr>
          <p:cNvPr id="273" name="Ovale"/>
          <p:cNvSpPr/>
          <p:nvPr/>
        </p:nvSpPr>
        <p:spPr>
          <a:xfrm>
            <a:off x="4582123" y="5183856"/>
            <a:ext cx="975363" cy="1625603"/>
          </a:xfrm>
          <a:prstGeom prst="ellipse">
            <a:avLst/>
          </a:prstGeom>
          <a:ln w="50800">
            <a:solidFill>
              <a:srgbClr val="CCFF66"/>
            </a:solidFill>
          </a:ln>
        </p:spPr>
        <p:txBody>
          <a:bodyPr lIns="65022" tIns="65022" rIns="65022" bIns="65022" anchor="ctr"/>
          <a:lstStyle/>
          <a:p>
            <a:pPr>
              <a:defRPr>
                <a:solidFill>
                  <a:srgbClr val="FFFB00"/>
                </a:solidFill>
                <a:latin typeface="+mj-lt"/>
                <a:ea typeface="+mj-ea"/>
                <a:cs typeface="+mj-cs"/>
                <a:sym typeface="Helvetica"/>
              </a:defRPr>
            </a:pPr>
          </a:p>
        </p:txBody>
      </p:sp>
      <p:sp>
        <p:nvSpPr>
          <p:cNvPr id="274" name="Ligne"/>
          <p:cNvSpPr/>
          <p:nvPr/>
        </p:nvSpPr>
        <p:spPr>
          <a:xfrm flipV="1">
            <a:off x="3977063" y="6721985"/>
            <a:ext cx="719115" cy="719115"/>
          </a:xfrm>
          <a:prstGeom prst="line">
            <a:avLst/>
          </a:prstGeom>
          <a:ln w="50800">
            <a:solidFill>
              <a:srgbClr val="FFFB00"/>
            </a:solidFill>
            <a:tailEnd type="triangle"/>
          </a:ln>
        </p:spPr>
        <p:txBody>
          <a:bodyPr lIns="45718" tIns="45718" rIns="45718" bIns="45718"/>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 name="Couss1" descr="Couss1"/>
          <p:cNvPicPr>
            <a:picLocks noChangeAspect="1"/>
          </p:cNvPicPr>
          <p:nvPr/>
        </p:nvPicPr>
        <p:blipFill>
          <a:blip r:embed="rId2">
            <a:extLst/>
          </a:blip>
          <a:stretch>
            <a:fillRect/>
          </a:stretch>
        </p:blipFill>
        <p:spPr>
          <a:xfrm>
            <a:off x="1074702" y="1600764"/>
            <a:ext cx="2648376" cy="1939433"/>
          </a:xfrm>
          <a:prstGeom prst="rect">
            <a:avLst/>
          </a:prstGeom>
          <a:ln w="12700">
            <a:miter lim="400000"/>
          </a:ln>
        </p:spPr>
      </p:pic>
      <p:pic>
        <p:nvPicPr>
          <p:cNvPr id="53" name="Couss2" descr="Couss2"/>
          <p:cNvPicPr>
            <a:picLocks noChangeAspect="1"/>
          </p:cNvPicPr>
          <p:nvPr/>
        </p:nvPicPr>
        <p:blipFill>
          <a:blip r:embed="rId3">
            <a:extLst/>
          </a:blip>
          <a:stretch>
            <a:fillRect/>
          </a:stretch>
        </p:blipFill>
        <p:spPr>
          <a:xfrm>
            <a:off x="9471379" y="2009421"/>
            <a:ext cx="2860605" cy="2097478"/>
          </a:xfrm>
          <a:prstGeom prst="rect">
            <a:avLst/>
          </a:prstGeom>
          <a:ln w="12700">
            <a:miter lim="400000"/>
          </a:ln>
        </p:spPr>
      </p:pic>
      <p:pic>
        <p:nvPicPr>
          <p:cNvPr id="54" name="Esc" descr="Esc"/>
          <p:cNvPicPr>
            <a:picLocks noChangeAspect="1"/>
          </p:cNvPicPr>
          <p:nvPr/>
        </p:nvPicPr>
        <p:blipFill>
          <a:blip r:embed="rId4">
            <a:extLst/>
          </a:blip>
          <a:stretch>
            <a:fillRect/>
          </a:stretch>
        </p:blipFill>
        <p:spPr>
          <a:xfrm>
            <a:off x="3533423" y="1907821"/>
            <a:ext cx="5323842" cy="5660251"/>
          </a:xfrm>
          <a:prstGeom prst="rect">
            <a:avLst/>
          </a:prstGeom>
          <a:ln w="12700">
            <a:miter lim="400000"/>
          </a:ln>
        </p:spPr>
      </p:pic>
      <p:pic>
        <p:nvPicPr>
          <p:cNvPr id="55" name="Mat1" descr="Mat1"/>
          <p:cNvPicPr>
            <a:picLocks noChangeAspect="1"/>
          </p:cNvPicPr>
          <p:nvPr/>
        </p:nvPicPr>
        <p:blipFill>
          <a:blip r:embed="rId5">
            <a:extLst/>
          </a:blip>
          <a:stretch>
            <a:fillRect/>
          </a:stretch>
        </p:blipFill>
        <p:spPr>
          <a:xfrm>
            <a:off x="541866" y="4551679"/>
            <a:ext cx="2600962" cy="3242171"/>
          </a:xfrm>
          <a:prstGeom prst="rect">
            <a:avLst/>
          </a:prstGeom>
          <a:ln w="12700">
            <a:miter lim="400000"/>
          </a:ln>
        </p:spPr>
      </p:pic>
      <p:pic>
        <p:nvPicPr>
          <p:cNvPr id="56" name="Mat2" descr="Mat2"/>
          <p:cNvPicPr>
            <a:picLocks noChangeAspect="1"/>
          </p:cNvPicPr>
          <p:nvPr/>
        </p:nvPicPr>
        <p:blipFill>
          <a:blip r:embed="rId6">
            <a:extLst/>
          </a:blip>
          <a:stretch>
            <a:fillRect/>
          </a:stretch>
        </p:blipFill>
        <p:spPr>
          <a:xfrm>
            <a:off x="9247860" y="4972294"/>
            <a:ext cx="3537941" cy="2079416"/>
          </a:xfrm>
          <a:prstGeom prst="rect">
            <a:avLst/>
          </a:prstGeom>
          <a:ln w="12700">
            <a:miter lim="400000"/>
          </a:ln>
        </p:spPr>
      </p:pic>
      <p:pic>
        <p:nvPicPr>
          <p:cNvPr id="57" name="Matelas" descr="Matelas"/>
          <p:cNvPicPr>
            <a:picLocks noChangeAspect="1"/>
          </p:cNvPicPr>
          <p:nvPr/>
        </p:nvPicPr>
        <p:blipFill>
          <a:blip r:embed="rId7">
            <a:extLst/>
          </a:blip>
          <a:stretch>
            <a:fillRect/>
          </a:stretch>
        </p:blipFill>
        <p:spPr>
          <a:xfrm>
            <a:off x="3327963" y="7130061"/>
            <a:ext cx="6581425" cy="1517229"/>
          </a:xfrm>
          <a:prstGeom prst="rect">
            <a:avLst/>
          </a:prstGeom>
          <a:ln w="12700">
            <a:miter lim="400000"/>
          </a:ln>
        </p:spPr>
      </p:pic>
      <p:sp>
        <p:nvSpPr>
          <p:cNvPr id="58" name="Figure"/>
          <p:cNvSpPr/>
          <p:nvPr/>
        </p:nvSpPr>
        <p:spPr>
          <a:xfrm>
            <a:off x="4350737" y="7130061"/>
            <a:ext cx="108376" cy="3251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800" y="0"/>
                </a:lnTo>
                <a:lnTo>
                  <a:pt x="21600" y="5400"/>
                </a:lnTo>
                <a:lnTo>
                  <a:pt x="16200" y="5400"/>
                </a:lnTo>
                <a:lnTo>
                  <a:pt x="16200" y="21600"/>
                </a:lnTo>
                <a:lnTo>
                  <a:pt x="5400" y="21600"/>
                </a:lnTo>
                <a:lnTo>
                  <a:pt x="5400" y="5400"/>
                </a:lnTo>
                <a:close/>
              </a:path>
            </a:pathLst>
          </a:custGeom>
          <a:solidFill>
            <a:srgbClr val="FF3300"/>
          </a:solidFill>
          <a:ln w="12700">
            <a:solidFill>
              <a:srgbClr val="000000"/>
            </a:solidFill>
            <a:miter/>
          </a:ln>
        </p:spPr>
        <p:txBody>
          <a:bodyPr lIns="65022" tIns="65022" rIns="65022" bIns="65022" anchor="ctr"/>
          <a:lstStyle/>
          <a:p>
            <a:pPr>
              <a:defRPr>
                <a:latin typeface="+mj-lt"/>
                <a:ea typeface="+mj-ea"/>
                <a:cs typeface="+mj-cs"/>
                <a:sym typeface="Helvetica"/>
              </a:defRPr>
            </a:pPr>
          </a:p>
        </p:txBody>
      </p:sp>
      <p:sp>
        <p:nvSpPr>
          <p:cNvPr id="59" name="Figure"/>
          <p:cNvSpPr/>
          <p:nvPr/>
        </p:nvSpPr>
        <p:spPr>
          <a:xfrm>
            <a:off x="5477367" y="7130061"/>
            <a:ext cx="108376" cy="3251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800" y="0"/>
                </a:lnTo>
                <a:lnTo>
                  <a:pt x="21600" y="5400"/>
                </a:lnTo>
                <a:lnTo>
                  <a:pt x="16200" y="5400"/>
                </a:lnTo>
                <a:lnTo>
                  <a:pt x="16200" y="21600"/>
                </a:lnTo>
                <a:lnTo>
                  <a:pt x="5400" y="21600"/>
                </a:lnTo>
                <a:lnTo>
                  <a:pt x="5400" y="5400"/>
                </a:lnTo>
                <a:close/>
              </a:path>
            </a:pathLst>
          </a:custGeom>
          <a:solidFill>
            <a:srgbClr val="FF3300"/>
          </a:solidFill>
          <a:ln w="12700">
            <a:solidFill>
              <a:srgbClr val="000000"/>
            </a:solidFill>
            <a:miter/>
          </a:ln>
        </p:spPr>
        <p:txBody>
          <a:bodyPr lIns="65022" tIns="65022" rIns="65022" bIns="65022" anchor="ctr"/>
          <a:lstStyle/>
          <a:p>
            <a:pPr>
              <a:defRPr>
                <a:latin typeface="+mj-lt"/>
                <a:ea typeface="+mj-ea"/>
                <a:cs typeface="+mj-cs"/>
                <a:sym typeface="Helvetica"/>
              </a:defRPr>
            </a:pPr>
          </a:p>
        </p:txBody>
      </p:sp>
      <p:sp>
        <p:nvSpPr>
          <p:cNvPr id="60" name="Figure"/>
          <p:cNvSpPr/>
          <p:nvPr/>
        </p:nvSpPr>
        <p:spPr>
          <a:xfrm>
            <a:off x="6707858" y="7130061"/>
            <a:ext cx="108375" cy="3251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800" y="0"/>
                </a:lnTo>
                <a:lnTo>
                  <a:pt x="21600" y="5400"/>
                </a:lnTo>
                <a:lnTo>
                  <a:pt x="16200" y="5400"/>
                </a:lnTo>
                <a:lnTo>
                  <a:pt x="16200" y="21600"/>
                </a:lnTo>
                <a:lnTo>
                  <a:pt x="5400" y="21600"/>
                </a:lnTo>
                <a:lnTo>
                  <a:pt x="5400" y="5400"/>
                </a:lnTo>
                <a:close/>
              </a:path>
            </a:pathLst>
          </a:custGeom>
          <a:solidFill>
            <a:srgbClr val="FF3300"/>
          </a:solidFill>
          <a:ln w="12700">
            <a:solidFill>
              <a:srgbClr val="000000"/>
            </a:solidFill>
            <a:miter/>
          </a:ln>
        </p:spPr>
        <p:txBody>
          <a:bodyPr lIns="65022" tIns="65022" rIns="65022" bIns="65022" anchor="ctr"/>
          <a:lstStyle/>
          <a:p>
            <a:pPr>
              <a:defRPr>
                <a:latin typeface="+mj-lt"/>
                <a:ea typeface="+mj-ea"/>
                <a:cs typeface="+mj-cs"/>
                <a:sym typeface="Helvetica"/>
              </a:defRPr>
            </a:pPr>
          </a:p>
        </p:txBody>
      </p:sp>
      <p:sp>
        <p:nvSpPr>
          <p:cNvPr id="61" name="Figure"/>
          <p:cNvSpPr/>
          <p:nvPr/>
        </p:nvSpPr>
        <p:spPr>
          <a:xfrm>
            <a:off x="9062718" y="7231661"/>
            <a:ext cx="108376" cy="3251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800" y="0"/>
                </a:lnTo>
                <a:lnTo>
                  <a:pt x="21600" y="5400"/>
                </a:lnTo>
                <a:lnTo>
                  <a:pt x="16200" y="5400"/>
                </a:lnTo>
                <a:lnTo>
                  <a:pt x="16200" y="21600"/>
                </a:lnTo>
                <a:lnTo>
                  <a:pt x="5400" y="21600"/>
                </a:lnTo>
                <a:lnTo>
                  <a:pt x="5400" y="5400"/>
                </a:lnTo>
                <a:close/>
              </a:path>
            </a:pathLst>
          </a:custGeom>
          <a:solidFill>
            <a:srgbClr val="FF3300"/>
          </a:solidFill>
          <a:ln w="12700">
            <a:solidFill>
              <a:srgbClr val="000000"/>
            </a:solidFill>
            <a:miter/>
          </a:ln>
        </p:spPr>
        <p:txBody>
          <a:bodyPr lIns="65022" tIns="65022" rIns="65022" bIns="65022" anchor="ctr"/>
          <a:lstStyle/>
          <a:p>
            <a:pPr>
              <a:defRPr>
                <a:latin typeface="+mj-lt"/>
                <a:ea typeface="+mj-ea"/>
                <a:cs typeface="+mj-cs"/>
                <a:sym typeface="Helvetica"/>
              </a:defRPr>
            </a:pPr>
          </a:p>
        </p:txBody>
      </p:sp>
      <p:sp>
        <p:nvSpPr>
          <p:cNvPr id="62" name="Figure"/>
          <p:cNvSpPr/>
          <p:nvPr/>
        </p:nvSpPr>
        <p:spPr>
          <a:xfrm>
            <a:off x="6827518" y="5852159"/>
            <a:ext cx="108376" cy="3251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800" y="0"/>
                </a:lnTo>
                <a:lnTo>
                  <a:pt x="21600" y="5400"/>
                </a:lnTo>
                <a:lnTo>
                  <a:pt x="16200" y="5400"/>
                </a:lnTo>
                <a:lnTo>
                  <a:pt x="16200" y="21600"/>
                </a:lnTo>
                <a:lnTo>
                  <a:pt x="5400" y="21600"/>
                </a:lnTo>
                <a:lnTo>
                  <a:pt x="5400" y="5400"/>
                </a:lnTo>
                <a:close/>
              </a:path>
            </a:pathLst>
          </a:custGeom>
          <a:solidFill>
            <a:srgbClr val="FF3300"/>
          </a:solidFill>
          <a:ln w="12700">
            <a:solidFill>
              <a:srgbClr val="000000"/>
            </a:solidFill>
            <a:miter/>
          </a:ln>
        </p:spPr>
        <p:txBody>
          <a:bodyPr lIns="65022" tIns="65022" rIns="65022" bIns="65022" anchor="ctr"/>
          <a:lstStyle/>
          <a:p>
            <a:pPr>
              <a:defRPr>
                <a:latin typeface="+mj-lt"/>
                <a:ea typeface="+mj-ea"/>
                <a:cs typeface="+mj-cs"/>
                <a:sym typeface="Helvetica"/>
              </a:defRPr>
            </a:pPr>
          </a:p>
        </p:txBody>
      </p:sp>
      <p:sp>
        <p:nvSpPr>
          <p:cNvPr id="63" name="Figure"/>
          <p:cNvSpPr/>
          <p:nvPr/>
        </p:nvSpPr>
        <p:spPr>
          <a:xfrm>
            <a:off x="6068905" y="3793066"/>
            <a:ext cx="108376" cy="3251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800" y="0"/>
                </a:lnTo>
                <a:lnTo>
                  <a:pt x="21600" y="5400"/>
                </a:lnTo>
                <a:lnTo>
                  <a:pt x="16200" y="5400"/>
                </a:lnTo>
                <a:lnTo>
                  <a:pt x="16200" y="21600"/>
                </a:lnTo>
                <a:lnTo>
                  <a:pt x="5400" y="21600"/>
                </a:lnTo>
                <a:lnTo>
                  <a:pt x="5400" y="5400"/>
                </a:lnTo>
                <a:close/>
              </a:path>
            </a:pathLst>
          </a:custGeom>
          <a:solidFill>
            <a:srgbClr val="FF3300"/>
          </a:solidFill>
          <a:ln w="12700">
            <a:solidFill>
              <a:srgbClr val="000000"/>
            </a:solidFill>
            <a:miter/>
          </a:ln>
        </p:spPr>
        <p:txBody>
          <a:bodyPr lIns="65022" tIns="65022" rIns="65022" bIns="65022" anchor="ctr"/>
          <a:lstStyle/>
          <a:p>
            <a:pPr>
              <a:defRPr>
                <a:latin typeface="+mj-lt"/>
                <a:ea typeface="+mj-ea"/>
                <a:cs typeface="+mj-cs"/>
                <a:sym typeface="Helvetica"/>
              </a:defRPr>
            </a:pPr>
          </a:p>
        </p:txBody>
      </p:sp>
      <p:sp>
        <p:nvSpPr>
          <p:cNvPr id="64" name="Figure"/>
          <p:cNvSpPr/>
          <p:nvPr/>
        </p:nvSpPr>
        <p:spPr>
          <a:xfrm>
            <a:off x="4334933" y="5852159"/>
            <a:ext cx="108375" cy="3251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800" y="0"/>
                </a:lnTo>
                <a:lnTo>
                  <a:pt x="21600" y="5400"/>
                </a:lnTo>
                <a:lnTo>
                  <a:pt x="16200" y="5400"/>
                </a:lnTo>
                <a:lnTo>
                  <a:pt x="16200" y="21600"/>
                </a:lnTo>
                <a:lnTo>
                  <a:pt x="5400" y="21600"/>
                </a:lnTo>
                <a:lnTo>
                  <a:pt x="5400" y="5400"/>
                </a:lnTo>
                <a:close/>
              </a:path>
            </a:pathLst>
          </a:custGeom>
          <a:solidFill>
            <a:srgbClr val="FF3300"/>
          </a:solidFill>
          <a:ln w="12700">
            <a:solidFill>
              <a:srgbClr val="000000"/>
            </a:solidFill>
            <a:miter/>
          </a:ln>
        </p:spPr>
        <p:txBody>
          <a:bodyPr lIns="65022" tIns="65022" rIns="65022" bIns="65022" anchor="ctr"/>
          <a:lstStyle/>
          <a:p>
            <a:pPr>
              <a:defRPr>
                <a:latin typeface="+mj-lt"/>
                <a:ea typeface="+mj-ea"/>
                <a:cs typeface="+mj-cs"/>
                <a:sym typeface="Helvetica"/>
              </a:defRPr>
            </a:pPr>
          </a:p>
        </p:txBody>
      </p:sp>
      <p:sp>
        <p:nvSpPr>
          <p:cNvPr id="65" name="Ischion"/>
          <p:cNvSpPr txBox="1"/>
          <p:nvPr/>
        </p:nvSpPr>
        <p:spPr>
          <a:xfrm>
            <a:off x="5635412" y="4009813"/>
            <a:ext cx="1083736" cy="4094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800"/>
              </a:spcBef>
              <a:defRPr sz="1800">
                <a:solidFill>
                  <a:srgbClr val="FFFFFF"/>
                </a:solidFill>
                <a:latin typeface="+mj-lt"/>
                <a:ea typeface="+mj-ea"/>
                <a:cs typeface="+mj-cs"/>
                <a:sym typeface="Helvetica"/>
              </a:defRPr>
            </a:lvl1pPr>
          </a:lstStyle>
          <a:p>
            <a:pPr/>
            <a:r>
              <a:t>Ischion</a:t>
            </a:r>
          </a:p>
        </p:txBody>
      </p:sp>
      <p:sp>
        <p:nvSpPr>
          <p:cNvPr id="66" name="Occiput"/>
          <p:cNvSpPr txBox="1"/>
          <p:nvPr/>
        </p:nvSpPr>
        <p:spPr>
          <a:xfrm>
            <a:off x="3447627" y="8507307"/>
            <a:ext cx="1530774" cy="523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800"/>
              </a:spcBef>
              <a:defRPr>
                <a:latin typeface="+mj-lt"/>
                <a:ea typeface="+mj-ea"/>
                <a:cs typeface="+mj-cs"/>
                <a:sym typeface="Helvetica"/>
              </a:defRPr>
            </a:lvl1pPr>
          </a:lstStyle>
          <a:p>
            <a:pPr/>
            <a:r>
              <a:t>Occiput</a:t>
            </a:r>
          </a:p>
        </p:txBody>
      </p:sp>
      <p:sp>
        <p:nvSpPr>
          <p:cNvPr id="67" name="Omoplate"/>
          <p:cNvSpPr txBox="1"/>
          <p:nvPr/>
        </p:nvSpPr>
        <p:spPr>
          <a:xfrm>
            <a:off x="4876799" y="8507307"/>
            <a:ext cx="1941691" cy="523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800"/>
              </a:spcBef>
              <a:defRPr>
                <a:latin typeface="+mj-lt"/>
                <a:ea typeface="+mj-ea"/>
                <a:cs typeface="+mj-cs"/>
                <a:sym typeface="Helvetica"/>
              </a:defRPr>
            </a:lvl1pPr>
          </a:lstStyle>
          <a:p>
            <a:pPr/>
            <a:r>
              <a:t>Omoplate</a:t>
            </a:r>
          </a:p>
        </p:txBody>
      </p:sp>
      <p:sp>
        <p:nvSpPr>
          <p:cNvPr id="68" name="Sacrum"/>
          <p:cNvSpPr txBox="1"/>
          <p:nvPr/>
        </p:nvSpPr>
        <p:spPr>
          <a:xfrm>
            <a:off x="6737208" y="8507307"/>
            <a:ext cx="1408856" cy="523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800"/>
              </a:spcBef>
              <a:defRPr>
                <a:latin typeface="+mj-lt"/>
                <a:ea typeface="+mj-ea"/>
                <a:cs typeface="+mj-cs"/>
                <a:sym typeface="Helvetica"/>
              </a:defRPr>
            </a:lvl1pPr>
          </a:lstStyle>
          <a:p>
            <a:pPr/>
            <a:r>
              <a:t>Sacrum</a:t>
            </a:r>
          </a:p>
        </p:txBody>
      </p:sp>
      <p:sp>
        <p:nvSpPr>
          <p:cNvPr id="69" name="Talon"/>
          <p:cNvSpPr txBox="1"/>
          <p:nvPr/>
        </p:nvSpPr>
        <p:spPr>
          <a:xfrm>
            <a:off x="8654061" y="7335519"/>
            <a:ext cx="866989" cy="4094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800"/>
              </a:spcBef>
              <a:defRPr sz="1800">
                <a:solidFill>
                  <a:srgbClr val="FFFFFF"/>
                </a:solidFill>
                <a:latin typeface="+mj-lt"/>
                <a:ea typeface="+mj-ea"/>
                <a:cs typeface="+mj-cs"/>
                <a:sym typeface="Helvetica"/>
              </a:defRPr>
            </a:lvl1pPr>
          </a:lstStyle>
          <a:p>
            <a:pPr/>
            <a:r>
              <a:t>Talon</a:t>
            </a:r>
          </a:p>
        </p:txBody>
      </p:sp>
      <p:sp>
        <p:nvSpPr>
          <p:cNvPr id="70" name="Trochanter"/>
          <p:cNvSpPr txBox="1"/>
          <p:nvPr/>
        </p:nvSpPr>
        <p:spPr>
          <a:xfrm>
            <a:off x="5910862" y="5274167"/>
            <a:ext cx="1941690" cy="523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800"/>
              </a:spcBef>
              <a:defRPr>
                <a:latin typeface="+mj-lt"/>
                <a:ea typeface="+mj-ea"/>
                <a:cs typeface="+mj-cs"/>
                <a:sym typeface="Helvetica"/>
              </a:defRPr>
            </a:lvl1pPr>
          </a:lstStyle>
          <a:p>
            <a:pPr/>
            <a:r>
              <a:t>Trochanter</a:t>
            </a:r>
          </a:p>
        </p:txBody>
      </p:sp>
      <p:sp>
        <p:nvSpPr>
          <p:cNvPr id="71" name="Pariétal"/>
          <p:cNvSpPr txBox="1"/>
          <p:nvPr/>
        </p:nvSpPr>
        <p:spPr>
          <a:xfrm>
            <a:off x="3639539" y="5292230"/>
            <a:ext cx="1530774" cy="523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800"/>
              </a:spcBef>
              <a:defRPr>
                <a:latin typeface="+mj-lt"/>
                <a:ea typeface="+mj-ea"/>
                <a:cs typeface="+mj-cs"/>
                <a:sym typeface="Helvetica"/>
              </a:defRPr>
            </a:lvl1pPr>
          </a:lstStyle>
          <a:p>
            <a:pPr/>
            <a:r>
              <a:t>Pariétal</a:t>
            </a:r>
          </a:p>
        </p:txBody>
      </p:sp>
      <p:sp>
        <p:nvSpPr>
          <p:cNvPr id="72" name="Rectangle"/>
          <p:cNvSpPr/>
          <p:nvPr/>
        </p:nvSpPr>
        <p:spPr>
          <a:xfrm>
            <a:off x="11623040" y="9279466"/>
            <a:ext cx="819576" cy="205460"/>
          </a:xfrm>
          <a:prstGeom prst="rect">
            <a:avLst/>
          </a:prstGeom>
          <a:solidFill>
            <a:srgbClr val="FFFFFF"/>
          </a:solidFill>
          <a:ln w="12700">
            <a:solidFill>
              <a:srgbClr val="FFFFFF"/>
            </a:solidFill>
          </a:ln>
        </p:spPr>
        <p:txBody>
          <a:bodyPr lIns="65022" tIns="65022" rIns="65022" bIns="65022"/>
          <a:lstStyle/>
          <a:p>
            <a:pPr>
              <a:defRPr>
                <a:latin typeface="+mj-lt"/>
                <a:ea typeface="+mj-ea"/>
                <a:cs typeface="+mj-cs"/>
                <a:sym typeface="Helvetica"/>
              </a:defRPr>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Agénésies"/>
          <p:cNvSpPr txBox="1"/>
          <p:nvPr>
            <p:ph type="ctrTitle"/>
          </p:nvPr>
        </p:nvSpPr>
        <p:spPr>
          <a:xfrm>
            <a:off x="5572335" y="781190"/>
            <a:ext cx="7172257" cy="1075692"/>
          </a:xfrm>
          <a:prstGeom prst="rect">
            <a:avLst/>
          </a:prstGeom>
          <a:ln w="12700">
            <a:noFill/>
          </a:ln>
        </p:spPr>
        <p:txBody>
          <a:bodyPr/>
          <a:lstStyle>
            <a:lvl1pPr>
              <a:defRPr sz="4400">
                <a:solidFill>
                  <a:srgbClr val="004393"/>
                </a:solidFill>
              </a:defRPr>
            </a:lvl1pPr>
          </a:lstStyle>
          <a:p>
            <a:pPr/>
            <a:r>
              <a:t>Agénésies</a:t>
            </a:r>
          </a:p>
        </p:txBody>
      </p:sp>
      <p:sp>
        <p:nvSpPr>
          <p:cNvPr id="277" name="Causes :…"/>
          <p:cNvSpPr txBox="1"/>
          <p:nvPr>
            <p:ph type="subTitle" sz="half" idx="1"/>
          </p:nvPr>
        </p:nvSpPr>
        <p:spPr>
          <a:xfrm>
            <a:off x="336620" y="2419969"/>
            <a:ext cx="6502401" cy="6991493"/>
          </a:xfrm>
          <a:prstGeom prst="rect">
            <a:avLst/>
          </a:prstGeom>
        </p:spPr>
        <p:txBody>
          <a:bodyPr/>
          <a:lstStyle/>
          <a:p>
            <a:pPr>
              <a:spcBef>
                <a:spcPts val="400"/>
              </a:spcBef>
              <a:defRPr b="1" sz="2600"/>
            </a:pPr>
            <a:r>
              <a:t>Causes</a:t>
            </a:r>
            <a:r>
              <a:rPr b="0"/>
              <a:t> : </a:t>
            </a:r>
          </a:p>
          <a:p>
            <a:pPr marL="260683" indent="-260683">
              <a:spcBef>
                <a:spcPts val="400"/>
              </a:spcBef>
              <a:buSzPct val="100000"/>
              <a:buChar char="•"/>
              <a:defRPr sz="2600"/>
            </a:pPr>
            <a:r>
              <a:t>Génétiques : 1/800</a:t>
            </a:r>
          </a:p>
          <a:p>
            <a:pPr marL="260683" indent="-260683">
              <a:spcBef>
                <a:spcPts val="400"/>
              </a:spcBef>
              <a:buSzPct val="100000"/>
              <a:buChar char="•"/>
              <a:defRPr sz="2600"/>
            </a:pPr>
            <a:r>
              <a:t>Embryopathies : 3 premiers mois</a:t>
            </a:r>
          </a:p>
          <a:p>
            <a:pPr marL="260683" indent="-260683">
              <a:spcBef>
                <a:spcPts val="400"/>
              </a:spcBef>
              <a:buSzPct val="100000"/>
              <a:buChar char="•"/>
              <a:defRPr sz="2600"/>
            </a:pPr>
            <a:r>
              <a:t>Mère : primiparité, diabète, rubéole, toxoplasmose, varicelle, herpès…)</a:t>
            </a:r>
          </a:p>
          <a:p>
            <a:pPr marL="260683" indent="-260683">
              <a:spcBef>
                <a:spcPts val="400"/>
              </a:spcBef>
              <a:buSzPct val="100000"/>
              <a:buChar char="•"/>
              <a:defRPr sz="2600"/>
            </a:pPr>
            <a:r>
              <a:t>Toxique : thalidomide</a:t>
            </a:r>
          </a:p>
          <a:p>
            <a:pPr marL="260683" indent="-260683">
              <a:spcBef>
                <a:spcPts val="400"/>
              </a:spcBef>
              <a:buSzPct val="100000"/>
              <a:buChar char="•"/>
              <a:defRPr sz="2600"/>
            </a:pPr>
            <a:r>
              <a:t>Physiques : radiation , chaleur</a:t>
            </a:r>
          </a:p>
          <a:p>
            <a:pPr marL="260683" indent="-260683">
              <a:spcBef>
                <a:spcPts val="400"/>
              </a:spcBef>
              <a:buSzPct val="100000"/>
              <a:buChar char="•"/>
              <a:defRPr sz="2600"/>
            </a:pPr>
            <a:r>
              <a:t>Foetopathies &gt; 8 semaines </a:t>
            </a:r>
          </a:p>
          <a:p>
            <a:pPr>
              <a:spcBef>
                <a:spcPts val="400"/>
              </a:spcBef>
              <a:defRPr b="1" sz="2600"/>
            </a:pPr>
            <a:r>
              <a:t>Types</a:t>
            </a:r>
            <a:r>
              <a:rPr b="0"/>
              <a:t> :</a:t>
            </a:r>
          </a:p>
          <a:p>
            <a:pPr marL="308081" indent="-308081">
              <a:spcBef>
                <a:spcPts val="400"/>
              </a:spcBef>
              <a:buSzPct val="100000"/>
              <a:buChar char="•"/>
              <a:defRPr sz="2600"/>
            </a:pPr>
            <a:r>
              <a:t>Agénésies transverses =</a:t>
            </a:r>
          </a:p>
          <a:p>
            <a:pPr marL="308081" indent="-308081">
              <a:spcBef>
                <a:spcPts val="400"/>
              </a:spcBef>
              <a:buSzPct val="100000"/>
              <a:buChar char="•"/>
              <a:defRPr sz="2600"/>
            </a:pPr>
            <a:r>
              <a:t>Agénésies longitudinales =</a:t>
            </a:r>
          </a:p>
        </p:txBody>
      </p:sp>
      <p:pic>
        <p:nvPicPr>
          <p:cNvPr id="278" name="agenesie1" descr="agenesie1"/>
          <p:cNvPicPr>
            <a:picLocks noChangeAspect="1"/>
          </p:cNvPicPr>
          <p:nvPr/>
        </p:nvPicPr>
        <p:blipFill>
          <a:blip r:embed="rId2">
            <a:extLst/>
          </a:blip>
          <a:stretch>
            <a:fillRect/>
          </a:stretch>
        </p:blipFill>
        <p:spPr>
          <a:xfrm>
            <a:off x="7044266" y="2763518"/>
            <a:ext cx="2765781" cy="5933444"/>
          </a:xfrm>
          <a:prstGeom prst="rect">
            <a:avLst/>
          </a:prstGeom>
          <a:ln w="12700">
            <a:miter lim="400000"/>
          </a:ln>
        </p:spPr>
      </p:pic>
      <p:pic>
        <p:nvPicPr>
          <p:cNvPr id="279" name="aganesie2" descr="aganesie2"/>
          <p:cNvPicPr>
            <a:picLocks noChangeAspect="1"/>
          </p:cNvPicPr>
          <p:nvPr/>
        </p:nvPicPr>
        <p:blipFill>
          <a:blip r:embed="rId3">
            <a:extLst/>
          </a:blip>
          <a:stretch>
            <a:fillRect/>
          </a:stretch>
        </p:blipFill>
        <p:spPr>
          <a:xfrm>
            <a:off x="10166774" y="2709333"/>
            <a:ext cx="2777069" cy="5960534"/>
          </a:xfrm>
          <a:prstGeom prst="rect">
            <a:avLst/>
          </a:prstGeom>
          <a:ln w="12700">
            <a:miter lim="400000"/>
          </a:ln>
        </p:spPr>
      </p:pic>
      <p:sp>
        <p:nvSpPr>
          <p:cNvPr id="280" name="Absence d ’apparition"/>
          <p:cNvSpPr txBox="1"/>
          <p:nvPr/>
        </p:nvSpPr>
        <p:spPr>
          <a:xfrm>
            <a:off x="5591386" y="7463138"/>
            <a:ext cx="5093549" cy="523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spcBef>
                <a:spcPts val="1000"/>
              </a:spcBef>
              <a:defRPr>
                <a:latin typeface="+mj-lt"/>
                <a:ea typeface="+mj-ea"/>
                <a:cs typeface="+mj-cs"/>
                <a:sym typeface="Helvetica"/>
              </a:defRPr>
            </a:pPr>
            <a:r>
              <a:t>Absence d ’a</a:t>
            </a:r>
            <a:r>
              <a:rPr>
                <a:solidFill>
                  <a:srgbClr val="FFFFFF"/>
                </a:solidFill>
              </a:rPr>
              <a:t>ppa</a:t>
            </a:r>
            <a:r>
              <a:t>rition</a:t>
            </a:r>
          </a:p>
        </p:txBody>
      </p:sp>
      <p:sp>
        <p:nvSpPr>
          <p:cNvPr id="281" name="Amputation"/>
          <p:cNvSpPr txBox="1"/>
          <p:nvPr/>
        </p:nvSpPr>
        <p:spPr>
          <a:xfrm>
            <a:off x="10840366" y="7526356"/>
            <a:ext cx="2092186" cy="523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900"/>
              </a:spcBef>
              <a:defRPr>
                <a:solidFill>
                  <a:srgbClr val="FFFFFF"/>
                </a:solidFill>
                <a:latin typeface="+mj-lt"/>
                <a:ea typeface="+mj-ea"/>
                <a:cs typeface="+mj-cs"/>
                <a:sym typeface="Helvetica"/>
              </a:defRPr>
            </a:lvl1pPr>
          </a:lstStyle>
          <a:p>
            <a:pPr/>
            <a:r>
              <a:t>Amputation</a:t>
            </a:r>
          </a:p>
        </p:txBody>
      </p:sp>
      <p:sp>
        <p:nvSpPr>
          <p:cNvPr id="282" name="Aplasie d ’un rayon de membre"/>
          <p:cNvSpPr txBox="1"/>
          <p:nvPr/>
        </p:nvSpPr>
        <p:spPr>
          <a:xfrm>
            <a:off x="5600205" y="7922542"/>
            <a:ext cx="5264505" cy="5237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spcBef>
                <a:spcPts val="1000"/>
              </a:spcBef>
              <a:defRPr>
                <a:latin typeface="+mj-lt"/>
                <a:ea typeface="+mj-ea"/>
                <a:cs typeface="+mj-cs"/>
                <a:sym typeface="Helvetica"/>
              </a:defRPr>
            </a:pPr>
            <a:r>
              <a:t>Aplasie d ’un</a:t>
            </a:r>
            <a:r>
              <a:rPr>
                <a:solidFill>
                  <a:srgbClr val="FFFFFF"/>
                </a:solidFill>
              </a:rPr>
              <a:t> rayo</a:t>
            </a:r>
            <a:r>
              <a:t>n de mem</a:t>
            </a:r>
            <a:r>
              <a:rPr>
                <a:solidFill>
                  <a:srgbClr val="FFFFFF"/>
                </a:solidFill>
              </a:rPr>
              <a:t>bre</a:t>
            </a:r>
          </a:p>
        </p:txBody>
      </p:sp>
      <p:sp>
        <p:nvSpPr>
          <p:cNvPr id="283" name="Ligne"/>
          <p:cNvSpPr/>
          <p:nvPr/>
        </p:nvSpPr>
        <p:spPr>
          <a:xfrm>
            <a:off x="9302043" y="7802216"/>
            <a:ext cx="1517229" cy="2"/>
          </a:xfrm>
          <a:prstGeom prst="line">
            <a:avLst/>
          </a:prstGeom>
          <a:ln w="50800">
            <a:solidFill>
              <a:srgbClr val="FFFFFF"/>
            </a:solidFill>
            <a:tailEnd type="triangle"/>
          </a:ln>
        </p:spPr>
        <p:txBody>
          <a:bodyPr lIns="45718" tIns="45718" rIns="45718" bIns="45718"/>
          <a:lstStyle/>
          <a:p>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Aptitude aux sports ++s"/>
          <p:cNvSpPr txBox="1"/>
          <p:nvPr>
            <p:ph type="ctrTitle"/>
          </p:nvPr>
        </p:nvSpPr>
        <p:spPr>
          <a:xfrm>
            <a:off x="4776680" y="691897"/>
            <a:ext cx="7967913" cy="1339468"/>
          </a:xfrm>
          <a:prstGeom prst="rect">
            <a:avLst/>
          </a:prstGeom>
          <a:ln w="12700">
            <a:noFill/>
          </a:ln>
        </p:spPr>
        <p:txBody>
          <a:bodyPr/>
          <a:lstStyle/>
          <a:p>
            <a:pPr>
              <a:defRPr sz="4400">
                <a:solidFill>
                  <a:srgbClr val="004393"/>
                </a:solidFill>
              </a:defRPr>
            </a:pPr>
            <a:r>
              <a:t>Aptitude aux sports ++</a:t>
            </a:r>
            <a:r>
              <a:rPr>
                <a:solidFill>
                  <a:srgbClr val="FFFFFF"/>
                </a:solidFill>
              </a:rPr>
              <a:t>s</a:t>
            </a:r>
          </a:p>
        </p:txBody>
      </p:sp>
      <p:sp>
        <p:nvSpPr>
          <p:cNvPr id="286" name="Jambe :…"/>
          <p:cNvSpPr txBox="1"/>
          <p:nvPr>
            <p:ph type="subTitle" idx="1"/>
          </p:nvPr>
        </p:nvSpPr>
        <p:spPr>
          <a:xfrm>
            <a:off x="415429" y="3108980"/>
            <a:ext cx="9861624" cy="6046154"/>
          </a:xfrm>
          <a:prstGeom prst="rect">
            <a:avLst/>
          </a:prstGeom>
        </p:spPr>
        <p:txBody>
          <a:bodyPr/>
          <a:lstStyle/>
          <a:p>
            <a:pPr>
              <a:spcBef>
                <a:spcPts val="400"/>
              </a:spcBef>
              <a:defRPr b="1" sz="2600"/>
            </a:pPr>
            <a:r>
              <a:t>Jambe :</a:t>
            </a:r>
            <a:r>
              <a:rPr b="0"/>
              <a:t> </a:t>
            </a:r>
          </a:p>
          <a:p>
            <a:pPr>
              <a:spcBef>
                <a:spcPts val="400"/>
              </a:spcBef>
              <a:defRPr sz="2600"/>
            </a:pPr>
            <a:r>
              <a:t>Marche, lancer, saut, volley, cyclisme, course, ski… : </a:t>
            </a:r>
            <a:r>
              <a:rPr i="1"/>
              <a:t>avec prothèse</a:t>
            </a:r>
          </a:p>
          <a:p>
            <a:pPr>
              <a:spcBef>
                <a:spcPts val="400"/>
              </a:spcBef>
              <a:defRPr sz="2600"/>
            </a:pPr>
            <a:r>
              <a:t>Sauts, natation… : </a:t>
            </a:r>
            <a:r>
              <a:rPr i="1"/>
              <a:t>sans prothèse</a:t>
            </a:r>
          </a:p>
          <a:p>
            <a:pPr>
              <a:spcBef>
                <a:spcPts val="400"/>
              </a:spcBef>
              <a:defRPr sz="2600"/>
            </a:pPr>
            <a:r>
              <a:t>Fémur : </a:t>
            </a:r>
          </a:p>
          <a:p>
            <a:pPr>
              <a:spcBef>
                <a:spcPts val="400"/>
              </a:spcBef>
              <a:defRPr sz="2600"/>
            </a:pPr>
            <a:r>
              <a:t>Marche, escrime, volley, saut…: </a:t>
            </a:r>
            <a:r>
              <a:rPr i="1"/>
              <a:t>avec prothèse</a:t>
            </a:r>
          </a:p>
          <a:p>
            <a:pPr>
              <a:spcBef>
                <a:spcPts val="400"/>
              </a:spcBef>
              <a:defRPr sz="2600"/>
            </a:pPr>
            <a:r>
              <a:t>Ski, saut, natation… : </a:t>
            </a:r>
            <a:r>
              <a:rPr i="1"/>
              <a:t>sans prothèse</a:t>
            </a:r>
          </a:p>
          <a:p>
            <a:pPr>
              <a:spcBef>
                <a:spcPts val="400"/>
              </a:spcBef>
              <a:defRPr b="1" sz="2600"/>
            </a:pPr>
            <a:r>
              <a:t>Bilatéraux :</a:t>
            </a:r>
            <a:r>
              <a:rPr b="0"/>
              <a:t> </a:t>
            </a:r>
            <a:r>
              <a:rPr b="0" i="1"/>
              <a:t>Plus gênés</a:t>
            </a:r>
          </a:p>
          <a:p>
            <a:pPr>
              <a:spcBef>
                <a:spcPts val="400"/>
              </a:spcBef>
              <a:defRPr sz="2600"/>
            </a:pPr>
            <a:r>
              <a:t>Lancers, tir à l’arc, natation, basket, courses... : </a:t>
            </a:r>
            <a:r>
              <a:rPr i="1"/>
              <a:t>debout avec prothèse ou en fauteuil roulant</a:t>
            </a:r>
          </a:p>
        </p:txBody>
      </p:sp>
      <p:pic>
        <p:nvPicPr>
          <p:cNvPr id="287" name="0VELOPR1" descr="0VELOPR1"/>
          <p:cNvPicPr>
            <a:picLocks noChangeAspect="1"/>
          </p:cNvPicPr>
          <p:nvPr/>
        </p:nvPicPr>
        <p:blipFill>
          <a:blip r:embed="rId2">
            <a:extLst/>
          </a:blip>
          <a:stretch>
            <a:fillRect/>
          </a:stretch>
        </p:blipFill>
        <p:spPr>
          <a:xfrm>
            <a:off x="10296313" y="5201920"/>
            <a:ext cx="2437555" cy="1828167"/>
          </a:xfrm>
          <a:prstGeom prst="rect">
            <a:avLst/>
          </a:prstGeom>
          <a:ln w="12700">
            <a:miter lim="400000"/>
          </a:ln>
        </p:spPr>
      </p:pic>
      <p:pic>
        <p:nvPicPr>
          <p:cNvPr id="288" name="MVC-302F" descr="MVC-302F"/>
          <p:cNvPicPr>
            <a:picLocks noChangeAspect="1"/>
          </p:cNvPicPr>
          <p:nvPr/>
        </p:nvPicPr>
        <p:blipFill>
          <a:blip r:embed="rId3">
            <a:extLst/>
          </a:blip>
          <a:srcRect l="0" t="0" r="0" b="9540"/>
          <a:stretch>
            <a:fillRect/>
          </a:stretch>
        </p:blipFill>
        <p:spPr>
          <a:xfrm>
            <a:off x="10296313" y="3168657"/>
            <a:ext cx="2437556" cy="1653752"/>
          </a:xfrm>
          <a:prstGeom prst="rect">
            <a:avLst/>
          </a:prstGeom>
          <a:ln w="12700">
            <a:miter lim="400000"/>
          </a:ln>
        </p:spPr>
      </p:pic>
      <p:pic>
        <p:nvPicPr>
          <p:cNvPr id="289" name="amputés" descr="amputés"/>
          <p:cNvPicPr>
            <a:picLocks noChangeAspect="1"/>
          </p:cNvPicPr>
          <p:nvPr/>
        </p:nvPicPr>
        <p:blipFill>
          <a:blip r:embed="rId4">
            <a:extLst/>
          </a:blip>
          <a:stretch>
            <a:fillRect/>
          </a:stretch>
        </p:blipFill>
        <p:spPr>
          <a:xfrm>
            <a:off x="10307601" y="7441634"/>
            <a:ext cx="2414979" cy="1609393"/>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Autres déficits"/>
          <p:cNvSpPr txBox="1"/>
          <p:nvPr>
            <p:ph type="ctrTitle"/>
          </p:nvPr>
        </p:nvSpPr>
        <p:spPr>
          <a:xfrm>
            <a:off x="5572335" y="817315"/>
            <a:ext cx="7172257" cy="1075692"/>
          </a:xfrm>
          <a:prstGeom prst="rect">
            <a:avLst/>
          </a:prstGeom>
          <a:ln w="12700">
            <a:noFill/>
          </a:ln>
        </p:spPr>
        <p:txBody>
          <a:bodyPr/>
          <a:lstStyle>
            <a:lvl1pPr>
              <a:defRPr sz="4400">
                <a:solidFill>
                  <a:srgbClr val="004393"/>
                </a:solidFill>
                <a:effectLst>
                  <a:outerShdw sx="100000" sy="100000" kx="0" ky="0" algn="b" rotWithShape="0" blurRad="38100" dist="38100" dir="2700000">
                    <a:srgbClr val="FFFFFF"/>
                  </a:outerShdw>
                </a:effectLst>
              </a:defRPr>
            </a:lvl1pPr>
          </a:lstStyle>
          <a:p>
            <a:pPr/>
            <a:r>
              <a:t>Autres déficits</a:t>
            </a:r>
          </a:p>
        </p:txBody>
      </p:sp>
      <p:sp>
        <p:nvSpPr>
          <p:cNvPr id="292" name="Séquelles poly traumatismes…"/>
          <p:cNvSpPr txBox="1"/>
          <p:nvPr>
            <p:ph type="subTitle" idx="1"/>
          </p:nvPr>
        </p:nvSpPr>
        <p:spPr>
          <a:xfrm>
            <a:off x="668301" y="4441104"/>
            <a:ext cx="11668198" cy="4523390"/>
          </a:xfrm>
          <a:prstGeom prst="rect">
            <a:avLst/>
          </a:prstGeom>
        </p:spPr>
        <p:txBody>
          <a:bodyPr/>
          <a:lstStyle/>
          <a:p>
            <a:pPr>
              <a:spcBef>
                <a:spcPts val="400"/>
              </a:spcBef>
              <a:defRPr sz="2600"/>
            </a:pPr>
            <a:r>
              <a:t>Séquelles poly traumatismes</a:t>
            </a:r>
          </a:p>
          <a:p>
            <a:pPr>
              <a:spcBef>
                <a:spcPts val="400"/>
              </a:spcBef>
              <a:defRPr sz="2600"/>
            </a:pPr>
            <a:r>
              <a:t>Arthrose </a:t>
            </a:r>
            <a:r>
              <a:rPr sz="2800"/>
              <a:t>(dégénérescence cartilages  / articulations)</a:t>
            </a:r>
          </a:p>
          <a:p>
            <a:pPr>
              <a:spcBef>
                <a:spcPts val="400"/>
              </a:spcBef>
              <a:defRPr sz="2600"/>
            </a:pPr>
            <a:r>
              <a:t>Polyarthrite Rhumatoïde</a:t>
            </a:r>
          </a:p>
          <a:p>
            <a:pPr>
              <a:spcBef>
                <a:spcPts val="400"/>
              </a:spcBef>
              <a:defRPr sz="2600"/>
            </a:pPr>
            <a:r>
              <a:t>Arthrogrypose </a:t>
            </a:r>
            <a:r>
              <a:rPr sz="2800"/>
              <a:t>(syndrome,1/3 000 naissances)</a:t>
            </a:r>
          </a:p>
          <a:p>
            <a:pPr>
              <a:spcBef>
                <a:spcPts val="400"/>
              </a:spcBef>
              <a:defRPr sz="2600"/>
            </a:pPr>
            <a:r>
              <a:t>Achondroplasie </a:t>
            </a:r>
            <a:r>
              <a:rPr sz="2800"/>
              <a:t>(nanisme, 1/15 000 naissances, mimi mathy)</a:t>
            </a:r>
          </a:p>
          <a:p>
            <a:pPr>
              <a:spcBef>
                <a:spcPts val="400"/>
              </a:spcBef>
              <a:defRPr sz="2600"/>
            </a:pPr>
            <a:r>
              <a:t>Maladie de Lobstein </a:t>
            </a:r>
            <a:r>
              <a:rPr sz="2800"/>
              <a:t>(os de verre)</a:t>
            </a:r>
          </a:p>
          <a:p>
            <a:pPr>
              <a:spcBef>
                <a:spcPts val="400"/>
              </a:spcBef>
              <a:defRPr sz="2600"/>
            </a:pP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Elles sont liées aux positions imposées par la spasticité :…"/>
          <p:cNvSpPr txBox="1"/>
          <p:nvPr>
            <p:ph type="subTitle" idx="1"/>
          </p:nvPr>
        </p:nvSpPr>
        <p:spPr>
          <a:xfrm>
            <a:off x="668301" y="2419969"/>
            <a:ext cx="11899903" cy="6808473"/>
          </a:xfrm>
          <a:prstGeom prst="rect">
            <a:avLst/>
          </a:prstGeom>
        </p:spPr>
        <p:txBody>
          <a:bodyPr/>
          <a:lstStyle/>
          <a:p>
            <a:pPr>
              <a:spcBef>
                <a:spcPts val="400"/>
              </a:spcBef>
              <a:defRPr sz="2600"/>
            </a:pPr>
            <a:r>
              <a:t>Elles sont liées aux positions imposées par la spasticité :</a:t>
            </a:r>
          </a:p>
          <a:p>
            <a:pPr>
              <a:spcBef>
                <a:spcPts val="400"/>
              </a:spcBef>
              <a:defRPr b="1" sz="2600"/>
            </a:pPr>
            <a:r>
              <a:t>Membres supérieurs</a:t>
            </a:r>
            <a:r>
              <a:rPr b="0"/>
              <a:t> (tétra).</a:t>
            </a:r>
          </a:p>
          <a:p>
            <a:pPr marL="260683" indent="-260683">
              <a:spcBef>
                <a:spcPts val="400"/>
              </a:spcBef>
              <a:buSzPct val="100000"/>
              <a:buChar char="•"/>
              <a:defRPr sz="2600"/>
            </a:pPr>
            <a:r>
              <a:t>Adduction-Rotation Interne d’épaule</a:t>
            </a:r>
          </a:p>
          <a:p>
            <a:pPr marL="260683" indent="-260683">
              <a:spcBef>
                <a:spcPts val="400"/>
              </a:spcBef>
              <a:buSzPct val="100000"/>
              <a:buChar char="•"/>
              <a:defRPr sz="2600"/>
            </a:pPr>
            <a:r>
              <a:t>Flexum de coude</a:t>
            </a:r>
          </a:p>
          <a:p>
            <a:pPr marL="260683" indent="-260683">
              <a:spcBef>
                <a:spcPts val="400"/>
              </a:spcBef>
              <a:buSzPct val="100000"/>
              <a:buChar char="•"/>
              <a:defRPr sz="2600"/>
            </a:pPr>
            <a:r>
              <a:t>Capotage du poignet</a:t>
            </a:r>
          </a:p>
          <a:p>
            <a:pPr marL="260683" indent="-260683">
              <a:spcBef>
                <a:spcPts val="400"/>
              </a:spcBef>
              <a:buSzPct val="100000"/>
              <a:buChar char="•"/>
              <a:defRPr sz="2600"/>
            </a:pPr>
            <a:r>
              <a:t>Griffe des doigts</a:t>
            </a:r>
          </a:p>
          <a:p>
            <a:pPr>
              <a:spcBef>
                <a:spcPts val="400"/>
              </a:spcBef>
              <a:defRPr b="1" sz="2600"/>
            </a:pPr>
            <a:r>
              <a:t>Membres inférieurs</a:t>
            </a:r>
          </a:p>
          <a:p>
            <a:pPr marL="260683" indent="-260683">
              <a:spcBef>
                <a:spcPts val="400"/>
              </a:spcBef>
              <a:buSzPct val="100000"/>
              <a:buChar char="•"/>
              <a:defRPr sz="2600"/>
            </a:pPr>
            <a:r>
              <a:t>Flexum-Add-RI de hanche</a:t>
            </a:r>
          </a:p>
          <a:p>
            <a:pPr marL="260683" indent="-260683">
              <a:spcBef>
                <a:spcPts val="400"/>
              </a:spcBef>
              <a:buSzPct val="100000"/>
              <a:buChar char="•"/>
              <a:defRPr sz="2600"/>
            </a:pPr>
            <a:r>
              <a:t>Flexum de genou</a:t>
            </a:r>
          </a:p>
          <a:p>
            <a:pPr marL="260683" indent="-260683">
              <a:spcBef>
                <a:spcPts val="400"/>
              </a:spcBef>
              <a:buSzPct val="100000"/>
              <a:buChar char="•"/>
              <a:defRPr sz="2600"/>
            </a:pPr>
            <a:r>
              <a:t>Pied équin</a:t>
            </a:r>
          </a:p>
        </p:txBody>
      </p:sp>
      <p:pic>
        <p:nvPicPr>
          <p:cNvPr id="75" name="rétraction1" descr="rétraction1"/>
          <p:cNvPicPr>
            <a:picLocks noChangeAspect="1"/>
          </p:cNvPicPr>
          <p:nvPr/>
        </p:nvPicPr>
        <p:blipFill>
          <a:blip r:embed="rId2">
            <a:extLst/>
          </a:blip>
          <a:stretch>
            <a:fillRect/>
          </a:stretch>
        </p:blipFill>
        <p:spPr>
          <a:xfrm>
            <a:off x="9164319" y="3851767"/>
            <a:ext cx="3282811" cy="2460981"/>
          </a:xfrm>
          <a:prstGeom prst="rect">
            <a:avLst/>
          </a:prstGeom>
          <a:ln w="12700">
            <a:miter lim="400000"/>
          </a:ln>
        </p:spPr>
      </p:pic>
      <p:pic>
        <p:nvPicPr>
          <p:cNvPr id="76" name="rétraction2" descr="rétraction2"/>
          <p:cNvPicPr>
            <a:picLocks noChangeAspect="1"/>
          </p:cNvPicPr>
          <p:nvPr/>
        </p:nvPicPr>
        <p:blipFill>
          <a:blip r:embed="rId3">
            <a:extLst/>
          </a:blip>
          <a:stretch>
            <a:fillRect/>
          </a:stretch>
        </p:blipFill>
        <p:spPr>
          <a:xfrm>
            <a:off x="9115776" y="6620919"/>
            <a:ext cx="3379896" cy="2343575"/>
          </a:xfrm>
          <a:prstGeom prst="rect">
            <a:avLst/>
          </a:prstGeom>
          <a:ln w="12700">
            <a:miter lim="400000"/>
          </a:ln>
        </p:spPr>
      </p:pic>
      <p:sp>
        <p:nvSpPr>
          <p:cNvPr id="77" name="Ligne"/>
          <p:cNvSpPr/>
          <p:nvPr/>
        </p:nvSpPr>
        <p:spPr>
          <a:xfrm>
            <a:off x="5685031" y="5668774"/>
            <a:ext cx="4778814" cy="1981511"/>
          </a:xfrm>
          <a:prstGeom prst="line">
            <a:avLst/>
          </a:prstGeom>
          <a:ln w="50800">
            <a:solidFill>
              <a:srgbClr val="000000"/>
            </a:solidFill>
            <a:tailEnd type="triangle"/>
          </a:ln>
        </p:spPr>
        <p:txBody>
          <a:bodyPr lIns="45718" tIns="45718" rIns="45718" bIns="45718"/>
          <a:lstStyle/>
          <a:p>
            <a:pPr/>
          </a:p>
        </p:txBody>
      </p:sp>
      <p:sp>
        <p:nvSpPr>
          <p:cNvPr id="78" name="Ligne"/>
          <p:cNvSpPr/>
          <p:nvPr/>
        </p:nvSpPr>
        <p:spPr>
          <a:xfrm>
            <a:off x="5748646" y="3130628"/>
            <a:ext cx="4095267" cy="1818423"/>
          </a:xfrm>
          <a:prstGeom prst="line">
            <a:avLst/>
          </a:prstGeom>
          <a:ln w="50800">
            <a:solidFill>
              <a:srgbClr val="000000"/>
            </a:solidFill>
            <a:tailEnd type="triangle"/>
          </a:ln>
        </p:spPr>
        <p:txBody>
          <a:bodyPr lIns="45718" tIns="45718" rIns="45718" bIns="45718"/>
          <a:lstStyle/>
          <a:p>
            <a:pPr/>
          </a:p>
        </p:txBody>
      </p:sp>
      <p:sp>
        <p:nvSpPr>
          <p:cNvPr id="79" name="Rectangle"/>
          <p:cNvSpPr/>
          <p:nvPr/>
        </p:nvSpPr>
        <p:spPr>
          <a:xfrm>
            <a:off x="11623040" y="9177866"/>
            <a:ext cx="819576" cy="307060"/>
          </a:xfrm>
          <a:prstGeom prst="rect">
            <a:avLst/>
          </a:prstGeom>
          <a:solidFill>
            <a:srgbClr val="FFFFFF"/>
          </a:solidFill>
          <a:ln w="12700">
            <a:solidFill>
              <a:srgbClr val="FFFFFF"/>
            </a:solidFill>
          </a:ln>
        </p:spPr>
        <p:txBody>
          <a:bodyPr lIns="65022" tIns="65022" rIns="65022" bIns="65022"/>
          <a:lstStyle/>
          <a:p>
            <a:pPr>
              <a:defRPr>
                <a:latin typeface="+mj-lt"/>
                <a:ea typeface="+mj-ea"/>
                <a:cs typeface="+mj-cs"/>
                <a:sym typeface="Helvetica"/>
              </a:defRPr>
            </a:pPr>
          </a:p>
        </p:txBody>
      </p:sp>
      <p:sp>
        <p:nvSpPr>
          <p:cNvPr id="80" name="2 - Rétractions"/>
          <p:cNvSpPr txBox="1"/>
          <p:nvPr>
            <p:ph type="ctrTitle"/>
          </p:nvPr>
        </p:nvSpPr>
        <p:spPr>
          <a:xfrm>
            <a:off x="5200932" y="943751"/>
            <a:ext cx="7543660" cy="755158"/>
          </a:xfrm>
          <a:prstGeom prst="rect">
            <a:avLst/>
          </a:prstGeom>
          <a:ln w="12700">
            <a:noFill/>
          </a:ln>
        </p:spPr>
        <p:txBody>
          <a:bodyPr/>
          <a:lstStyle>
            <a:lvl1pPr>
              <a:defRPr sz="4400">
                <a:solidFill>
                  <a:srgbClr val="004393"/>
                </a:solidFill>
              </a:defRPr>
            </a:lvl1pPr>
          </a:lstStyle>
          <a:p>
            <a:pPr/>
            <a:r>
              <a:t>2 - Rétractions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Absence de mouvement…"/>
          <p:cNvSpPr txBox="1"/>
          <p:nvPr>
            <p:ph type="subTitle" sz="half" idx="1"/>
          </p:nvPr>
        </p:nvSpPr>
        <p:spPr>
          <a:xfrm>
            <a:off x="668302" y="3166124"/>
            <a:ext cx="6679890" cy="5823770"/>
          </a:xfrm>
          <a:prstGeom prst="rect">
            <a:avLst/>
          </a:prstGeom>
        </p:spPr>
        <p:txBody>
          <a:bodyPr/>
          <a:lstStyle/>
          <a:p>
            <a:pPr algn="ctr">
              <a:spcBef>
                <a:spcPts val="400"/>
              </a:spcBef>
              <a:defRPr sz="2600"/>
            </a:pPr>
            <a:r>
              <a:t>Absence de mouvement</a:t>
            </a:r>
          </a:p>
          <a:p>
            <a:pPr algn="ctr">
              <a:spcBef>
                <a:spcPts val="400"/>
              </a:spcBef>
              <a:defRPr sz="2600"/>
            </a:pPr>
          </a:p>
          <a:p>
            <a:pPr algn="ctr">
              <a:spcBef>
                <a:spcPts val="400"/>
              </a:spcBef>
              <a:defRPr sz="2600"/>
            </a:pPr>
          </a:p>
          <a:p>
            <a:pPr algn="ctr">
              <a:spcBef>
                <a:spcPts val="400"/>
              </a:spcBef>
              <a:defRPr sz="2600"/>
            </a:pPr>
            <a:r>
              <a:t>Mauvaise fixation du calcium</a:t>
            </a:r>
          </a:p>
          <a:p>
            <a:pPr algn="ctr">
              <a:spcBef>
                <a:spcPts val="400"/>
              </a:spcBef>
              <a:defRPr sz="2600"/>
            </a:pPr>
          </a:p>
          <a:p>
            <a:pPr algn="ctr">
              <a:spcBef>
                <a:spcPts val="400"/>
              </a:spcBef>
              <a:defRPr sz="2600"/>
            </a:pPr>
          </a:p>
          <a:p>
            <a:pPr algn="ctr">
              <a:spcBef>
                <a:spcPts val="400"/>
              </a:spcBef>
              <a:defRPr sz="2600"/>
            </a:pPr>
            <a:r>
              <a:t>Ostéoporose</a:t>
            </a:r>
          </a:p>
          <a:p>
            <a:pPr algn="ctr">
              <a:spcBef>
                <a:spcPts val="400"/>
              </a:spcBef>
              <a:defRPr sz="2600"/>
            </a:pPr>
          </a:p>
          <a:p>
            <a:pPr algn="ctr">
              <a:spcBef>
                <a:spcPts val="400"/>
              </a:spcBef>
              <a:defRPr sz="2600"/>
            </a:pPr>
          </a:p>
          <a:p>
            <a:pPr algn="ctr">
              <a:spcBef>
                <a:spcPts val="400"/>
              </a:spcBef>
              <a:defRPr sz="2600"/>
            </a:pPr>
            <a:r>
              <a:t>Fracture</a:t>
            </a:r>
          </a:p>
        </p:txBody>
      </p:sp>
      <p:pic>
        <p:nvPicPr>
          <p:cNvPr id="83" name="Fract" descr="Fract"/>
          <p:cNvPicPr>
            <a:picLocks noChangeAspect="1"/>
          </p:cNvPicPr>
          <p:nvPr/>
        </p:nvPicPr>
        <p:blipFill>
          <a:blip r:embed="rId2">
            <a:extLst/>
          </a:blip>
          <a:stretch>
            <a:fillRect/>
          </a:stretch>
        </p:blipFill>
        <p:spPr>
          <a:xfrm>
            <a:off x="8687934" y="2246589"/>
            <a:ext cx="1588592" cy="7298633"/>
          </a:xfrm>
          <a:prstGeom prst="rect">
            <a:avLst/>
          </a:prstGeom>
          <a:ln w="12700">
            <a:miter lim="400000"/>
          </a:ln>
        </p:spPr>
      </p:pic>
      <p:sp>
        <p:nvSpPr>
          <p:cNvPr id="84" name="Figure"/>
          <p:cNvSpPr/>
          <p:nvPr/>
        </p:nvSpPr>
        <p:spPr>
          <a:xfrm>
            <a:off x="3791499" y="3829191"/>
            <a:ext cx="433496" cy="6502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chemeClr val="accent4">
              <a:lumOff val="34256"/>
            </a:schemeClr>
          </a:solidFill>
          <a:ln w="12700">
            <a:solidFill>
              <a:srgbClr val="000000"/>
            </a:solidFill>
            <a:miter lim="400000"/>
          </a:ln>
          <a:effectLst>
            <a:outerShdw sx="100000" sy="100000" kx="0" ky="0" algn="b" rotWithShape="0" blurRad="12700" dist="152400" dir="18900000">
              <a:srgbClr val="808080"/>
            </a:outerShdw>
          </a:effectLst>
        </p:spPr>
        <p:txBody>
          <a:bodyPr lIns="65022" tIns="65022" rIns="65022" bIns="65022" anchor="ctr"/>
          <a:lstStyle/>
          <a:p>
            <a:pPr>
              <a:defRPr>
                <a:latin typeface="+mj-lt"/>
                <a:ea typeface="+mj-ea"/>
                <a:cs typeface="+mj-cs"/>
                <a:sym typeface="Helvetica"/>
              </a:defRPr>
            </a:pPr>
          </a:p>
        </p:txBody>
      </p:sp>
      <p:sp>
        <p:nvSpPr>
          <p:cNvPr id="85" name="Figure"/>
          <p:cNvSpPr/>
          <p:nvPr/>
        </p:nvSpPr>
        <p:spPr>
          <a:xfrm>
            <a:off x="3791499" y="5280942"/>
            <a:ext cx="433496" cy="6502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chemeClr val="accent4">
              <a:lumOff val="34256"/>
            </a:schemeClr>
          </a:solidFill>
          <a:ln w="12700">
            <a:solidFill>
              <a:srgbClr val="000000"/>
            </a:solidFill>
            <a:miter lim="400000"/>
          </a:ln>
          <a:effectLst>
            <a:outerShdw sx="100000" sy="100000" kx="0" ky="0" algn="b" rotWithShape="0" blurRad="12700" dist="152400" dir="18900000">
              <a:srgbClr val="808080"/>
            </a:outerShdw>
          </a:effectLst>
        </p:spPr>
        <p:txBody>
          <a:bodyPr lIns="65022" tIns="65022" rIns="65022" bIns="65022" anchor="ctr"/>
          <a:lstStyle/>
          <a:p>
            <a:pPr>
              <a:defRPr>
                <a:latin typeface="+mj-lt"/>
                <a:ea typeface="+mj-ea"/>
                <a:cs typeface="+mj-cs"/>
                <a:sym typeface="Helvetica"/>
              </a:defRPr>
            </a:pPr>
          </a:p>
        </p:txBody>
      </p:sp>
      <p:sp>
        <p:nvSpPr>
          <p:cNvPr id="86" name="Figure"/>
          <p:cNvSpPr/>
          <p:nvPr/>
        </p:nvSpPr>
        <p:spPr>
          <a:xfrm>
            <a:off x="3791499" y="6667217"/>
            <a:ext cx="433496" cy="6502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chemeClr val="accent4">
              <a:lumOff val="34256"/>
            </a:schemeClr>
          </a:solidFill>
          <a:ln w="12700">
            <a:solidFill>
              <a:srgbClr val="000000"/>
            </a:solidFill>
            <a:miter lim="400000"/>
          </a:ln>
          <a:effectLst>
            <a:outerShdw sx="100000" sy="100000" kx="0" ky="0" algn="b" rotWithShape="0" blurRad="12700" dist="152400" dir="18900000">
              <a:srgbClr val="808080"/>
            </a:outerShdw>
          </a:effectLst>
        </p:spPr>
        <p:txBody>
          <a:bodyPr lIns="65022" tIns="65022" rIns="65022" bIns="65022" anchor="ctr"/>
          <a:lstStyle/>
          <a:p>
            <a:pPr>
              <a:defRPr>
                <a:latin typeface="+mj-lt"/>
                <a:ea typeface="+mj-ea"/>
                <a:cs typeface="+mj-cs"/>
                <a:sym typeface="Helvetica"/>
              </a:defRPr>
            </a:pPr>
          </a:p>
        </p:txBody>
      </p:sp>
      <p:sp>
        <p:nvSpPr>
          <p:cNvPr id="87" name="Rectangle"/>
          <p:cNvSpPr/>
          <p:nvPr/>
        </p:nvSpPr>
        <p:spPr>
          <a:xfrm>
            <a:off x="11623040" y="9279466"/>
            <a:ext cx="921175" cy="205460"/>
          </a:xfrm>
          <a:prstGeom prst="rect">
            <a:avLst/>
          </a:prstGeom>
          <a:solidFill>
            <a:srgbClr val="FFFFFF"/>
          </a:solidFill>
          <a:ln w="12700">
            <a:solidFill>
              <a:srgbClr val="FFFFFF"/>
            </a:solidFill>
          </a:ln>
        </p:spPr>
        <p:txBody>
          <a:bodyPr lIns="65022" tIns="65022" rIns="65022" bIns="65022"/>
          <a:lstStyle/>
          <a:p>
            <a:pPr>
              <a:defRPr>
                <a:latin typeface="+mj-lt"/>
                <a:ea typeface="+mj-ea"/>
                <a:cs typeface="+mj-cs"/>
                <a:sym typeface="Helvetica"/>
              </a:defRPr>
            </a:pPr>
          </a:p>
        </p:txBody>
      </p:sp>
      <p:sp>
        <p:nvSpPr>
          <p:cNvPr id="88" name="3 - Fragilité osseuse"/>
          <p:cNvSpPr txBox="1"/>
          <p:nvPr>
            <p:ph type="ctrTitle"/>
          </p:nvPr>
        </p:nvSpPr>
        <p:spPr>
          <a:xfrm>
            <a:off x="5200932" y="636693"/>
            <a:ext cx="7543660" cy="1564218"/>
          </a:xfrm>
          <a:prstGeom prst="rect">
            <a:avLst/>
          </a:prstGeom>
          <a:ln w="12700">
            <a:noFill/>
          </a:ln>
        </p:spPr>
        <p:txBody>
          <a:bodyPr/>
          <a:lstStyle>
            <a:lvl1pPr>
              <a:defRPr sz="4400">
                <a:solidFill>
                  <a:srgbClr val="004393"/>
                </a:solidFill>
              </a:defRPr>
            </a:lvl1pPr>
          </a:lstStyle>
          <a:p>
            <a:pPr/>
            <a:r>
              <a:t>3 - Fragilité osseuse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Ossifications du tissu conjonctif autour des articulations…"/>
          <p:cNvSpPr txBox="1"/>
          <p:nvPr>
            <p:ph type="subTitle" sz="half" idx="1"/>
          </p:nvPr>
        </p:nvSpPr>
        <p:spPr>
          <a:xfrm>
            <a:off x="668301" y="2650899"/>
            <a:ext cx="6242194" cy="6313595"/>
          </a:xfrm>
          <a:prstGeom prst="rect">
            <a:avLst/>
          </a:prstGeom>
        </p:spPr>
        <p:txBody>
          <a:bodyPr/>
          <a:lstStyle/>
          <a:p>
            <a:pPr algn="ctr">
              <a:spcBef>
                <a:spcPts val="400"/>
              </a:spcBef>
              <a:defRPr sz="2600"/>
            </a:pPr>
            <a:r>
              <a:t>Ossifications du tissu conjonctif autour des articulations</a:t>
            </a:r>
          </a:p>
          <a:p>
            <a:pPr algn="ctr">
              <a:spcBef>
                <a:spcPts val="400"/>
              </a:spcBef>
              <a:defRPr sz="2600"/>
            </a:pPr>
          </a:p>
          <a:p>
            <a:pPr algn="ctr">
              <a:spcBef>
                <a:spcPts val="400"/>
              </a:spcBef>
              <a:defRPr sz="2600"/>
            </a:pPr>
          </a:p>
          <a:p>
            <a:pPr algn="ctr">
              <a:spcBef>
                <a:spcPts val="400"/>
              </a:spcBef>
              <a:defRPr sz="2600"/>
            </a:pPr>
          </a:p>
          <a:p>
            <a:pPr algn="ctr">
              <a:spcBef>
                <a:spcPts val="400"/>
              </a:spcBef>
              <a:defRPr sz="2600"/>
            </a:pPr>
            <a:r>
              <a:t>Raideur</a:t>
            </a:r>
          </a:p>
          <a:p>
            <a:pPr algn="ctr">
              <a:spcBef>
                <a:spcPts val="400"/>
              </a:spcBef>
              <a:defRPr sz="2600"/>
            </a:pPr>
            <a:r>
              <a:t>Evolution</a:t>
            </a:r>
          </a:p>
          <a:p>
            <a:pPr algn="ctr">
              <a:spcBef>
                <a:spcPts val="400"/>
              </a:spcBef>
              <a:defRPr sz="2600"/>
            </a:pPr>
            <a:r>
              <a:t>Phase chaude</a:t>
            </a:r>
          </a:p>
          <a:p>
            <a:pPr algn="ctr">
              <a:spcBef>
                <a:spcPts val="400"/>
              </a:spcBef>
              <a:defRPr sz="2600"/>
            </a:pPr>
            <a:r>
              <a:t>Phase froide</a:t>
            </a:r>
          </a:p>
          <a:p>
            <a:pPr algn="ctr">
              <a:spcBef>
                <a:spcPts val="400"/>
              </a:spcBef>
              <a:defRPr sz="2600"/>
            </a:pPr>
            <a:r>
              <a:t>Traitement</a:t>
            </a:r>
          </a:p>
        </p:txBody>
      </p:sp>
      <p:pic>
        <p:nvPicPr>
          <p:cNvPr id="91" name="ostéome" descr="ostéome"/>
          <p:cNvPicPr>
            <a:picLocks noChangeAspect="1"/>
          </p:cNvPicPr>
          <p:nvPr/>
        </p:nvPicPr>
        <p:blipFill>
          <a:blip r:embed="rId2">
            <a:extLst/>
          </a:blip>
          <a:stretch>
            <a:fillRect/>
          </a:stretch>
        </p:blipFill>
        <p:spPr>
          <a:xfrm>
            <a:off x="7458915" y="2682238"/>
            <a:ext cx="4659363" cy="6544525"/>
          </a:xfrm>
          <a:prstGeom prst="rect">
            <a:avLst/>
          </a:prstGeom>
          <a:ln w="12700">
            <a:miter lim="400000"/>
          </a:ln>
        </p:spPr>
      </p:pic>
      <p:sp>
        <p:nvSpPr>
          <p:cNvPr id="92" name="Figure"/>
          <p:cNvSpPr/>
          <p:nvPr/>
        </p:nvSpPr>
        <p:spPr>
          <a:xfrm>
            <a:off x="3518463" y="3835965"/>
            <a:ext cx="541868" cy="866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chemeClr val="accent4">
              <a:lumOff val="34256"/>
            </a:schemeClr>
          </a:solidFill>
          <a:ln w="12700">
            <a:solidFill>
              <a:srgbClr val="000000"/>
            </a:solidFill>
            <a:miter lim="400000"/>
          </a:ln>
          <a:effectLst>
            <a:outerShdw sx="100000" sy="100000" kx="0" ky="0" algn="b" rotWithShape="0" blurRad="12700" dist="152400" dir="2700000">
              <a:srgbClr val="808080"/>
            </a:outerShdw>
          </a:effectLst>
        </p:spPr>
        <p:txBody>
          <a:bodyPr lIns="65022" tIns="65022" rIns="65022" bIns="65022" anchor="ctr"/>
          <a:lstStyle/>
          <a:p>
            <a:pPr>
              <a:defRPr>
                <a:latin typeface="+mj-lt"/>
                <a:ea typeface="+mj-ea"/>
                <a:cs typeface="+mj-cs"/>
                <a:sym typeface="Helvetica"/>
              </a:defRPr>
            </a:pPr>
          </a:p>
        </p:txBody>
      </p:sp>
      <p:sp>
        <p:nvSpPr>
          <p:cNvPr id="93" name="Rectangle"/>
          <p:cNvSpPr/>
          <p:nvPr/>
        </p:nvSpPr>
        <p:spPr>
          <a:xfrm>
            <a:off x="11623040" y="9279466"/>
            <a:ext cx="819576" cy="205460"/>
          </a:xfrm>
          <a:prstGeom prst="rect">
            <a:avLst/>
          </a:prstGeom>
          <a:solidFill>
            <a:srgbClr val="FFFFFF"/>
          </a:solidFill>
          <a:ln w="12700">
            <a:solidFill>
              <a:srgbClr val="FFFFFF"/>
            </a:solidFill>
          </a:ln>
        </p:spPr>
        <p:txBody>
          <a:bodyPr lIns="65022" tIns="65022" rIns="65022" bIns="65022"/>
          <a:lstStyle/>
          <a:p>
            <a:pPr>
              <a:defRPr>
                <a:latin typeface="+mj-lt"/>
                <a:ea typeface="+mj-ea"/>
                <a:cs typeface="+mj-cs"/>
                <a:sym typeface="Helvetica"/>
              </a:defRPr>
            </a:pPr>
          </a:p>
        </p:txBody>
      </p:sp>
      <p:sp>
        <p:nvSpPr>
          <p:cNvPr id="94" name="4 - POAN : Ostéome…"/>
          <p:cNvSpPr txBox="1"/>
          <p:nvPr>
            <p:ph type="ctrTitle"/>
          </p:nvPr>
        </p:nvSpPr>
        <p:spPr>
          <a:xfrm>
            <a:off x="5182870" y="616231"/>
            <a:ext cx="7543660" cy="1476251"/>
          </a:xfrm>
          <a:prstGeom prst="rect">
            <a:avLst/>
          </a:prstGeom>
          <a:ln w="12700">
            <a:noFill/>
          </a:ln>
        </p:spPr>
        <p:txBody>
          <a:bodyPr/>
          <a:lstStyle/>
          <a:p>
            <a:pPr>
              <a:defRPr sz="4400">
                <a:solidFill>
                  <a:srgbClr val="004393"/>
                </a:solidFill>
              </a:defRPr>
            </a:pPr>
            <a:r>
              <a:t>4 - POAN : Ostéome</a:t>
            </a:r>
          </a:p>
          <a:p>
            <a:pPr>
              <a:defRPr i="1" sz="3000">
                <a:solidFill>
                  <a:srgbClr val="004393"/>
                </a:solidFill>
              </a:defRPr>
            </a:pPr>
            <a:r>
              <a:t>Para Ostéo Arthropathies Neurogènes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C:\Mes documents\JMG\Handisport\ModuleA\ScannModA\VesHom.BMP" descr="C:\Mes documents\JMG\Handisport\ModuleA\ScannModA\VesHom.BMP"/>
          <p:cNvPicPr>
            <a:picLocks noChangeAspect="1"/>
          </p:cNvPicPr>
          <p:nvPr/>
        </p:nvPicPr>
        <p:blipFill>
          <a:blip r:embed="rId2">
            <a:extLst/>
          </a:blip>
          <a:stretch>
            <a:fillRect/>
          </a:stretch>
        </p:blipFill>
        <p:spPr>
          <a:xfrm>
            <a:off x="22436" y="3762745"/>
            <a:ext cx="3105778" cy="4816566"/>
          </a:xfrm>
          <a:prstGeom prst="rect">
            <a:avLst/>
          </a:prstGeom>
          <a:ln w="12700">
            <a:miter lim="400000"/>
          </a:ln>
        </p:spPr>
      </p:pic>
      <p:pic>
        <p:nvPicPr>
          <p:cNvPr id="97" name="C:\Mes documents\JMG\Handisport\ModuleA\ScannModA\Vessie femme.BMP" descr="C:\Mes documents\JMG\Handisport\ModuleA\ScannModA\Vessie femme.BMP"/>
          <p:cNvPicPr>
            <a:picLocks noChangeAspect="1"/>
          </p:cNvPicPr>
          <p:nvPr/>
        </p:nvPicPr>
        <p:blipFill>
          <a:blip r:embed="rId3">
            <a:extLst/>
          </a:blip>
          <a:stretch>
            <a:fillRect/>
          </a:stretch>
        </p:blipFill>
        <p:spPr>
          <a:xfrm>
            <a:off x="8729743" y="4537207"/>
            <a:ext cx="4086111" cy="4058896"/>
          </a:xfrm>
          <a:prstGeom prst="rect">
            <a:avLst/>
          </a:prstGeom>
          <a:ln w="12700">
            <a:miter lim="400000"/>
          </a:ln>
        </p:spPr>
      </p:pic>
      <p:sp>
        <p:nvSpPr>
          <p:cNvPr id="98" name="Ligne"/>
          <p:cNvSpPr/>
          <p:nvPr/>
        </p:nvSpPr>
        <p:spPr>
          <a:xfrm>
            <a:off x="1848719" y="6865232"/>
            <a:ext cx="1159085" cy="2254181"/>
          </a:xfrm>
          <a:custGeom>
            <a:avLst/>
            <a:gdLst/>
            <a:ahLst/>
            <a:cxnLst>
              <a:cxn ang="0">
                <a:pos x="wd2" y="hd2"/>
              </a:cxn>
              <a:cxn ang="5400000">
                <a:pos x="wd2" y="hd2"/>
              </a:cxn>
              <a:cxn ang="10800000">
                <a:pos x="wd2" y="hd2"/>
              </a:cxn>
              <a:cxn ang="16200000">
                <a:pos x="wd2" y="hd2"/>
              </a:cxn>
            </a:cxnLst>
            <a:rect l="0" t="0" r="r" b="b"/>
            <a:pathLst>
              <a:path w="20828" h="21600" fill="norm" stroke="1" extrusionOk="0">
                <a:moveTo>
                  <a:pt x="845" y="0"/>
                </a:moveTo>
                <a:cubicBezTo>
                  <a:pt x="-197" y="1700"/>
                  <a:pt x="-772" y="3943"/>
                  <a:pt x="2175" y="4989"/>
                </a:cubicBezTo>
                <a:cubicBezTo>
                  <a:pt x="5949" y="4858"/>
                  <a:pt x="7386" y="4709"/>
                  <a:pt x="10980" y="4839"/>
                </a:cubicBezTo>
                <a:cubicBezTo>
                  <a:pt x="12346" y="5101"/>
                  <a:pt x="11304" y="4802"/>
                  <a:pt x="12310" y="5400"/>
                </a:cubicBezTo>
                <a:cubicBezTo>
                  <a:pt x="12813" y="5680"/>
                  <a:pt x="13892" y="6222"/>
                  <a:pt x="13892" y="6222"/>
                </a:cubicBezTo>
                <a:cubicBezTo>
                  <a:pt x="14215" y="6689"/>
                  <a:pt x="14431" y="7063"/>
                  <a:pt x="14970" y="7474"/>
                </a:cubicBezTo>
                <a:cubicBezTo>
                  <a:pt x="15042" y="10464"/>
                  <a:pt x="15006" y="13472"/>
                  <a:pt x="15221" y="16462"/>
                </a:cubicBezTo>
                <a:cubicBezTo>
                  <a:pt x="15293" y="17527"/>
                  <a:pt x="16443" y="18405"/>
                  <a:pt x="17090" y="19376"/>
                </a:cubicBezTo>
                <a:cubicBezTo>
                  <a:pt x="17414" y="19881"/>
                  <a:pt x="18708" y="20759"/>
                  <a:pt x="18708" y="20759"/>
                </a:cubicBezTo>
                <a:cubicBezTo>
                  <a:pt x="19103" y="21432"/>
                  <a:pt x="19462" y="21600"/>
                  <a:pt x="20828" y="21600"/>
                </a:cubicBezTo>
              </a:path>
            </a:pathLst>
          </a:custGeom>
          <a:ln w="76200">
            <a:solidFill>
              <a:srgbClr val="E40059"/>
            </a:solidFill>
          </a:ln>
        </p:spPr>
        <p:txBody>
          <a:bodyPr lIns="65022" tIns="65022" rIns="65022" bIns="65022" anchor="ctr"/>
          <a:lstStyle/>
          <a:p>
            <a:pPr defTabSz="1300480">
              <a:defRPr>
                <a:latin typeface="Constantia"/>
                <a:ea typeface="Constantia"/>
                <a:cs typeface="Constantia"/>
                <a:sym typeface="Constantia"/>
              </a:defRPr>
            </a:pPr>
          </a:p>
        </p:txBody>
      </p:sp>
      <p:sp>
        <p:nvSpPr>
          <p:cNvPr id="99" name="Ligne"/>
          <p:cNvSpPr/>
          <p:nvPr/>
        </p:nvSpPr>
        <p:spPr>
          <a:xfrm>
            <a:off x="10920872" y="7229403"/>
            <a:ext cx="845680" cy="1069998"/>
          </a:xfrm>
          <a:custGeom>
            <a:avLst/>
            <a:gdLst/>
            <a:ahLst/>
            <a:cxnLst>
              <a:cxn ang="0">
                <a:pos x="wd2" y="hd2"/>
              </a:cxn>
              <a:cxn ang="5400000">
                <a:pos x="wd2" y="hd2"/>
              </a:cxn>
              <a:cxn ang="10800000">
                <a:pos x="wd2" y="hd2"/>
              </a:cxn>
              <a:cxn ang="16200000">
                <a:pos x="wd2" y="hd2"/>
              </a:cxn>
            </a:cxnLst>
            <a:rect l="0" t="0" r="r" b="b"/>
            <a:pathLst>
              <a:path w="21600" h="21538" fill="norm" stroke="1" extrusionOk="0">
                <a:moveTo>
                  <a:pt x="0" y="0"/>
                </a:moveTo>
                <a:cubicBezTo>
                  <a:pt x="1309" y="2735"/>
                  <a:pt x="3273" y="5023"/>
                  <a:pt x="5382" y="7423"/>
                </a:cubicBezTo>
                <a:cubicBezTo>
                  <a:pt x="6982" y="9209"/>
                  <a:pt x="8000" y="10884"/>
                  <a:pt x="10764" y="11553"/>
                </a:cubicBezTo>
                <a:cubicBezTo>
                  <a:pt x="13309" y="14456"/>
                  <a:pt x="11855" y="13507"/>
                  <a:pt x="14545" y="14847"/>
                </a:cubicBezTo>
                <a:cubicBezTo>
                  <a:pt x="15273" y="16465"/>
                  <a:pt x="16582" y="16744"/>
                  <a:pt x="17818" y="18195"/>
                </a:cubicBezTo>
                <a:cubicBezTo>
                  <a:pt x="17964" y="18586"/>
                  <a:pt x="17964" y="19088"/>
                  <a:pt x="18327" y="19423"/>
                </a:cubicBezTo>
                <a:cubicBezTo>
                  <a:pt x="18691" y="19814"/>
                  <a:pt x="19491" y="19926"/>
                  <a:pt x="19927" y="20260"/>
                </a:cubicBezTo>
                <a:cubicBezTo>
                  <a:pt x="20364" y="20595"/>
                  <a:pt x="20582" y="21153"/>
                  <a:pt x="21018" y="21488"/>
                </a:cubicBezTo>
                <a:cubicBezTo>
                  <a:pt x="21164" y="21600"/>
                  <a:pt x="21382" y="21488"/>
                  <a:pt x="21600" y="21488"/>
                </a:cubicBezTo>
              </a:path>
            </a:pathLst>
          </a:custGeom>
          <a:ln w="76200">
            <a:solidFill>
              <a:srgbClr val="E40059"/>
            </a:solidFill>
          </a:ln>
        </p:spPr>
        <p:txBody>
          <a:bodyPr lIns="65022" tIns="65022" rIns="65022" bIns="65022" anchor="ctr"/>
          <a:lstStyle/>
          <a:p>
            <a:pPr defTabSz="1300480">
              <a:defRPr>
                <a:latin typeface="Constantia"/>
                <a:ea typeface="Constantia"/>
                <a:cs typeface="Constantia"/>
                <a:sym typeface="Constantia"/>
              </a:defRPr>
            </a:pPr>
          </a:p>
        </p:txBody>
      </p:sp>
      <p:sp>
        <p:nvSpPr>
          <p:cNvPr id="100" name="Continence (500ml) - miction…"/>
          <p:cNvSpPr txBox="1"/>
          <p:nvPr/>
        </p:nvSpPr>
        <p:spPr>
          <a:xfrm>
            <a:off x="3217297" y="2009281"/>
            <a:ext cx="5603207" cy="69372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p>
            <a:pPr>
              <a:defRPr>
                <a:latin typeface="+mj-lt"/>
                <a:ea typeface="+mj-ea"/>
                <a:cs typeface="+mj-cs"/>
                <a:sym typeface="Helvetica"/>
              </a:defRPr>
            </a:pPr>
            <a:r>
              <a:t>Continence (500ml) - miction</a:t>
            </a:r>
          </a:p>
          <a:p>
            <a:pPr>
              <a:defRPr>
                <a:latin typeface="+mj-lt"/>
                <a:ea typeface="+mj-ea"/>
                <a:cs typeface="+mj-cs"/>
                <a:sym typeface="Helvetica"/>
              </a:defRPr>
            </a:pPr>
            <a:r>
              <a:t>Perte du besoin et de la commande volontaire</a:t>
            </a:r>
          </a:p>
          <a:p>
            <a:pPr>
              <a:defRPr b="1">
                <a:latin typeface="+mj-lt"/>
                <a:ea typeface="+mj-ea"/>
                <a:cs typeface="+mj-cs"/>
                <a:sym typeface="Helvetica"/>
              </a:defRPr>
            </a:pPr>
            <a:r>
              <a:t>Incontinence</a:t>
            </a:r>
            <a:r>
              <a:rPr b="0"/>
              <a:t> par contraction vésicale réflexe ou par perte du tonus urétral</a:t>
            </a:r>
          </a:p>
          <a:p>
            <a:pPr>
              <a:defRPr b="1">
                <a:latin typeface="+mj-lt"/>
                <a:ea typeface="+mj-ea"/>
                <a:cs typeface="+mj-cs"/>
                <a:sym typeface="Helvetica"/>
              </a:defRPr>
            </a:pPr>
            <a:r>
              <a:t>Dysurie</a:t>
            </a:r>
            <a:r>
              <a:rPr b="0"/>
              <a:t> par hypertonie du sphincter ou par défaut de contraction de la vessie </a:t>
            </a:r>
          </a:p>
          <a:p>
            <a:pPr>
              <a:defRPr>
                <a:latin typeface="+mj-lt"/>
                <a:ea typeface="+mj-ea"/>
                <a:cs typeface="+mj-cs"/>
                <a:sym typeface="Helvetica"/>
              </a:defRPr>
            </a:pPr>
          </a:p>
          <a:p>
            <a:pPr>
              <a:defRPr>
                <a:latin typeface="+mj-lt"/>
                <a:ea typeface="+mj-ea"/>
                <a:cs typeface="+mj-cs"/>
                <a:sym typeface="Helvetica"/>
              </a:defRPr>
            </a:pPr>
            <a:r>
              <a:t>Traitement</a:t>
            </a:r>
          </a:p>
          <a:p>
            <a:pPr>
              <a:defRPr>
                <a:latin typeface="+mj-lt"/>
                <a:ea typeface="+mj-ea"/>
                <a:cs typeface="+mj-cs"/>
                <a:sym typeface="Helvetica"/>
              </a:defRPr>
            </a:pPr>
            <a:r>
              <a:t>Percussions (réflexe)</a:t>
            </a:r>
          </a:p>
          <a:p>
            <a:pPr>
              <a:defRPr>
                <a:latin typeface="+mj-lt"/>
                <a:ea typeface="+mj-ea"/>
                <a:cs typeface="+mj-cs"/>
                <a:sym typeface="Helvetica"/>
              </a:defRPr>
            </a:pPr>
            <a:r>
              <a:t>Poussée abdominale   </a:t>
            </a:r>
          </a:p>
          <a:p>
            <a:pPr>
              <a:defRPr>
                <a:latin typeface="+mj-lt"/>
                <a:ea typeface="+mj-ea"/>
                <a:cs typeface="+mj-cs"/>
                <a:sym typeface="Helvetica"/>
              </a:defRPr>
            </a:pPr>
            <a:r>
              <a:t>Autosondages</a:t>
            </a:r>
          </a:p>
          <a:p>
            <a:pPr>
              <a:defRPr>
                <a:latin typeface="+mj-lt"/>
                <a:ea typeface="+mj-ea"/>
                <a:cs typeface="+mj-cs"/>
                <a:sym typeface="Helvetica"/>
              </a:defRPr>
            </a:pPr>
          </a:p>
          <a:p>
            <a:pPr>
              <a:defRPr>
                <a:latin typeface="+mj-lt"/>
                <a:ea typeface="+mj-ea"/>
                <a:cs typeface="+mj-cs"/>
                <a:sym typeface="Helvetica"/>
              </a:defRPr>
            </a:pPr>
            <a:r>
              <a:t># intimité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98"/>
                                        </p:tgtEl>
                                        <p:attrNameLst>
                                          <p:attrName>style.visibility</p:attrName>
                                        </p:attrNameLst>
                                      </p:cBhvr>
                                      <p:to>
                                        <p:strVal val="visible"/>
                                      </p:to>
                                    </p:set>
                                    <p:anim calcmode="lin" valueType="num">
                                      <p:cBhvr>
                                        <p:cTn id="7" dur="500" fill="hold"/>
                                        <p:tgtEl>
                                          <p:spTgt spid="98"/>
                                        </p:tgtEl>
                                        <p:attrNameLst>
                                          <p:attrName>ppt_x</p:attrName>
                                        </p:attrNameLst>
                                      </p:cBhvr>
                                      <p:tavLst>
                                        <p:tav tm="0">
                                          <p:val>
                                            <p:strVal val="#ppt_x"/>
                                          </p:val>
                                        </p:tav>
                                        <p:tav tm="100000">
                                          <p:val>
                                            <p:strVal val="#ppt_x"/>
                                          </p:val>
                                        </p:tav>
                                      </p:tavLst>
                                    </p:anim>
                                    <p:anim calcmode="lin" valueType="num">
                                      <p:cBhvr>
                                        <p:cTn id="8"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99"/>
                                        </p:tgtEl>
                                        <p:attrNameLst>
                                          <p:attrName>style.visibility</p:attrName>
                                        </p:attrNameLst>
                                      </p:cBhvr>
                                      <p:to>
                                        <p:strVal val="visible"/>
                                      </p:to>
                                    </p:set>
                                    <p:anim calcmode="lin" valueType="num">
                                      <p:cBhvr>
                                        <p:cTn id="13" dur="500" fill="hold"/>
                                        <p:tgtEl>
                                          <p:spTgt spid="99"/>
                                        </p:tgtEl>
                                        <p:attrNameLst>
                                          <p:attrName>ppt_x</p:attrName>
                                        </p:attrNameLst>
                                      </p:cBhvr>
                                      <p:tavLst>
                                        <p:tav tm="0">
                                          <p:val>
                                            <p:strVal val="#ppt_x"/>
                                          </p:val>
                                        </p:tav>
                                        <p:tav tm="100000">
                                          <p:val>
                                            <p:strVal val="#ppt_x"/>
                                          </p:val>
                                        </p:tav>
                                      </p:tavLst>
                                    </p:anim>
                                    <p:anim calcmode="lin" valueType="num">
                                      <p:cBhvr>
                                        <p:cTn id="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8" grpId="1"/>
      <p:bldP build="whole" bldLvl="1" animBg="1" rev="0" advAuto="0" spid="99"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5 - Complications urinaires"/>
          <p:cNvSpPr txBox="1"/>
          <p:nvPr>
            <p:ph type="ctrTitle"/>
          </p:nvPr>
        </p:nvSpPr>
        <p:spPr>
          <a:xfrm>
            <a:off x="5200932" y="636693"/>
            <a:ext cx="7543660" cy="1564218"/>
          </a:xfrm>
          <a:prstGeom prst="rect">
            <a:avLst/>
          </a:prstGeom>
          <a:ln w="12700">
            <a:noFill/>
          </a:ln>
        </p:spPr>
        <p:txBody>
          <a:bodyPr/>
          <a:lstStyle>
            <a:lvl1pPr>
              <a:defRPr sz="4400">
                <a:solidFill>
                  <a:srgbClr val="004393"/>
                </a:solidFill>
              </a:defRPr>
            </a:lvl1pPr>
          </a:lstStyle>
          <a:p>
            <a:pPr/>
            <a:r>
              <a:t>5 - Complications urinaires</a:t>
            </a:r>
          </a:p>
        </p:txBody>
      </p:sp>
      <p:sp>
        <p:nvSpPr>
          <p:cNvPr id="103" name="infection…"/>
          <p:cNvSpPr txBox="1"/>
          <p:nvPr>
            <p:ph type="subTitle" sz="half" idx="1"/>
          </p:nvPr>
        </p:nvSpPr>
        <p:spPr>
          <a:xfrm>
            <a:off x="1209462" y="2772007"/>
            <a:ext cx="6324444" cy="6192487"/>
          </a:xfrm>
          <a:prstGeom prst="rect">
            <a:avLst/>
          </a:prstGeom>
        </p:spPr>
        <p:txBody>
          <a:bodyPr/>
          <a:lstStyle/>
          <a:p>
            <a:pPr>
              <a:spcBef>
                <a:spcPts val="400"/>
              </a:spcBef>
              <a:defRPr sz="2600">
                <a:solidFill>
                  <a:srgbClr val="3399FF"/>
                </a:solidFill>
              </a:defRPr>
            </a:pPr>
          </a:p>
          <a:p>
            <a:pPr lvl="1" indent="228600">
              <a:spcBef>
                <a:spcPts val="400"/>
              </a:spcBef>
              <a:defRPr sz="2600"/>
            </a:pPr>
            <a:r>
              <a:t>infection</a:t>
            </a:r>
          </a:p>
          <a:p>
            <a:pPr lvl="1" indent="228600">
              <a:spcBef>
                <a:spcPts val="400"/>
              </a:spcBef>
              <a:defRPr sz="2600"/>
            </a:pPr>
            <a:r>
              <a:t>calculs</a:t>
            </a:r>
          </a:p>
          <a:p>
            <a:pPr lvl="1" indent="228600">
              <a:spcBef>
                <a:spcPts val="400"/>
              </a:spcBef>
              <a:defRPr sz="2600"/>
            </a:pPr>
            <a:r>
              <a:t>reflux</a:t>
            </a:r>
          </a:p>
          <a:p>
            <a:pPr lvl="1" indent="228600">
              <a:spcBef>
                <a:spcPts val="400"/>
              </a:spcBef>
              <a:defRPr sz="2600"/>
            </a:pPr>
            <a:r>
              <a:t>dysynergie</a:t>
            </a:r>
          </a:p>
          <a:p>
            <a:pPr lvl="1" indent="228600">
              <a:spcBef>
                <a:spcPts val="400"/>
              </a:spcBef>
              <a:defRPr sz="2600"/>
            </a:pPr>
            <a:r>
              <a:t>hyper réflexie autonome</a:t>
            </a:r>
          </a:p>
        </p:txBody>
      </p:sp>
      <p:sp>
        <p:nvSpPr>
          <p:cNvPr id="104" name="Flèche"/>
          <p:cNvSpPr/>
          <p:nvPr/>
        </p:nvSpPr>
        <p:spPr>
          <a:xfrm>
            <a:off x="1517225" y="7477759"/>
            <a:ext cx="2817710" cy="433496"/>
          </a:xfrm>
          <a:prstGeom prst="rightArrow">
            <a:avLst>
              <a:gd name="adj1" fmla="val 50000"/>
              <a:gd name="adj2" fmla="val 114258"/>
            </a:avLst>
          </a:prstGeom>
          <a:solidFill>
            <a:schemeClr val="accent1"/>
          </a:solidFill>
          <a:ln w="12700">
            <a:solidFill>
              <a:srgbClr val="000000"/>
            </a:solidFill>
            <a:miter/>
          </a:ln>
        </p:spPr>
        <p:txBody>
          <a:bodyPr lIns="65022" tIns="65022" rIns="65022" bIns="65022" anchor="ctr"/>
          <a:lstStyle/>
          <a:p>
            <a:pPr>
              <a:defRPr>
                <a:latin typeface="+mj-lt"/>
                <a:ea typeface="+mj-ea"/>
                <a:cs typeface="+mj-cs"/>
                <a:sym typeface="Helvetica"/>
              </a:defRPr>
            </a:pPr>
          </a:p>
        </p:txBody>
      </p:sp>
      <p:sp>
        <p:nvSpPr>
          <p:cNvPr id="105" name="Conduite à tenir"/>
          <p:cNvSpPr txBox="1"/>
          <p:nvPr/>
        </p:nvSpPr>
        <p:spPr>
          <a:xfrm>
            <a:off x="4551679" y="7369385"/>
            <a:ext cx="3684695" cy="587247"/>
          </a:xfrm>
          <a:prstGeom prst="rect">
            <a:avLst/>
          </a:prstGeom>
          <a:ln w="12700">
            <a:miter lim="400000"/>
          </a:ln>
          <a:extLst>
            <a:ext uri="{C572A759-6A51-4108-AA02-DFA0A04FC94B}">
              <ma14:wrappingTextBoxFlag xmlns:ma14="http://schemas.microsoft.com/office/mac/drawingml/2011/main" val="1"/>
            </a:ext>
          </a:extLst>
        </p:spPr>
        <p:txBody>
          <a:bodyPr lIns="65022" tIns="65022" rIns="65022" bIns="65022">
            <a:spAutoFit/>
          </a:bodyPr>
          <a:lstStyle>
            <a:lvl1pPr>
              <a:spcBef>
                <a:spcPts val="1000"/>
              </a:spcBef>
              <a:defRPr sz="3000">
                <a:latin typeface="+mj-lt"/>
                <a:ea typeface="+mj-ea"/>
                <a:cs typeface="+mj-cs"/>
                <a:sym typeface="Helvetica"/>
              </a:defRPr>
            </a:lvl1pPr>
          </a:lstStyle>
          <a:p>
            <a:pPr/>
            <a:r>
              <a:t>Conduite à tenir</a:t>
            </a:r>
          </a:p>
        </p:txBody>
      </p:sp>
      <p:pic>
        <p:nvPicPr>
          <p:cNvPr id="106" name="CALCUL" descr="CALCUL"/>
          <p:cNvPicPr>
            <a:picLocks noChangeAspect="1"/>
          </p:cNvPicPr>
          <p:nvPr/>
        </p:nvPicPr>
        <p:blipFill>
          <a:blip r:embed="rId2">
            <a:extLst/>
          </a:blip>
          <a:stretch>
            <a:fillRect/>
          </a:stretch>
        </p:blipFill>
        <p:spPr>
          <a:xfrm>
            <a:off x="7834489" y="2418079"/>
            <a:ext cx="3768234" cy="6044074"/>
          </a:xfrm>
          <a:prstGeom prst="rect">
            <a:avLst/>
          </a:prstGeom>
          <a:ln w="12700">
            <a:miter lim="400000"/>
          </a:ln>
        </p:spPr>
      </p:pic>
      <p:sp>
        <p:nvSpPr>
          <p:cNvPr id="107" name="Ligne"/>
          <p:cNvSpPr/>
          <p:nvPr/>
        </p:nvSpPr>
        <p:spPr>
          <a:xfrm>
            <a:off x="3221951" y="4785147"/>
            <a:ext cx="4580930" cy="2"/>
          </a:xfrm>
          <a:prstGeom prst="line">
            <a:avLst/>
          </a:prstGeom>
          <a:ln w="50800">
            <a:solidFill>
              <a:srgbClr val="000000"/>
            </a:solidFill>
          </a:ln>
        </p:spPr>
        <p:txBody>
          <a:bodyPr lIns="45718" tIns="45718" rIns="45718" bIns="45718"/>
          <a:lstStyle/>
          <a:p>
            <a:pPr/>
          </a:p>
        </p:txBody>
      </p:sp>
      <p:sp>
        <p:nvSpPr>
          <p:cNvPr id="108" name="Ligne"/>
          <p:cNvSpPr/>
          <p:nvPr/>
        </p:nvSpPr>
        <p:spPr>
          <a:xfrm>
            <a:off x="7822917" y="4772914"/>
            <a:ext cx="1955521" cy="2971265"/>
          </a:xfrm>
          <a:prstGeom prst="line">
            <a:avLst/>
          </a:prstGeom>
          <a:ln w="50800">
            <a:solidFill>
              <a:srgbClr val="FFFF00"/>
            </a:solidFill>
            <a:tailEnd type="triangle"/>
          </a:ln>
        </p:spPr>
        <p:txBody>
          <a:bodyPr lIns="45718" tIns="45718" rIns="45718" bIns="45718"/>
          <a:lstStyle/>
          <a:p>
            <a:pPr/>
          </a:p>
        </p:txBody>
      </p:sp>
      <p:sp>
        <p:nvSpPr>
          <p:cNvPr id="109" name="Rectangle"/>
          <p:cNvSpPr/>
          <p:nvPr/>
        </p:nvSpPr>
        <p:spPr>
          <a:xfrm>
            <a:off x="11623040" y="9279466"/>
            <a:ext cx="819576" cy="205460"/>
          </a:xfrm>
          <a:prstGeom prst="rect">
            <a:avLst/>
          </a:prstGeom>
          <a:solidFill>
            <a:srgbClr val="FFFFFF"/>
          </a:solidFill>
          <a:ln w="12700">
            <a:solidFill>
              <a:srgbClr val="FFFFFF"/>
            </a:solidFill>
          </a:ln>
        </p:spPr>
        <p:txBody>
          <a:bodyPr lIns="65022" tIns="65022" rIns="65022" bIns="65022"/>
          <a:lstStyle/>
          <a:p>
            <a:pPr>
              <a:defRPr>
                <a:latin typeface="+mj-lt"/>
                <a:ea typeface="+mj-ea"/>
                <a:cs typeface="+mj-cs"/>
                <a:sym typeface="Helvetica"/>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t" upright="0">
        <a:spAutoFit/>
      </a:bodyPr>
      <a:lstStyle>
        <a:def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upright="0">
        <a:spAutoFit/>
      </a:bodyPr>
      <a:lstStyle>
        <a:def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t" upright="0">
        <a:spAutoFit/>
      </a:bodyPr>
      <a:lstStyle>
        <a:def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upright="0">
        <a:spAutoFit/>
      </a:bodyPr>
      <a:lstStyle>
        <a:defPPr marL="0" marR="0" indent="0" algn="l" defTabSz="449262" rtl="0" fontAlgn="auto" latinLnBrk="0" hangingPunct="0">
          <a:lnSpc>
            <a:spcPct val="100000"/>
          </a:lnSpc>
          <a:spcBef>
            <a:spcPts val="400"/>
          </a:spcBef>
          <a:spcAft>
            <a:spcPts val="0"/>
          </a:spcAft>
          <a:buClrTx/>
          <a:buSzTx/>
          <a:buFontTx/>
          <a:buNone/>
          <a:tabLst/>
          <a:defRPr b="0" baseline="0" cap="none" i="0" spc="0" strike="noStrike" sz="26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