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1pPr>
    <a:lvl2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2pPr>
    <a:lvl3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3pPr>
    <a:lvl4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4pPr>
    <a:lvl5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5pPr>
    <a:lvl6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6pPr>
    <a:lvl7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7pPr>
    <a:lvl8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8pPr>
    <a:lvl9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b="def" i="def"/>
      <a:tcStyle>
        <a:tcBdr/>
        <a:fill>
          <a:solidFill>
            <a:srgbClr val="E6F6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b="def" i="def"/>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E6"/>
          </a:solidFill>
        </a:fill>
      </a:tcStyle>
    </a:wholeTbl>
    <a:band2H>
      <a:tcTxStyle b="def" i="def"/>
      <a:tcStyle>
        <a:tcBdr/>
        <a:fill>
          <a:solidFill>
            <a:srgbClr val="E7E7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3" name="Shape 73"/>
          <p:cNvSpPr/>
          <p:nvPr>
            <p:ph type="sldImg"/>
          </p:nvPr>
        </p:nvSpPr>
        <p:spPr>
          <a:xfrm>
            <a:off x="1143000" y="685800"/>
            <a:ext cx="4572000" cy="3429000"/>
          </a:xfrm>
          <a:prstGeom prst="rect">
            <a:avLst/>
          </a:prstGeom>
        </p:spPr>
        <p:txBody>
          <a:bodyPr/>
          <a:lstStyle/>
          <a:p>
            <a:pPr/>
          </a:p>
        </p:txBody>
      </p:sp>
      <p:sp>
        <p:nvSpPr>
          <p:cNvPr id="74" name="Shape 7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3000">
        <a:latin typeface="+mn-lt"/>
        <a:ea typeface="+mn-ea"/>
        <a:cs typeface="+mn-cs"/>
        <a:sym typeface="Helvetica Neue"/>
      </a:defRPr>
    </a:lvl1pPr>
    <a:lvl2pPr indent="228600" defTabSz="457200" latinLnBrk="0">
      <a:lnSpc>
        <a:spcPct val="117999"/>
      </a:lnSpc>
      <a:defRPr sz="3000">
        <a:latin typeface="+mn-lt"/>
        <a:ea typeface="+mn-ea"/>
        <a:cs typeface="+mn-cs"/>
        <a:sym typeface="Helvetica Neue"/>
      </a:defRPr>
    </a:lvl2pPr>
    <a:lvl3pPr indent="457200" defTabSz="457200" latinLnBrk="0">
      <a:lnSpc>
        <a:spcPct val="117999"/>
      </a:lnSpc>
      <a:defRPr sz="3000">
        <a:latin typeface="+mn-lt"/>
        <a:ea typeface="+mn-ea"/>
        <a:cs typeface="+mn-cs"/>
        <a:sym typeface="Helvetica Neue"/>
      </a:defRPr>
    </a:lvl3pPr>
    <a:lvl4pPr indent="685800" defTabSz="457200" latinLnBrk="0">
      <a:lnSpc>
        <a:spcPct val="117999"/>
      </a:lnSpc>
      <a:defRPr sz="3000">
        <a:latin typeface="+mn-lt"/>
        <a:ea typeface="+mn-ea"/>
        <a:cs typeface="+mn-cs"/>
        <a:sym typeface="Helvetica Neue"/>
      </a:defRPr>
    </a:lvl4pPr>
    <a:lvl5pPr indent="914400" defTabSz="457200" latinLnBrk="0">
      <a:lnSpc>
        <a:spcPct val="117999"/>
      </a:lnSpc>
      <a:defRPr sz="3000">
        <a:latin typeface="+mn-lt"/>
        <a:ea typeface="+mn-ea"/>
        <a:cs typeface="+mn-cs"/>
        <a:sym typeface="Helvetica Neue"/>
      </a:defRPr>
    </a:lvl5pPr>
    <a:lvl6pPr indent="1143000" defTabSz="457200" latinLnBrk="0">
      <a:lnSpc>
        <a:spcPct val="117999"/>
      </a:lnSpc>
      <a:defRPr sz="3000">
        <a:latin typeface="+mn-lt"/>
        <a:ea typeface="+mn-ea"/>
        <a:cs typeface="+mn-cs"/>
        <a:sym typeface="Helvetica Neue"/>
      </a:defRPr>
    </a:lvl6pPr>
    <a:lvl7pPr indent="1371600" defTabSz="457200" latinLnBrk="0">
      <a:lnSpc>
        <a:spcPct val="117999"/>
      </a:lnSpc>
      <a:defRPr sz="3000">
        <a:latin typeface="+mn-lt"/>
        <a:ea typeface="+mn-ea"/>
        <a:cs typeface="+mn-cs"/>
        <a:sym typeface="Helvetica Neue"/>
      </a:defRPr>
    </a:lvl7pPr>
    <a:lvl8pPr indent="1600200" defTabSz="457200" latinLnBrk="0">
      <a:lnSpc>
        <a:spcPct val="117999"/>
      </a:lnSpc>
      <a:defRPr sz="3000">
        <a:latin typeface="+mn-lt"/>
        <a:ea typeface="+mn-ea"/>
        <a:cs typeface="+mn-cs"/>
        <a:sym typeface="Helvetica Neue"/>
      </a:defRPr>
    </a:lvl8pPr>
    <a:lvl9pPr indent="1828800" defTabSz="457200" latinLnBrk="0">
      <a:lnSpc>
        <a:spcPct val="117999"/>
      </a:lnSpc>
      <a:defRPr sz="30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re">
    <p:spTree>
      <p:nvGrpSpPr>
        <p:cNvPr id="1" name=""/>
        <p:cNvGrpSpPr/>
        <p:nvPr/>
      </p:nvGrpSpPr>
      <p:grpSpPr>
        <a:xfrm>
          <a:off x="0" y="0"/>
          <a:ext cx="0" cy="0"/>
          <a:chOff x="0" y="0"/>
          <a:chExt cx="0" cy="0"/>
        </a:xfrm>
      </p:grpSpPr>
      <p:pic>
        <p:nvPicPr>
          <p:cNvPr id="13" name="Logo_Handisub_3FF.jpg" descr="Logo_Handisub_3FF.jpg"/>
          <p:cNvPicPr>
            <a:picLocks noChangeAspect="1"/>
          </p:cNvPicPr>
          <p:nvPr/>
        </p:nvPicPr>
        <p:blipFill>
          <a:blip r:embed="rId2">
            <a:extLst/>
          </a:blip>
          <a:stretch>
            <a:fillRect/>
          </a:stretch>
        </p:blipFill>
        <p:spPr>
          <a:xfrm>
            <a:off x="1138" y="-7286"/>
            <a:ext cx="3593151" cy="1199480"/>
          </a:xfrm>
          <a:prstGeom prst="rect">
            <a:avLst/>
          </a:prstGeom>
          <a:ln w="12700">
            <a:miter lim="400000"/>
          </a:ln>
        </p:spPr>
      </p:pic>
      <p:sp>
        <p:nvSpPr>
          <p:cNvPr id="14" name="Dr Ch.BOULARD, M. GUENIN, J. PIQUET, P. TRAPE et M. VIVIER-SANNA - P. CHAUVIERE et Y.STREBLER…"/>
          <p:cNvSpPr txBox="1"/>
          <p:nvPr/>
        </p:nvSpPr>
        <p:spPr>
          <a:xfrm>
            <a:off x="3823841" y="-2255"/>
            <a:ext cx="8821349"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defTabSz="457200">
              <a:defRPr sz="1400">
                <a:solidFill>
                  <a:srgbClr val="1C3C8A"/>
                </a:solidFill>
                <a:latin typeface="+mj-lt"/>
                <a:ea typeface="+mj-ea"/>
                <a:cs typeface="+mj-cs"/>
                <a:sym typeface="Helvetica"/>
              </a:defRPr>
            </a:pPr>
            <a:r>
              <a:t>Dr Ch.BOULARD, M. GUENIN, J. PIQUET, P. TRAPE et M. VIVIER-SANNA - P. CHAUVIERE et Y.STREBLER</a:t>
            </a:r>
          </a:p>
          <a:p>
            <a:pPr algn="ctr" defTabSz="914400">
              <a:defRPr sz="1400">
                <a:solidFill>
                  <a:srgbClr val="333399"/>
                </a:solidFill>
                <a:latin typeface="+mj-lt"/>
                <a:ea typeface="+mj-ea"/>
                <a:cs typeface="+mj-cs"/>
                <a:sym typeface="Helvetica"/>
              </a:defRPr>
            </a:pPr>
            <a:r>
              <a:t>Stage EH2 - Antibes 2019</a:t>
            </a:r>
          </a:p>
        </p:txBody>
      </p:sp>
      <p:sp>
        <p:nvSpPr>
          <p:cNvPr id="15" name="Texte du titre"/>
          <p:cNvSpPr txBox="1"/>
          <p:nvPr>
            <p:ph type="title"/>
          </p:nvPr>
        </p:nvSpPr>
        <p:spPr>
          <a:xfrm>
            <a:off x="590093" y="5446614"/>
            <a:ext cx="11824614" cy="1211057"/>
          </a:xfrm>
          <a:prstGeom prst="rect">
            <a:avLst/>
          </a:prstGeom>
          <a:ln w="25400">
            <a:solidFill>
              <a:srgbClr val="FF2600"/>
            </a:solidFill>
          </a:ln>
        </p:spPr>
        <p:txBody>
          <a:bodyPr/>
          <a:lstStyle>
            <a:lvl1pPr defTabSz="914400">
              <a:defRPr sz="6200"/>
            </a:lvl1pPr>
          </a:lstStyle>
          <a:p>
            <a:pPr/>
            <a:r>
              <a:t>Texte du titre</a:t>
            </a:r>
          </a:p>
        </p:txBody>
      </p:sp>
      <p:sp>
        <p:nvSpPr>
          <p:cNvPr id="1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ro - Corps">
    <p:spTree>
      <p:nvGrpSpPr>
        <p:cNvPr id="1" name=""/>
        <p:cNvGrpSpPr/>
        <p:nvPr/>
      </p:nvGrpSpPr>
      <p:grpSpPr>
        <a:xfrm>
          <a:off x="0" y="0"/>
          <a:ext cx="0" cy="0"/>
          <a:chOff x="0" y="0"/>
          <a:chExt cx="0" cy="0"/>
        </a:xfrm>
      </p:grpSpPr>
      <p:sp>
        <p:nvSpPr>
          <p:cNvPr id="23"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4" name="Texte du titre"/>
          <p:cNvSpPr txBox="1"/>
          <p:nvPr>
            <p:ph type="title"/>
          </p:nvPr>
        </p:nvSpPr>
        <p:spPr>
          <a:prstGeom prst="rect">
            <a:avLst/>
          </a:prstGeom>
        </p:spPr>
        <p:txBody>
          <a:bodyPr/>
          <a:lstStyle/>
          <a:p>
            <a:pPr/>
            <a:r>
              <a:t>Texte du titre</a:t>
            </a:r>
          </a:p>
        </p:txBody>
      </p:sp>
      <p:sp>
        <p:nvSpPr>
          <p:cNvPr id="2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andicap mental">
    <p:spTree>
      <p:nvGrpSpPr>
        <p:cNvPr id="1" name=""/>
        <p:cNvGrpSpPr/>
        <p:nvPr/>
      </p:nvGrpSpPr>
      <p:grpSpPr>
        <a:xfrm>
          <a:off x="0" y="0"/>
          <a:ext cx="0" cy="0"/>
          <a:chOff x="0" y="0"/>
          <a:chExt cx="0" cy="0"/>
        </a:xfrm>
      </p:grpSpPr>
      <p:sp>
        <p:nvSpPr>
          <p:cNvPr id="32" name="Texte niveau 1…"/>
          <p:cNvSpPr txBox="1"/>
          <p:nvPr>
            <p:ph type="body" idx="1"/>
          </p:nvPr>
        </p:nvSpPr>
        <p:spPr>
          <a:xfrm>
            <a:off x="650238" y="2804155"/>
            <a:ext cx="11704324" cy="6949446"/>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33" name="Texte du titre"/>
          <p:cNvSpPr txBox="1"/>
          <p:nvPr>
            <p:ph type="title"/>
          </p:nvPr>
        </p:nvSpPr>
        <p:spPr>
          <a:xfrm>
            <a:off x="4459003" y="695056"/>
            <a:ext cx="7895559" cy="1211058"/>
          </a:xfrm>
          <a:prstGeom prst="rect">
            <a:avLst/>
          </a:prstGeom>
        </p:spPr>
        <p:txBody>
          <a:bodyPr/>
          <a:lstStyle/>
          <a:p>
            <a:pPr/>
            <a:r>
              <a:t>Texte du titre</a:t>
            </a:r>
          </a:p>
        </p:txBody>
      </p:sp>
      <p:grpSp>
        <p:nvGrpSpPr>
          <p:cNvPr id="36" name="Groupe"/>
          <p:cNvGrpSpPr/>
          <p:nvPr/>
        </p:nvGrpSpPr>
        <p:grpSpPr>
          <a:xfrm>
            <a:off x="468498" y="1332596"/>
            <a:ext cx="3703208" cy="909836"/>
            <a:chOff x="0" y="0"/>
            <a:chExt cx="3703206" cy="909835"/>
          </a:xfrm>
        </p:grpSpPr>
        <p:sp>
          <p:nvSpPr>
            <p:cNvPr id="34" name="Rectangle"/>
            <p:cNvSpPr/>
            <p:nvPr/>
          </p:nvSpPr>
          <p:spPr>
            <a:xfrm>
              <a:off x="0" y="0"/>
              <a:ext cx="3703207" cy="909836"/>
            </a:xfrm>
            <a:prstGeom prst="rect">
              <a:avLst/>
            </a:prstGeom>
            <a:noFill/>
            <a:ln w="12700" cap="flat">
              <a:solidFill>
                <a:srgbClr val="FF0000"/>
              </a:solidFill>
              <a:prstDash val="solid"/>
              <a:round/>
            </a:ln>
            <a:effectLst/>
          </p:spPr>
          <p:txBody>
            <a:bodyPr wrap="square" lIns="65022" tIns="65022" rIns="65022" bIns="65022" numCol="1" anchor="t">
              <a:noAutofit/>
            </a:bodyPr>
            <a:lstStyle/>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b="1" sz="1800">
                  <a:latin typeface="Arial"/>
                  <a:ea typeface="Arial"/>
                  <a:cs typeface="Arial"/>
                  <a:sym typeface="Arial"/>
                </a:defRPr>
              </a:pPr>
            </a:p>
          </p:txBody>
        </p:sp>
        <p:sp>
          <p:nvSpPr>
            <p:cNvPr id="35" name="1 - Handicap mental…"/>
            <p:cNvSpPr txBox="1"/>
            <p:nvPr/>
          </p:nvSpPr>
          <p:spPr>
            <a:xfrm>
              <a:off x="0" y="0"/>
              <a:ext cx="3693675" cy="83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1 - </a:t>
              </a:r>
              <a:r>
                <a:rPr b="1" i="0" u="sng"/>
                <a:t>Handicap mental</a:t>
              </a:r>
            </a:p>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2 - Handicap cognitif</a:t>
              </a:r>
              <a:endParaRPr b="1" u="sng"/>
            </a:p>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3 - Troubles du spectre autistique</a:t>
              </a:r>
            </a:p>
          </p:txBody>
        </p:sp>
      </p:grpSp>
      <p:pic>
        <p:nvPicPr>
          <p:cNvPr id="37" name="Logo_Handisub_3FF.jpg" descr="Logo_Handisub_3FF.jpg"/>
          <p:cNvPicPr>
            <a:picLocks noChangeAspect="1"/>
          </p:cNvPicPr>
          <p:nvPr/>
        </p:nvPicPr>
        <p:blipFill>
          <a:blip r:embed="rId2">
            <a:extLst/>
          </a:blip>
          <a:stretch>
            <a:fillRect/>
          </a:stretch>
        </p:blipFill>
        <p:spPr>
          <a:xfrm>
            <a:off x="1138" y="-7286"/>
            <a:ext cx="3593151" cy="1199480"/>
          </a:xfrm>
          <a:prstGeom prst="rect">
            <a:avLst/>
          </a:prstGeom>
          <a:ln w="12700">
            <a:miter lim="400000"/>
          </a:ln>
        </p:spPr>
      </p:pic>
      <p:sp>
        <p:nvSpPr>
          <p:cNvPr id="38" name="Dr Ch.BOULARD, M. GUENIN, J. PIQUET, P. TRAPE et M. VIVIER-SANNA - P. CHAUVIERE et Y.STREBLER…"/>
          <p:cNvSpPr txBox="1"/>
          <p:nvPr/>
        </p:nvSpPr>
        <p:spPr>
          <a:xfrm>
            <a:off x="3823841" y="-2255"/>
            <a:ext cx="8821349"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defTabSz="457200">
              <a:defRPr sz="1400">
                <a:solidFill>
                  <a:srgbClr val="1C3C8A"/>
                </a:solidFill>
                <a:latin typeface="+mj-lt"/>
                <a:ea typeface="+mj-ea"/>
                <a:cs typeface="+mj-cs"/>
                <a:sym typeface="Helvetica"/>
              </a:defRPr>
            </a:pPr>
            <a:r>
              <a:t>Dr Ch.BOULARD, M. GUENIN, J. PIQUET, P. TRAPE et M. VIVIER-SANNA - P. CHAUVIERE et Y.STREBLER</a:t>
            </a:r>
          </a:p>
          <a:p>
            <a:pPr algn="ctr" defTabSz="914400">
              <a:defRPr sz="1400">
                <a:solidFill>
                  <a:srgbClr val="333399"/>
                </a:solidFill>
                <a:latin typeface="+mj-lt"/>
                <a:ea typeface="+mj-ea"/>
                <a:cs typeface="+mj-cs"/>
                <a:sym typeface="Helvetica"/>
              </a:defRPr>
            </a:pPr>
            <a:r>
              <a:t>Stage EH2 - Antibes 2019</a:t>
            </a:r>
          </a:p>
        </p:txBody>
      </p:sp>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andicap cognitif">
    <p:spTree>
      <p:nvGrpSpPr>
        <p:cNvPr id="1" name=""/>
        <p:cNvGrpSpPr/>
        <p:nvPr/>
      </p:nvGrpSpPr>
      <p:grpSpPr>
        <a:xfrm>
          <a:off x="0" y="0"/>
          <a:ext cx="0" cy="0"/>
          <a:chOff x="0" y="0"/>
          <a:chExt cx="0" cy="0"/>
        </a:xfrm>
      </p:grpSpPr>
      <p:sp>
        <p:nvSpPr>
          <p:cNvPr id="46" name="Texte niveau 1…"/>
          <p:cNvSpPr txBox="1"/>
          <p:nvPr>
            <p:ph type="body" idx="1"/>
          </p:nvPr>
        </p:nvSpPr>
        <p:spPr>
          <a:xfrm>
            <a:off x="650238" y="2804155"/>
            <a:ext cx="11704324" cy="6949446"/>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7" name="Texte du titre"/>
          <p:cNvSpPr txBox="1"/>
          <p:nvPr>
            <p:ph type="title"/>
          </p:nvPr>
        </p:nvSpPr>
        <p:spPr>
          <a:xfrm>
            <a:off x="4852689" y="695056"/>
            <a:ext cx="7501871" cy="1211058"/>
          </a:xfrm>
          <a:prstGeom prst="rect">
            <a:avLst/>
          </a:prstGeom>
        </p:spPr>
        <p:txBody>
          <a:bodyPr/>
          <a:lstStyle/>
          <a:p>
            <a:pPr/>
            <a:r>
              <a:t>Texte du titre</a:t>
            </a:r>
          </a:p>
        </p:txBody>
      </p:sp>
      <p:grpSp>
        <p:nvGrpSpPr>
          <p:cNvPr id="50" name="Groupe"/>
          <p:cNvGrpSpPr/>
          <p:nvPr/>
        </p:nvGrpSpPr>
        <p:grpSpPr>
          <a:xfrm>
            <a:off x="468497" y="1322508"/>
            <a:ext cx="3783853" cy="929650"/>
            <a:chOff x="0" y="0"/>
            <a:chExt cx="3783851" cy="929649"/>
          </a:xfrm>
        </p:grpSpPr>
        <p:sp>
          <p:nvSpPr>
            <p:cNvPr id="48" name="Rectangle"/>
            <p:cNvSpPr/>
            <p:nvPr/>
          </p:nvSpPr>
          <p:spPr>
            <a:xfrm>
              <a:off x="0" y="0"/>
              <a:ext cx="3783852" cy="929650"/>
            </a:xfrm>
            <a:prstGeom prst="rect">
              <a:avLst/>
            </a:prstGeom>
            <a:noFill/>
            <a:ln w="12700" cap="flat">
              <a:solidFill>
                <a:srgbClr val="FF0000"/>
              </a:solidFill>
              <a:prstDash val="solid"/>
              <a:round/>
            </a:ln>
            <a:effectLst/>
          </p:spPr>
          <p:txBody>
            <a:bodyPr wrap="square" lIns="65022" tIns="65022" rIns="65022" bIns="65022" numCol="1" anchor="t">
              <a:noAutofit/>
            </a:bodyPr>
            <a:lstStyle/>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b="1" sz="1800">
                  <a:latin typeface="Arial"/>
                  <a:ea typeface="Arial"/>
                  <a:cs typeface="Arial"/>
                  <a:sym typeface="Arial"/>
                </a:defRPr>
              </a:pPr>
            </a:p>
          </p:txBody>
        </p:sp>
        <p:sp>
          <p:nvSpPr>
            <p:cNvPr id="49" name="1 - Handicap mental…"/>
            <p:cNvSpPr txBox="1"/>
            <p:nvPr/>
          </p:nvSpPr>
          <p:spPr>
            <a:xfrm>
              <a:off x="0" y="0"/>
              <a:ext cx="3774113" cy="83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1 - Handicap mental</a:t>
              </a:r>
              <a:endParaRPr>
                <a:solidFill>
                  <a:srgbClr val="FFFFFF"/>
                </a:solidFill>
              </a:endParaRPr>
            </a:p>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2 - </a:t>
              </a:r>
              <a:r>
                <a:rPr b="1" i="0" u="sng"/>
                <a:t>Handicap cognitif</a:t>
              </a:r>
              <a:endParaRPr b="1" u="sng"/>
            </a:p>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3 - Troubles du spectre autistique</a:t>
              </a:r>
            </a:p>
          </p:txBody>
        </p:sp>
      </p:grpSp>
      <p:pic>
        <p:nvPicPr>
          <p:cNvPr id="51" name="Logo_Handisub_3FF.jpg" descr="Logo_Handisub_3FF.jpg"/>
          <p:cNvPicPr>
            <a:picLocks noChangeAspect="1"/>
          </p:cNvPicPr>
          <p:nvPr/>
        </p:nvPicPr>
        <p:blipFill>
          <a:blip r:embed="rId2">
            <a:extLst/>
          </a:blip>
          <a:stretch>
            <a:fillRect/>
          </a:stretch>
        </p:blipFill>
        <p:spPr>
          <a:xfrm>
            <a:off x="1138" y="-7286"/>
            <a:ext cx="3593151" cy="1199480"/>
          </a:xfrm>
          <a:prstGeom prst="rect">
            <a:avLst/>
          </a:prstGeom>
          <a:ln w="12700">
            <a:miter lim="400000"/>
          </a:ln>
        </p:spPr>
      </p:pic>
      <p:sp>
        <p:nvSpPr>
          <p:cNvPr id="52" name="Dr Ch.BOULARD, M. GUENIN, J. PIQUET, P. TRAPE et M. VIVIER-SANNA - P. CHAUVIERE et Y.STREBLER…"/>
          <p:cNvSpPr txBox="1"/>
          <p:nvPr/>
        </p:nvSpPr>
        <p:spPr>
          <a:xfrm>
            <a:off x="3823841" y="-2255"/>
            <a:ext cx="8821349"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defTabSz="457200">
              <a:defRPr sz="1400">
                <a:solidFill>
                  <a:srgbClr val="1C3C8A"/>
                </a:solidFill>
                <a:latin typeface="+mj-lt"/>
                <a:ea typeface="+mj-ea"/>
                <a:cs typeface="+mj-cs"/>
                <a:sym typeface="Helvetica"/>
              </a:defRPr>
            </a:pPr>
            <a:r>
              <a:t>Dr Ch.BOULARD, M. GUENIN, J. PIQUET, P. TRAPE et M. VIVIER-SANNA - P. CHAUVIERE et Y.STREBLER</a:t>
            </a:r>
          </a:p>
          <a:p>
            <a:pPr algn="ctr" defTabSz="914400">
              <a:defRPr sz="1400">
                <a:solidFill>
                  <a:srgbClr val="333399"/>
                </a:solidFill>
                <a:latin typeface="+mj-lt"/>
                <a:ea typeface="+mj-ea"/>
                <a:cs typeface="+mj-cs"/>
                <a:sym typeface="Helvetica"/>
              </a:defRPr>
            </a:pPr>
            <a:r>
              <a:t>Stage EH2 - Antibes 2019</a:t>
            </a:r>
          </a:p>
        </p:txBody>
      </p:sp>
      <p:sp>
        <p:nvSpPr>
          <p:cNvPr id="5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SA">
    <p:spTree>
      <p:nvGrpSpPr>
        <p:cNvPr id="1" name=""/>
        <p:cNvGrpSpPr/>
        <p:nvPr/>
      </p:nvGrpSpPr>
      <p:grpSpPr>
        <a:xfrm>
          <a:off x="0" y="0"/>
          <a:ext cx="0" cy="0"/>
          <a:chOff x="0" y="0"/>
          <a:chExt cx="0" cy="0"/>
        </a:xfrm>
      </p:grpSpPr>
      <p:sp>
        <p:nvSpPr>
          <p:cNvPr id="60" name="Texte niveau 1…"/>
          <p:cNvSpPr txBox="1"/>
          <p:nvPr>
            <p:ph type="body" idx="1"/>
          </p:nvPr>
        </p:nvSpPr>
        <p:spPr>
          <a:xfrm>
            <a:off x="650238" y="2804155"/>
            <a:ext cx="11704324" cy="6949446"/>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61" name="Texte du titre"/>
          <p:cNvSpPr txBox="1"/>
          <p:nvPr>
            <p:ph type="title"/>
          </p:nvPr>
        </p:nvSpPr>
        <p:spPr>
          <a:xfrm>
            <a:off x="4956457" y="695056"/>
            <a:ext cx="7398103" cy="1211058"/>
          </a:xfrm>
          <a:prstGeom prst="rect">
            <a:avLst/>
          </a:prstGeom>
        </p:spPr>
        <p:txBody>
          <a:bodyPr/>
          <a:lstStyle/>
          <a:p>
            <a:pPr/>
            <a:r>
              <a:t>Texte du titre</a:t>
            </a:r>
          </a:p>
        </p:txBody>
      </p:sp>
      <p:grpSp>
        <p:nvGrpSpPr>
          <p:cNvPr id="64" name="Groupe"/>
          <p:cNvGrpSpPr/>
          <p:nvPr/>
        </p:nvGrpSpPr>
        <p:grpSpPr>
          <a:xfrm>
            <a:off x="468497" y="1304030"/>
            <a:ext cx="3931565" cy="965940"/>
            <a:chOff x="0" y="0"/>
            <a:chExt cx="3931563" cy="965939"/>
          </a:xfrm>
        </p:grpSpPr>
        <p:sp>
          <p:nvSpPr>
            <p:cNvPr id="62" name="Rectangle"/>
            <p:cNvSpPr/>
            <p:nvPr/>
          </p:nvSpPr>
          <p:spPr>
            <a:xfrm>
              <a:off x="0" y="0"/>
              <a:ext cx="3931564" cy="965940"/>
            </a:xfrm>
            <a:prstGeom prst="rect">
              <a:avLst/>
            </a:prstGeom>
            <a:noFill/>
            <a:ln w="12700" cap="flat">
              <a:solidFill>
                <a:srgbClr val="FF0000"/>
              </a:solidFill>
              <a:prstDash val="solid"/>
              <a:round/>
            </a:ln>
            <a:effectLst/>
          </p:spPr>
          <p:txBody>
            <a:bodyPr wrap="square" lIns="65022" tIns="65022" rIns="65022" bIns="65022" numCol="1" anchor="t">
              <a:noAutofit/>
            </a:bodyPr>
            <a:lstStyle/>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b="1" sz="1800">
                  <a:latin typeface="Arial"/>
                  <a:ea typeface="Arial"/>
                  <a:cs typeface="Arial"/>
                  <a:sym typeface="Arial"/>
                </a:defRPr>
              </a:pPr>
            </a:p>
          </p:txBody>
        </p:sp>
        <p:sp>
          <p:nvSpPr>
            <p:cNvPr id="63" name="1 - Handicap mental…"/>
            <p:cNvSpPr txBox="1"/>
            <p:nvPr/>
          </p:nvSpPr>
          <p:spPr>
            <a:xfrm>
              <a:off x="0" y="0"/>
              <a:ext cx="3921444" cy="83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1 - Handicap mental</a:t>
              </a:r>
              <a:endParaRPr>
                <a:solidFill>
                  <a:srgbClr val="FFFFFF"/>
                </a:solidFill>
              </a:endParaRPr>
            </a:p>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2 - Handicap cognitif</a:t>
              </a:r>
              <a:endParaRPr b="1" u="sng"/>
            </a:p>
            <a:p>
              <a:pPr defTabSz="914400">
                <a:tabLst>
                  <a:tab pos="50800" algn="l"/>
                  <a:tab pos="50800" algn="l"/>
                  <a:tab pos="50800" algn="l"/>
                  <a:tab pos="685800" algn="l"/>
                  <a:tab pos="685800" algn="l"/>
                  <a:tab pos="685800" algn="l"/>
                  <a:tab pos="1333500" algn="l"/>
                  <a:tab pos="1333500" algn="l"/>
                  <a:tab pos="1333500" algn="l"/>
                  <a:tab pos="1968500" algn="l"/>
                  <a:tab pos="1968500" algn="l"/>
                  <a:tab pos="1968500" algn="l"/>
                  <a:tab pos="2590800" algn="l"/>
                  <a:tab pos="2590800" algn="l"/>
                  <a:tab pos="2590800" algn="l"/>
                  <a:tab pos="3251200" algn="l"/>
                  <a:tab pos="3251200" algn="l"/>
                  <a:tab pos="3251200" algn="l"/>
                  <a:tab pos="3873500" algn="l"/>
                  <a:tab pos="3873500" algn="l"/>
                  <a:tab pos="3873500" algn="l"/>
                  <a:tab pos="4521200" algn="l"/>
                  <a:tab pos="4521200" algn="l"/>
                  <a:tab pos="4521200" algn="l"/>
                  <a:tab pos="5156200" algn="l"/>
                  <a:tab pos="5156200" algn="l"/>
                  <a:tab pos="5156200" algn="l"/>
                  <a:tab pos="5791200" algn="l"/>
                  <a:tab pos="5791200" algn="l"/>
                  <a:tab pos="5791200" algn="l"/>
                  <a:tab pos="6438900" algn="l"/>
                  <a:tab pos="6438900" algn="l"/>
                </a:tabLst>
                <a:defRPr i="1" sz="1800">
                  <a:latin typeface="+mj-lt"/>
                  <a:ea typeface="+mj-ea"/>
                  <a:cs typeface="+mj-cs"/>
                  <a:sym typeface="Helvetica"/>
                </a:defRPr>
              </a:pPr>
              <a:r>
                <a:t>3 - </a:t>
              </a:r>
              <a:r>
                <a:rPr b="1" i="0" u="sng"/>
                <a:t>Troubles du spectre autistique</a:t>
              </a:r>
            </a:p>
          </p:txBody>
        </p:sp>
      </p:grpSp>
      <p:pic>
        <p:nvPicPr>
          <p:cNvPr id="65" name="Logo_Handisub_3FF.jpg" descr="Logo_Handisub_3FF.jpg"/>
          <p:cNvPicPr>
            <a:picLocks noChangeAspect="1"/>
          </p:cNvPicPr>
          <p:nvPr/>
        </p:nvPicPr>
        <p:blipFill>
          <a:blip r:embed="rId2">
            <a:extLst/>
          </a:blip>
          <a:stretch>
            <a:fillRect/>
          </a:stretch>
        </p:blipFill>
        <p:spPr>
          <a:xfrm>
            <a:off x="1138" y="-7286"/>
            <a:ext cx="3593151" cy="1199480"/>
          </a:xfrm>
          <a:prstGeom prst="rect">
            <a:avLst/>
          </a:prstGeom>
          <a:ln w="12700">
            <a:miter lim="400000"/>
          </a:ln>
        </p:spPr>
      </p:pic>
      <p:sp>
        <p:nvSpPr>
          <p:cNvPr id="66" name="Dr Ch.BOULARD, M. GUENIN, J. PIQUET, P. TRAPE et M. VIVIER-SANNA - P. CHAUVIERE et Y.STREBLER…"/>
          <p:cNvSpPr txBox="1"/>
          <p:nvPr/>
        </p:nvSpPr>
        <p:spPr>
          <a:xfrm>
            <a:off x="3823841" y="-2255"/>
            <a:ext cx="8821349"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defTabSz="457200">
              <a:defRPr sz="1400">
                <a:solidFill>
                  <a:srgbClr val="1C3C8A"/>
                </a:solidFill>
                <a:latin typeface="+mj-lt"/>
                <a:ea typeface="+mj-ea"/>
                <a:cs typeface="+mj-cs"/>
                <a:sym typeface="Helvetica"/>
              </a:defRPr>
            </a:pPr>
            <a:r>
              <a:t>Dr Ch.BOULARD, M. GUENIN, J. PIQUET, P. TRAPE et M. VIVIER-SANNA - P. CHAUVIERE et Y.STREBLER</a:t>
            </a:r>
          </a:p>
          <a:p>
            <a:pPr algn="ctr" defTabSz="914400">
              <a:defRPr sz="1400">
                <a:solidFill>
                  <a:srgbClr val="333399"/>
                </a:solidFill>
                <a:latin typeface="+mj-lt"/>
                <a:ea typeface="+mj-ea"/>
                <a:cs typeface="+mj-cs"/>
                <a:sym typeface="Helvetica"/>
              </a:defRPr>
            </a:pPr>
            <a:r>
              <a:t>Stage EH2 - Antibes 2019</a:t>
            </a:r>
          </a:p>
        </p:txBody>
      </p:sp>
      <p:sp>
        <p:nvSpPr>
          <p:cNvPr id="6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Logo_Handisub_3FF.jpg" descr="Logo_Handisub_3FF.jpg"/>
          <p:cNvPicPr>
            <a:picLocks noChangeAspect="1"/>
          </p:cNvPicPr>
          <p:nvPr/>
        </p:nvPicPr>
        <p:blipFill>
          <a:blip r:embed="rId2">
            <a:extLst/>
          </a:blip>
          <a:stretch>
            <a:fillRect/>
          </a:stretch>
        </p:blipFill>
        <p:spPr>
          <a:xfrm>
            <a:off x="1138" y="-7286"/>
            <a:ext cx="3593151" cy="1199480"/>
          </a:xfrm>
          <a:prstGeom prst="rect">
            <a:avLst/>
          </a:prstGeom>
          <a:ln w="12700">
            <a:miter lim="400000"/>
          </a:ln>
        </p:spPr>
      </p:pic>
      <p:sp>
        <p:nvSpPr>
          <p:cNvPr id="3" name="Dr Ch.BOULARD, M. GUENIN, J. PIQUET, P. TRAPE et M. VIVIER-SANNA - P. CHAUVIERE et Y.STREBLER…"/>
          <p:cNvSpPr txBox="1"/>
          <p:nvPr/>
        </p:nvSpPr>
        <p:spPr>
          <a:xfrm>
            <a:off x="3823841" y="-2255"/>
            <a:ext cx="8821349"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defTabSz="457200">
              <a:defRPr sz="1400">
                <a:solidFill>
                  <a:srgbClr val="1C3C8A"/>
                </a:solidFill>
                <a:latin typeface="+mj-lt"/>
                <a:ea typeface="+mj-ea"/>
                <a:cs typeface="+mj-cs"/>
                <a:sym typeface="Helvetica"/>
              </a:defRPr>
            </a:pPr>
            <a:r>
              <a:t>Dr Ch.BOULARD, M. GUENIN, J. PIQUET, P. TRAPE et M. VIVIER-SANNA - P. CHAUVIERE et Y.STREBLER</a:t>
            </a:r>
          </a:p>
          <a:p>
            <a:pPr algn="ctr" defTabSz="914400">
              <a:defRPr sz="1400">
                <a:solidFill>
                  <a:srgbClr val="333399"/>
                </a:solidFill>
                <a:latin typeface="+mj-lt"/>
                <a:ea typeface="+mj-ea"/>
                <a:cs typeface="+mj-cs"/>
                <a:sym typeface="Helvetica"/>
              </a:defRPr>
            </a:pPr>
            <a:r>
              <a:t>Stage EH2 - Antibes 2019</a:t>
            </a:r>
          </a:p>
        </p:txBody>
      </p:sp>
      <p:sp>
        <p:nvSpPr>
          <p:cNvPr id="4" name="Texte niveau 1…"/>
          <p:cNvSpPr txBox="1"/>
          <p:nvPr>
            <p:ph type="body" idx="1"/>
          </p:nvPr>
        </p:nvSpPr>
        <p:spPr>
          <a:xfrm>
            <a:off x="650238" y="2168243"/>
            <a:ext cx="11704324" cy="758535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5" name="Texte du titre"/>
          <p:cNvSpPr txBox="1"/>
          <p:nvPr>
            <p:ph type="title"/>
          </p:nvPr>
        </p:nvSpPr>
        <p:spPr>
          <a:xfrm>
            <a:off x="4977362" y="695056"/>
            <a:ext cx="7377199" cy="12110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Texte du titre</a:t>
            </a:r>
          </a:p>
        </p:txBody>
      </p:sp>
      <p:sp>
        <p:nvSpPr>
          <p:cNvPr id="6" name="Numéro de diapositive"/>
          <p:cNvSpPr txBox="1"/>
          <p:nvPr>
            <p:ph type="sldNum" sz="quarter" idx="2"/>
          </p:nvPr>
        </p:nvSpPr>
        <p:spPr>
          <a:xfrm>
            <a:off x="11985794" y="8864143"/>
            <a:ext cx="368767" cy="351999"/>
          </a:xfrm>
          <a:prstGeom prst="rect">
            <a:avLst/>
          </a:prstGeom>
          <a:ln w="12700">
            <a:miter lim="400000"/>
          </a:ln>
        </p:spPr>
        <p:txBody>
          <a:bodyPr wrap="none" lIns="65022" tIns="65022" rIns="65022" bIns="65022" anchor="ctr">
            <a:spAutoFit/>
          </a:bodyPr>
          <a:lstStyle>
            <a:lvl1pPr algn="r">
              <a:defRPr sz="1600">
                <a:solidFill>
                  <a:srgbClr val="FFFFFF"/>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transition xmlns:p14="http://schemas.microsoft.com/office/powerpoint/2010/main" spd="med" advClick="1"/>
  <p:txStyles>
    <p:titleStyle>
      <a:lvl1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1pPr>
      <a:lvl2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2pPr>
      <a:lvl3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3pPr>
      <a:lvl4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4pPr>
      <a:lvl5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5pPr>
      <a:lvl6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6pPr>
      <a:lvl7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7pPr>
      <a:lvl8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8pPr>
      <a:lvl9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0000"/>
          </a:solidFill>
          <a:uFillTx/>
          <a:latin typeface="+mj-lt"/>
          <a:ea typeface="+mj-ea"/>
          <a:cs typeface="+mj-cs"/>
          <a:sym typeface="Helvetica"/>
        </a:defRPr>
      </a:lvl9pPr>
    </p:titleStyle>
    <p:bodyStyle>
      <a:lvl1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1pPr>
      <a:lvl2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2pPr>
      <a:lvl3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3pPr>
      <a:lvl4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4pPr>
      <a:lvl5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5pPr>
      <a:lvl6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6pPr>
      <a:lvl7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7pPr>
      <a:lvl8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8pPr>
      <a:lvl9pPr marL="0" marR="0" indent="0" algn="l" defTabSz="449262" rtl="0" latinLnBrk="0">
        <a:lnSpc>
          <a:spcPct val="100000"/>
        </a:lnSpc>
        <a:spcBef>
          <a:spcPts val="0"/>
        </a:spcBef>
        <a:spcAft>
          <a:spcPts val="0"/>
        </a:spcAft>
        <a:buClrTx/>
        <a:buSzTx/>
        <a:buFontTx/>
        <a:buNone/>
        <a:tabLst/>
        <a:defRPr b="0" baseline="0" cap="none" i="0" spc="0" strike="noStrike" sz="3600" u="none">
          <a:solidFill>
            <a:srgbClr val="3D3C9E"/>
          </a:solidFill>
          <a:uFillTx/>
          <a:latin typeface="+mj-lt"/>
          <a:ea typeface="+mj-ea"/>
          <a:cs typeface="+mj-cs"/>
          <a:sym typeface="Helvetica"/>
        </a:defRPr>
      </a:lvl9pPr>
    </p:bodyStyle>
    <p:otherStyle>
      <a:lvl1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1pPr>
      <a:lvl2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2pPr>
      <a:lvl3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3pPr>
      <a:lvl4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4pPr>
      <a:lvl5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5pPr>
      <a:lvl6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6pPr>
      <a:lvl7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7pPr>
      <a:lvl8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8pPr>
      <a:lvl9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 Id="rId6" Type="http://schemas.openxmlformats.org/officeDocument/2006/relationships/image" Target="../media/image6.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 Id="rId3" Type="http://schemas.openxmlformats.org/officeDocument/2006/relationships/image" Target="../media/image9.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tif"/><Relationship Id="rId3" Type="http://schemas.openxmlformats.org/officeDocument/2006/relationships/image" Target="../media/image1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Handicaps mentaux, cognitifs et troubles du spectre autistique"/>
          <p:cNvSpPr txBox="1"/>
          <p:nvPr>
            <p:ph type="ctrTitle"/>
          </p:nvPr>
        </p:nvSpPr>
        <p:spPr>
          <a:xfrm>
            <a:off x="590093" y="5446614"/>
            <a:ext cx="11824614" cy="2179741"/>
          </a:xfrm>
          <a:prstGeom prst="rect">
            <a:avLst/>
          </a:prstGeom>
        </p:spPr>
        <p:txBody>
          <a:bodyPr/>
          <a:lstStyle>
            <a:lvl1pPr>
              <a:defRPr sz="5800"/>
            </a:lvl1pPr>
          </a:lstStyle>
          <a:p>
            <a:pPr/>
            <a:r>
              <a:t>Handicaps mentaux, cognitifs et troubles du spectre autistique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Espace réservé du texte 1"/>
          <p:cNvSpPr txBox="1"/>
          <p:nvPr>
            <p:ph type="body" idx="1"/>
          </p:nvPr>
        </p:nvSpPr>
        <p:spPr>
          <a:xfrm>
            <a:off x="650238" y="2804156"/>
            <a:ext cx="11704323" cy="6949445"/>
          </a:xfrm>
          <a:prstGeom prst="rect">
            <a:avLst/>
          </a:prstGeom>
        </p:spPr>
        <p:txBody>
          <a:bodyPr/>
          <a:lstStyle/>
          <a:p>
            <a:pPr marL="571500" indent="-571500">
              <a:buSzPct val="100000"/>
              <a:buChar char="-"/>
            </a:pPr>
            <a:r>
              <a:t>Prénatales : alcoolisme maternel, malformation encéphalique, infection prénatale(toxoplasmose, cytomégalovirus ..)</a:t>
            </a:r>
            <a:br/>
          </a:p>
          <a:p>
            <a:pPr marL="571500" indent="-571500">
              <a:buSzPct val="100000"/>
              <a:buChar char="-"/>
            </a:pPr>
            <a:r>
              <a:t>Périnatales: Souffrance à l’accouchement</a:t>
            </a:r>
            <a:br/>
          </a:p>
          <a:p>
            <a:pPr marL="571500" indent="-571500">
              <a:buSzPct val="100000"/>
              <a:buChar char="-"/>
            </a:pPr>
            <a:r>
              <a:t>Postnatales : méningo-encéphalite, problème métabolique, enfant secoué, trauma crânien, noyade</a:t>
            </a:r>
            <a:br/>
          </a:p>
          <a:p>
            <a:pPr marL="571500" indent="-571500">
              <a:buSzPct val="100000"/>
              <a:buChar char="-"/>
            </a:pPr>
            <a:r>
              <a:t>Plus tard :Carences affectives ,négligence</a:t>
            </a:r>
          </a:p>
        </p:txBody>
      </p:sp>
      <p:sp>
        <p:nvSpPr>
          <p:cNvPr id="106" name="Titre 2"/>
          <p:cNvSpPr txBox="1"/>
          <p:nvPr>
            <p:ph type="title"/>
          </p:nvPr>
        </p:nvSpPr>
        <p:spPr>
          <a:xfrm>
            <a:off x="4459002" y="695056"/>
            <a:ext cx="7895560" cy="1211058"/>
          </a:xfrm>
          <a:prstGeom prst="rect">
            <a:avLst/>
          </a:prstGeom>
        </p:spPr>
        <p:txBody>
          <a:bodyPr/>
          <a:lstStyle>
            <a:lvl1pPr defTabSz="404335">
              <a:defRPr sz="3959"/>
            </a:lvl1pPr>
          </a:lstStyle>
          <a:p>
            <a:pPr/>
            <a:r>
              <a:t>Déficience intellectuelles: autres causes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La mémoire : exécution des consignes, instabilité des acquis……"/>
          <p:cNvSpPr txBox="1"/>
          <p:nvPr>
            <p:ph type="body" idx="1"/>
          </p:nvPr>
        </p:nvSpPr>
        <p:spPr>
          <a:xfrm>
            <a:off x="650238" y="2804156"/>
            <a:ext cx="11704323" cy="6949445"/>
          </a:xfrm>
          <a:prstGeom prst="rect">
            <a:avLst/>
          </a:prstGeom>
        </p:spPr>
        <p:txBody>
          <a:bodyPr/>
          <a:lstStyle/>
          <a:p>
            <a:pPr>
              <a:defRPr b="1" sz="3400"/>
            </a:pPr>
            <a:r>
              <a:t>La mémoire </a:t>
            </a:r>
            <a:r>
              <a:rPr b="0"/>
              <a:t>: exécution des consignes, instabilité des acquis…</a:t>
            </a:r>
            <a:endParaRPr b="0"/>
          </a:p>
          <a:p>
            <a:pPr>
              <a:defRPr b="1" sz="3400"/>
            </a:pPr>
            <a:r>
              <a:t>Le langage, la communication </a:t>
            </a:r>
            <a:r>
              <a:rPr b="0"/>
              <a:t>: vocabulaire, compréhension…</a:t>
            </a:r>
            <a:endParaRPr b="0"/>
          </a:p>
          <a:p>
            <a:pPr>
              <a:defRPr b="1" sz="3400"/>
            </a:pPr>
            <a:r>
              <a:t>La psychomotricité </a:t>
            </a:r>
            <a:r>
              <a:rPr b="0"/>
              <a:t>: Latéralisation, coordination, équilibre, temps de réaction…</a:t>
            </a:r>
            <a:endParaRPr b="0"/>
          </a:p>
          <a:p>
            <a:pPr>
              <a:defRPr b="1" sz="3400"/>
            </a:pPr>
            <a:r>
              <a:t>Les problèmes psycho-affectifs </a:t>
            </a:r>
            <a:r>
              <a:rPr b="0"/>
              <a:t>: Anxiété, angoisse…</a:t>
            </a:r>
          </a:p>
        </p:txBody>
      </p:sp>
      <p:sp>
        <p:nvSpPr>
          <p:cNvPr id="109" name="Facteurs pratiques"/>
          <p:cNvSpPr txBox="1"/>
          <p:nvPr>
            <p:ph type="title"/>
          </p:nvPr>
        </p:nvSpPr>
        <p:spPr>
          <a:xfrm>
            <a:off x="4459002" y="695056"/>
            <a:ext cx="7895560" cy="1211058"/>
          </a:xfrm>
          <a:prstGeom prst="rect">
            <a:avLst/>
          </a:prstGeom>
        </p:spPr>
        <p:txBody>
          <a:bodyPr/>
          <a:lstStyle/>
          <a:p>
            <a:pPr/>
            <a:r>
              <a:t>Facteurs pratiques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Espace réservé du texte 1"/>
          <p:cNvSpPr txBox="1"/>
          <p:nvPr>
            <p:ph type="body" idx="1"/>
          </p:nvPr>
        </p:nvSpPr>
        <p:spPr>
          <a:xfrm>
            <a:off x="650238" y="2804156"/>
            <a:ext cx="11704323" cy="6949445"/>
          </a:xfrm>
          <a:prstGeom prst="rect">
            <a:avLst/>
          </a:prstGeom>
        </p:spPr>
        <p:txBody>
          <a:bodyPr/>
          <a:lstStyle/>
          <a:p>
            <a:pPr/>
            <a:r>
              <a:t>- Difficultés dans le maintien de l’attention</a:t>
            </a:r>
          </a:p>
          <a:p>
            <a:pPr/>
            <a:r>
              <a:t>- Lenteur dans le traitement des informations</a:t>
            </a:r>
          </a:p>
          <a:p>
            <a:pPr/>
            <a:r>
              <a:t>- Mémoire non optimale</a:t>
            </a:r>
          </a:p>
          <a:p>
            <a:pPr/>
            <a:r>
              <a:t>- Difficulté dans le repérage spatio temporel</a:t>
            </a:r>
          </a:p>
          <a:p>
            <a:pPr/>
            <a:r>
              <a:t>- Difficultés++ dans la catégorisation et dans l’abstraction</a:t>
            </a:r>
            <a:br/>
            <a:r>
              <a:t>- Difficulté de communication (langage)</a:t>
            </a:r>
          </a:p>
          <a:p>
            <a:pPr/>
          </a:p>
          <a:p>
            <a:pPr algn="ctr">
              <a:defRPr b="1">
                <a:solidFill>
                  <a:srgbClr val="FF0000"/>
                </a:solidFill>
              </a:defRPr>
            </a:pPr>
            <a:r>
              <a:t>ATTENTION</a:t>
            </a:r>
            <a:br/>
            <a:r>
              <a:rPr>
                <a:solidFill>
                  <a:srgbClr val="3D3C9E"/>
                </a:solidFill>
              </a:rPr>
              <a:t>Recherche affective importante</a:t>
            </a:r>
            <a:br>
              <a:rPr>
                <a:solidFill>
                  <a:srgbClr val="3D3C9E"/>
                </a:solidFill>
              </a:rPr>
            </a:br>
            <a:r>
              <a:rPr>
                <a:solidFill>
                  <a:srgbClr val="3D3C9E"/>
                </a:solidFill>
              </a:rPr>
              <a:t>Impulsivité ++</a:t>
            </a:r>
          </a:p>
        </p:txBody>
      </p:sp>
      <p:sp>
        <p:nvSpPr>
          <p:cNvPr id="112" name="Titre 2"/>
          <p:cNvSpPr txBox="1"/>
          <p:nvPr>
            <p:ph type="title"/>
          </p:nvPr>
        </p:nvSpPr>
        <p:spPr>
          <a:xfrm>
            <a:off x="4459002" y="1090842"/>
            <a:ext cx="7895560" cy="1211057"/>
          </a:xfrm>
          <a:prstGeom prst="rect">
            <a:avLst/>
          </a:prstGeom>
        </p:spPr>
        <p:txBody>
          <a:bodyPr/>
          <a:lstStyle>
            <a:lvl1pPr defTabSz="404335">
              <a:defRPr sz="3959"/>
            </a:lvl1pPr>
          </a:lstStyle>
          <a:p>
            <a:pPr/>
            <a:r>
              <a:t>Déficience intellectuelle dans la pratique de la plongée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Espace réservé du texte 1"/>
          <p:cNvSpPr txBox="1"/>
          <p:nvPr>
            <p:ph type="body" idx="1"/>
          </p:nvPr>
        </p:nvSpPr>
        <p:spPr>
          <a:xfrm>
            <a:off x="650238" y="2115403"/>
            <a:ext cx="11704323" cy="7638200"/>
          </a:xfrm>
          <a:prstGeom prst="rect">
            <a:avLst/>
          </a:prstGeom>
        </p:spPr>
        <p:txBody>
          <a:bodyPr/>
          <a:lstStyle/>
          <a:p>
            <a:pPr defTabSz="408828">
              <a:defRPr sz="3276"/>
            </a:pPr>
          </a:p>
          <a:p>
            <a:pPr marL="432053" indent="-432053" defTabSz="408828">
              <a:buSzPct val="100000"/>
              <a:buChar char="•"/>
              <a:defRPr sz="3276"/>
            </a:pPr>
            <a:r>
              <a:t>Problème d’attention, réactions imprévisibles </a:t>
            </a:r>
          </a:p>
          <a:p>
            <a:pPr marL="432053" indent="-432053" defTabSz="408828">
              <a:buSzPct val="100000"/>
              <a:buChar char="•"/>
              <a:defRPr sz="3276"/>
            </a:pPr>
            <a:r>
              <a:t>Parler sans élever la voix, 1 consigne à la fois </a:t>
            </a:r>
          </a:p>
          <a:p>
            <a:pPr marL="432053" indent="-432053" defTabSz="408828">
              <a:buSzPct val="100000"/>
              <a:buChar char="•"/>
              <a:defRPr sz="3276"/>
            </a:pPr>
            <a:r>
              <a:t>Influence inattendue de facteurs non identifiés avant </a:t>
            </a:r>
            <a:r>
              <a:rPr>
                <a:solidFill>
                  <a:srgbClr val="FF0000"/>
                </a:solidFill>
              </a:rPr>
              <a:t>(interroger l’entourage…)</a:t>
            </a:r>
            <a:endParaRPr>
              <a:solidFill>
                <a:srgbClr val="FF0000"/>
              </a:solidFill>
            </a:endParaRPr>
          </a:p>
          <a:p>
            <a:pPr marL="432053" indent="-432053" defTabSz="408828">
              <a:buSzPct val="100000"/>
              <a:buChar char="•"/>
              <a:defRPr sz="3276"/>
            </a:pPr>
            <a:r>
              <a:t>Sensibilité aux changements de lieux, de personnes</a:t>
            </a:r>
          </a:p>
          <a:p>
            <a:pPr lvl="3" indent="624078" defTabSz="408828">
              <a:defRPr sz="3276"/>
            </a:pPr>
            <a:r>
              <a:t>-&gt; </a:t>
            </a:r>
            <a:r>
              <a:rPr i="1"/>
              <a:t>présence des parents</a:t>
            </a:r>
            <a:endParaRPr i="1"/>
          </a:p>
          <a:p>
            <a:pPr lvl="3" indent="624078" algn="ctr" defTabSz="408828">
              <a:defRPr b="1" i="1" sz="3276">
                <a:solidFill>
                  <a:srgbClr val="FF0000"/>
                </a:solidFill>
              </a:defRPr>
            </a:pPr>
            <a:r>
              <a:t>Ce qui est valable un jour n’est pas valable toujours (</a:t>
            </a:r>
            <a:r>
              <a:rPr sz="2184"/>
              <a:t>proverbe Handisub !</a:t>
            </a:r>
            <a:r>
              <a:t>)</a:t>
            </a:r>
          </a:p>
          <a:p>
            <a:pPr marL="432053" indent="-432053" defTabSz="408828">
              <a:buSzPct val="100000"/>
              <a:buChar char="•"/>
              <a:defRPr sz="3276"/>
            </a:pPr>
            <a:r>
              <a:t>Instabilité des acquis, absence de réponse : oreilles ? froid ? OK ?</a:t>
            </a:r>
          </a:p>
          <a:p>
            <a:pPr marL="432053" indent="-432053" defTabSz="832104">
              <a:buSzPct val="100000"/>
              <a:buChar char="•"/>
              <a:defRPr sz="3276"/>
            </a:pPr>
            <a:r>
              <a:t>Densité : lestage ++</a:t>
            </a:r>
          </a:p>
          <a:p>
            <a:pPr marL="432053" indent="-432053" defTabSz="832104">
              <a:buSzPct val="100000"/>
              <a:buChar char="•"/>
              <a:defRPr sz="3276"/>
            </a:pPr>
            <a:r>
              <a:t>Stress : consommation, essoufflement </a:t>
            </a:r>
          </a:p>
          <a:p>
            <a:pPr marL="432053" indent="-432053" defTabSz="832104">
              <a:buSzPct val="100000"/>
              <a:buChar char="•"/>
              <a:defRPr sz="3276"/>
            </a:pPr>
            <a:r>
              <a:t>Panique : réaction inadaptée, remontée rapide… </a:t>
            </a:r>
          </a:p>
          <a:p>
            <a:pPr defTabSz="408828">
              <a:defRPr sz="3276"/>
            </a:pPr>
            <a:r>
              <a:t> </a:t>
            </a:r>
          </a:p>
        </p:txBody>
      </p:sp>
      <p:sp>
        <p:nvSpPr>
          <p:cNvPr id="115" name="Titre 2"/>
          <p:cNvSpPr txBox="1"/>
          <p:nvPr>
            <p:ph type="title"/>
          </p:nvPr>
        </p:nvSpPr>
        <p:spPr>
          <a:xfrm>
            <a:off x="4459002" y="1090842"/>
            <a:ext cx="7895560" cy="1211057"/>
          </a:xfrm>
          <a:prstGeom prst="rect">
            <a:avLst/>
          </a:prstGeom>
        </p:spPr>
        <p:txBody>
          <a:bodyPr/>
          <a:lstStyle>
            <a:lvl1pPr defTabSz="404335">
              <a:defRPr sz="3959"/>
            </a:lvl1pPr>
          </a:lstStyle>
          <a:p>
            <a:pPr/>
            <a:r>
              <a:t>Déficience intellectuelle dans la pratique de la plongée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Handicaps cognitifs"/>
          <p:cNvSpPr txBox="1"/>
          <p:nvPr>
            <p:ph type="ctrTitle"/>
          </p:nvPr>
        </p:nvSpPr>
        <p:spPr>
          <a:xfrm>
            <a:off x="590093" y="5446614"/>
            <a:ext cx="11824614" cy="1211057"/>
          </a:xfrm>
          <a:prstGeom prst="rect">
            <a:avLst/>
          </a:prstGeom>
        </p:spPr>
        <p:txBody>
          <a:bodyPr/>
          <a:lstStyle/>
          <a:p>
            <a:pPr/>
            <a:r>
              <a:t>Handicaps cognitifs</a:t>
            </a:r>
          </a:p>
        </p:txBody>
      </p:sp>
      <p:sp>
        <p:nvSpPr>
          <p:cNvPr id="118" name="conséquence d’un dysfonctionnement de l’apprentissage, du raisonnement"/>
          <p:cNvSpPr txBox="1"/>
          <p:nvPr>
            <p:ph type="subTitle" sz="quarter" idx="4294967295"/>
          </p:nvPr>
        </p:nvSpPr>
        <p:spPr>
          <a:xfrm>
            <a:off x="650238" y="6907645"/>
            <a:ext cx="11704323" cy="1099740"/>
          </a:xfrm>
          <a:prstGeom prst="rect">
            <a:avLst/>
          </a:prstGeom>
        </p:spPr>
        <p:txBody>
          <a:bodyPr/>
          <a:lstStyle>
            <a:lvl1pPr algn="ctr" defTabSz="469900">
              <a:spcBef>
                <a:spcPts val="1900"/>
              </a:spcBef>
              <a:defRPr i="1" sz="2600">
                <a:solidFill>
                  <a:srgbClr val="FF2600"/>
                </a:solidFill>
              </a:defRPr>
            </a:lvl1pPr>
          </a:lstStyle>
          <a:p>
            <a:pPr/>
            <a:r>
              <a:t>conséquence d’un dysfonctionnement de l’apprentissage, du raisonnement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roubles neuro développement concernant 3 à 5 % des enfants d’âge scolaire, persistant chez 50% des adultes.…"/>
          <p:cNvSpPr txBox="1"/>
          <p:nvPr>
            <p:ph type="body" idx="1"/>
          </p:nvPr>
        </p:nvSpPr>
        <p:spPr>
          <a:xfrm>
            <a:off x="650238" y="3109939"/>
            <a:ext cx="11704323" cy="7585359"/>
          </a:xfrm>
          <a:prstGeom prst="rect">
            <a:avLst/>
          </a:prstGeom>
        </p:spPr>
        <p:txBody>
          <a:bodyPr/>
          <a:lstStyle/>
          <a:p>
            <a:pPr/>
            <a:r>
              <a:t>Troubles neuro développement concernant 3 à 5 % des enfants d’âge scolaire, persistant chez 50% des adultes.</a:t>
            </a:r>
          </a:p>
          <a:p>
            <a:pPr/>
          </a:p>
          <a:p>
            <a:pPr/>
            <a:r>
              <a:t>Ces troubles se caractérisent par des difficultés à se concentrer (distrait), une impulsivité (sans réfléchir), agitation incessante (bougeotte).</a:t>
            </a:r>
          </a:p>
          <a:p>
            <a:pPr/>
          </a:p>
          <a:p>
            <a:pPr/>
            <a:r>
              <a:t>Mais souvent grande imagination et créativité.</a:t>
            </a:r>
          </a:p>
          <a:p>
            <a:pPr/>
          </a:p>
          <a:p>
            <a:pPr>
              <a:defRPr b="1" i="1" sz="3800"/>
            </a:pPr>
            <a:r>
              <a:t>Traitements médicamenteux, en  ??</a:t>
            </a:r>
          </a:p>
        </p:txBody>
      </p:sp>
      <p:sp>
        <p:nvSpPr>
          <p:cNvPr id="121" name="Troubles du déficit de l’attention (avec ou sans hyperactivité)"/>
          <p:cNvSpPr txBox="1"/>
          <p:nvPr>
            <p:ph type="title"/>
          </p:nvPr>
        </p:nvSpPr>
        <p:spPr>
          <a:xfrm>
            <a:off x="4163871" y="591160"/>
            <a:ext cx="8190690" cy="1394303"/>
          </a:xfrm>
          <a:prstGeom prst="rect">
            <a:avLst/>
          </a:prstGeom>
        </p:spPr>
        <p:txBody>
          <a:bodyPr/>
          <a:lstStyle/>
          <a:p>
            <a:pPr/>
            <a:r>
              <a:t>Troubles du déficit de l’attention </a:t>
            </a:r>
            <a:r>
              <a:rPr i="1" sz="3000"/>
              <a:t>(avec ou sans hyperactivité)</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itre"/>
          <p:cNvSpPr txBox="1"/>
          <p:nvPr>
            <p:ph type="title"/>
          </p:nvPr>
        </p:nvSpPr>
        <p:spPr>
          <a:xfrm>
            <a:off x="4852689" y="695056"/>
            <a:ext cx="7501871" cy="1211058"/>
          </a:xfrm>
          <a:prstGeom prst="rect">
            <a:avLst/>
          </a:prstGeom>
        </p:spPr>
        <p:txBody>
          <a:bodyPr/>
          <a:lstStyle/>
          <a:p>
            <a:pPr/>
          </a:p>
        </p:txBody>
      </p:sp>
      <p:sp>
        <p:nvSpPr>
          <p:cNvPr id="124" name="Des gènes agissent dans la migration neurone et la coordination des circuits.…"/>
          <p:cNvSpPr txBox="1"/>
          <p:nvPr>
            <p:ph type="body" idx="1"/>
          </p:nvPr>
        </p:nvSpPr>
        <p:spPr>
          <a:xfrm>
            <a:off x="650238" y="2534968"/>
            <a:ext cx="11704323" cy="7218631"/>
          </a:xfrm>
          <a:prstGeom prst="rect">
            <a:avLst/>
          </a:prstGeom>
        </p:spPr>
        <p:txBody>
          <a:bodyPr/>
          <a:lstStyle/>
          <a:p>
            <a:pPr/>
            <a:r>
              <a:t>Des gènes agissent dans la migration neurone et la coordination des circuits. </a:t>
            </a:r>
          </a:p>
          <a:p>
            <a:pPr/>
          </a:p>
          <a:p>
            <a:pPr/>
            <a:r>
              <a:t>Ces atteintes focales d’un module neuro cognitif sont majoritairement résorbés à l’âge adulte mais…</a:t>
            </a:r>
          </a:p>
          <a:p>
            <a:pPr/>
          </a:p>
          <a:p>
            <a:pPr/>
            <a:r>
              <a:t>Ces troubles relativement durables interfèrent avec l’acquisition du schéma corporel, du langage, de l’expression orale &amp; écrite…</a:t>
            </a:r>
          </a:p>
          <a:p>
            <a:pPr/>
          </a:p>
          <a:p>
            <a:pPr/>
            <a:r>
              <a:t>L’efficience intellectuelle est en général normal mais on peut être DYS et déficient intellectuel ; 30 % de DYS multiple, par exemple dyslexie-dyscalculie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Image" descr="Image"/>
          <p:cNvPicPr>
            <a:picLocks noChangeAspect="1"/>
          </p:cNvPicPr>
          <p:nvPr/>
        </p:nvPicPr>
        <p:blipFill>
          <a:blip r:embed="rId2">
            <a:extLst/>
          </a:blip>
          <a:stretch>
            <a:fillRect/>
          </a:stretch>
        </p:blipFill>
        <p:spPr>
          <a:xfrm>
            <a:off x="71957" y="1560290"/>
            <a:ext cx="12860885" cy="7930879"/>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Image" descr="Image"/>
          <p:cNvPicPr>
            <a:picLocks noChangeAspect="1"/>
          </p:cNvPicPr>
          <p:nvPr/>
        </p:nvPicPr>
        <p:blipFill>
          <a:blip r:embed="rId2">
            <a:extLst/>
          </a:blip>
          <a:srcRect l="7748" t="19450" r="5831" b="4950"/>
          <a:stretch>
            <a:fillRect/>
          </a:stretch>
        </p:blipFill>
        <p:spPr>
          <a:xfrm>
            <a:off x="4901386" y="3080344"/>
            <a:ext cx="2907310" cy="3593019"/>
          </a:xfrm>
          <a:prstGeom prst="rect">
            <a:avLst/>
          </a:prstGeom>
          <a:ln w="12700">
            <a:miter lim="400000"/>
          </a:ln>
        </p:spPr>
      </p:pic>
      <p:pic>
        <p:nvPicPr>
          <p:cNvPr id="129" name="Image" descr="Image"/>
          <p:cNvPicPr>
            <a:picLocks noChangeAspect="1"/>
          </p:cNvPicPr>
          <p:nvPr/>
        </p:nvPicPr>
        <p:blipFill>
          <a:blip r:embed="rId3">
            <a:extLst/>
          </a:blip>
          <a:stretch>
            <a:fillRect/>
          </a:stretch>
        </p:blipFill>
        <p:spPr>
          <a:xfrm>
            <a:off x="435137" y="2219913"/>
            <a:ext cx="3352042" cy="3352043"/>
          </a:xfrm>
          <a:prstGeom prst="rect">
            <a:avLst/>
          </a:prstGeom>
          <a:ln w="12700">
            <a:miter lim="400000"/>
          </a:ln>
        </p:spPr>
      </p:pic>
      <p:pic>
        <p:nvPicPr>
          <p:cNvPr id="130" name="Image" descr="Image"/>
          <p:cNvPicPr>
            <a:picLocks noChangeAspect="1"/>
          </p:cNvPicPr>
          <p:nvPr/>
        </p:nvPicPr>
        <p:blipFill>
          <a:blip r:embed="rId4">
            <a:extLst/>
          </a:blip>
          <a:stretch>
            <a:fillRect/>
          </a:stretch>
        </p:blipFill>
        <p:spPr>
          <a:xfrm>
            <a:off x="10100523" y="1424195"/>
            <a:ext cx="2291864" cy="1477178"/>
          </a:xfrm>
          <a:prstGeom prst="rect">
            <a:avLst/>
          </a:prstGeom>
          <a:ln w="12700">
            <a:miter lim="400000"/>
          </a:ln>
        </p:spPr>
      </p:pic>
      <p:sp>
        <p:nvSpPr>
          <p:cNvPr id="131" name="Organes sensoriels"/>
          <p:cNvSpPr txBox="1"/>
          <p:nvPr/>
        </p:nvSpPr>
        <p:spPr>
          <a:xfrm>
            <a:off x="726820" y="5798708"/>
            <a:ext cx="2768671" cy="475675"/>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defRPr>
                <a:latin typeface="Arial"/>
                <a:ea typeface="Arial"/>
                <a:cs typeface="Arial"/>
                <a:sym typeface="Arial"/>
              </a:defRPr>
            </a:lvl1pPr>
          </a:lstStyle>
          <a:p>
            <a:pPr/>
            <a:r>
              <a:t>Organes sensoriels</a:t>
            </a:r>
          </a:p>
        </p:txBody>
      </p:sp>
      <p:sp>
        <p:nvSpPr>
          <p:cNvPr id="132" name="Traitement…"/>
          <p:cNvSpPr txBox="1"/>
          <p:nvPr/>
        </p:nvSpPr>
        <p:spPr>
          <a:xfrm>
            <a:off x="4239226" y="6598042"/>
            <a:ext cx="1588165" cy="831275"/>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algn="ctr">
              <a:defRPr>
                <a:effectLst>
                  <a:outerShdw sx="100000" sy="100000" kx="0" ky="0" algn="b" rotWithShape="0" blurRad="12700" dist="63500" dir="18900000">
                    <a:srgbClr val="FFFFFF"/>
                  </a:outerShdw>
                </a:effectLst>
                <a:latin typeface="Arial"/>
                <a:ea typeface="Arial"/>
                <a:cs typeface="Arial"/>
                <a:sym typeface="Arial"/>
              </a:defRPr>
            </a:pPr>
            <a:r>
              <a:t>Traitement</a:t>
            </a:r>
          </a:p>
          <a:p>
            <a:pPr algn="ctr">
              <a:defRPr>
                <a:effectLst>
                  <a:outerShdw sx="100000" sy="100000" kx="0" ky="0" algn="b" rotWithShape="0" blurRad="12700" dist="63500" dir="18900000">
                    <a:srgbClr val="FFFFFF"/>
                  </a:outerShdw>
                </a:effectLst>
                <a:latin typeface="Arial"/>
                <a:ea typeface="Arial"/>
                <a:cs typeface="Arial"/>
                <a:sym typeface="Arial"/>
              </a:defRPr>
            </a:pPr>
            <a:r>
              <a:t>gnosique</a:t>
            </a:r>
          </a:p>
        </p:txBody>
      </p:sp>
      <p:sp>
        <p:nvSpPr>
          <p:cNvPr id="133" name="Réponses motrices"/>
          <p:cNvSpPr txBox="1"/>
          <p:nvPr/>
        </p:nvSpPr>
        <p:spPr>
          <a:xfrm>
            <a:off x="9870675" y="7702847"/>
            <a:ext cx="2751555" cy="475676"/>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defRPr>
                <a:latin typeface="Arial"/>
                <a:ea typeface="Arial"/>
                <a:cs typeface="Arial"/>
                <a:sym typeface="Arial"/>
              </a:defRPr>
            </a:lvl1pPr>
          </a:lstStyle>
          <a:p>
            <a:pPr/>
            <a:r>
              <a:t>Réponses motrices</a:t>
            </a:r>
          </a:p>
        </p:txBody>
      </p:sp>
      <p:sp>
        <p:nvSpPr>
          <p:cNvPr id="134" name="Traitement…"/>
          <p:cNvSpPr txBox="1"/>
          <p:nvPr/>
        </p:nvSpPr>
        <p:spPr>
          <a:xfrm>
            <a:off x="7095172" y="6598042"/>
            <a:ext cx="1588166" cy="831275"/>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algn="ctr">
              <a:defRPr>
                <a:latin typeface="Arial"/>
                <a:ea typeface="Arial"/>
                <a:cs typeface="Arial"/>
                <a:sym typeface="Arial"/>
              </a:defRPr>
            </a:pPr>
            <a:r>
              <a:t>Traitement</a:t>
            </a:r>
          </a:p>
          <a:p>
            <a:pPr algn="ctr">
              <a:defRPr>
                <a:latin typeface="Arial"/>
                <a:ea typeface="Arial"/>
                <a:cs typeface="Arial"/>
                <a:sym typeface="Arial"/>
              </a:defRPr>
            </a:pPr>
            <a:r>
              <a:t>praxique</a:t>
            </a:r>
          </a:p>
        </p:txBody>
      </p:sp>
      <p:sp>
        <p:nvSpPr>
          <p:cNvPr id="135" name="Perception de…"/>
          <p:cNvSpPr txBox="1"/>
          <p:nvPr/>
        </p:nvSpPr>
        <p:spPr>
          <a:xfrm>
            <a:off x="3713267" y="8098359"/>
            <a:ext cx="2294504" cy="831276"/>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a:defRPr>
                <a:latin typeface="Arial"/>
                <a:ea typeface="Arial"/>
                <a:cs typeface="Arial"/>
                <a:sym typeface="Arial"/>
              </a:defRPr>
            </a:pPr>
            <a:r>
              <a:t>Perception de</a:t>
            </a:r>
          </a:p>
          <a:p>
            <a:pPr>
              <a:defRPr>
                <a:latin typeface="Arial"/>
                <a:ea typeface="Arial"/>
                <a:cs typeface="Arial"/>
                <a:sym typeface="Arial"/>
              </a:defRPr>
            </a:pPr>
            <a:r>
              <a:t>l’environnement</a:t>
            </a:r>
          </a:p>
        </p:txBody>
      </p:sp>
      <p:sp>
        <p:nvSpPr>
          <p:cNvPr id="136" name="Réponse…"/>
          <p:cNvSpPr txBox="1"/>
          <p:nvPr/>
        </p:nvSpPr>
        <p:spPr>
          <a:xfrm>
            <a:off x="7169239" y="8098359"/>
            <a:ext cx="1870642" cy="831276"/>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a:defRPr>
                <a:latin typeface="Arial"/>
                <a:ea typeface="Arial"/>
                <a:cs typeface="Arial"/>
                <a:sym typeface="Arial"/>
              </a:defRPr>
            </a:pPr>
            <a:r>
              <a:t>Réponse</a:t>
            </a:r>
          </a:p>
          <a:p>
            <a:pPr>
              <a:defRPr>
                <a:latin typeface="Arial"/>
                <a:ea typeface="Arial"/>
                <a:cs typeface="Arial"/>
                <a:sym typeface="Arial"/>
              </a:defRPr>
            </a:pPr>
            <a:r>
              <a:t>programmée</a:t>
            </a:r>
          </a:p>
        </p:txBody>
      </p:sp>
      <p:pic>
        <p:nvPicPr>
          <p:cNvPr id="137" name="Image" descr="Image"/>
          <p:cNvPicPr>
            <a:picLocks noChangeAspect="1"/>
          </p:cNvPicPr>
          <p:nvPr/>
        </p:nvPicPr>
        <p:blipFill>
          <a:blip r:embed="rId5">
            <a:extLst/>
          </a:blip>
          <a:stretch>
            <a:fillRect/>
          </a:stretch>
        </p:blipFill>
        <p:spPr>
          <a:xfrm>
            <a:off x="9870675" y="5658041"/>
            <a:ext cx="2751558" cy="1990711"/>
          </a:xfrm>
          <a:prstGeom prst="rect">
            <a:avLst/>
          </a:prstGeom>
          <a:ln w="12700">
            <a:miter lim="400000"/>
          </a:ln>
        </p:spPr>
      </p:pic>
      <p:sp>
        <p:nvSpPr>
          <p:cNvPr id="138" name="Traitement…"/>
          <p:cNvSpPr txBox="1"/>
          <p:nvPr/>
        </p:nvSpPr>
        <p:spPr>
          <a:xfrm>
            <a:off x="5467643" y="2282221"/>
            <a:ext cx="2069513" cy="981183"/>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algn="ctr">
              <a:defRPr b="1" sz="3000">
                <a:latin typeface="Arial"/>
                <a:ea typeface="Arial"/>
                <a:cs typeface="Arial"/>
                <a:sym typeface="Arial"/>
              </a:defRPr>
            </a:pPr>
            <a:r>
              <a:t>Traitement</a:t>
            </a:r>
          </a:p>
          <a:p>
            <a:pPr algn="ctr">
              <a:defRPr b="1" sz="3000">
                <a:latin typeface="Arial"/>
                <a:ea typeface="Arial"/>
                <a:cs typeface="Arial"/>
                <a:sym typeface="Arial"/>
              </a:defRPr>
            </a:pPr>
            <a:r>
              <a:t>cognitif</a:t>
            </a:r>
          </a:p>
        </p:txBody>
      </p:sp>
      <p:sp>
        <p:nvSpPr>
          <p:cNvPr id="139" name="Ligne de connexion"/>
          <p:cNvSpPr/>
          <p:nvPr/>
        </p:nvSpPr>
        <p:spPr>
          <a:xfrm>
            <a:off x="8949800" y="8178524"/>
            <a:ext cx="2020533" cy="302832"/>
          </a:xfrm>
          <a:custGeom>
            <a:avLst/>
            <a:gdLst/>
            <a:ahLst/>
            <a:cxnLst>
              <a:cxn ang="0">
                <a:pos x="wd2" y="hd2"/>
              </a:cxn>
              <a:cxn ang="5400000">
                <a:pos x="wd2" y="hd2"/>
              </a:cxn>
              <a:cxn ang="10800000">
                <a:pos x="wd2" y="hd2"/>
              </a:cxn>
              <a:cxn ang="16200000">
                <a:pos x="wd2" y="hd2"/>
              </a:cxn>
            </a:cxnLst>
            <a:rect l="0" t="0" r="r" b="b"/>
            <a:pathLst>
              <a:path w="21600" h="19365" fill="norm" stroke="1" extrusionOk="0">
                <a:moveTo>
                  <a:pt x="0" y="18655"/>
                </a:moveTo>
                <a:cubicBezTo>
                  <a:pt x="10096" y="21600"/>
                  <a:pt x="17296" y="15382"/>
                  <a:pt x="21600" y="0"/>
                </a:cubicBezTo>
              </a:path>
            </a:pathLst>
          </a:custGeom>
          <a:ln w="38100">
            <a:solidFill>
              <a:srgbClr val="0433FF"/>
            </a:solidFill>
            <a:bevel/>
            <a:headEnd type="oval"/>
            <a:tailEnd type="triangle"/>
          </a:ln>
          <a:effectLst>
            <a:outerShdw sx="100000" sy="100000" kx="0" ky="0" algn="b" rotWithShape="0" blurRad="50800" dist="25400" dir="5400000">
              <a:srgbClr val="000000">
                <a:alpha val="38000"/>
              </a:srgbClr>
            </a:outerShdw>
          </a:effectLst>
        </p:spPr>
        <p:txBody>
          <a:bodyPr lIns="65022" tIns="65022" rIns="65022" bIns="65022"/>
          <a:lstStyle/>
          <a:p>
            <a:pPr>
              <a:defRPr>
                <a:latin typeface="Arial"/>
                <a:ea typeface="Arial"/>
                <a:cs typeface="Arial"/>
                <a:sym typeface="Arial"/>
              </a:defRPr>
            </a:pPr>
          </a:p>
        </p:txBody>
      </p:sp>
      <p:sp>
        <p:nvSpPr>
          <p:cNvPr id="140" name="Ligne de connexion"/>
          <p:cNvSpPr/>
          <p:nvPr/>
        </p:nvSpPr>
        <p:spPr>
          <a:xfrm>
            <a:off x="2148339" y="6274458"/>
            <a:ext cx="1473378" cy="2232844"/>
          </a:xfrm>
          <a:custGeom>
            <a:avLst/>
            <a:gdLst/>
            <a:ahLst/>
            <a:cxnLst>
              <a:cxn ang="0">
                <a:pos x="wd2" y="hd2"/>
              </a:cxn>
              <a:cxn ang="5400000">
                <a:pos x="wd2" y="hd2"/>
              </a:cxn>
              <a:cxn ang="10800000">
                <a:pos x="wd2" y="hd2"/>
              </a:cxn>
              <a:cxn ang="16200000">
                <a:pos x="wd2" y="hd2"/>
              </a:cxn>
            </a:cxnLst>
            <a:rect l="0" t="0" r="r" b="b"/>
            <a:pathLst>
              <a:path w="21600" h="21287" fill="norm" stroke="1" extrusionOk="0">
                <a:moveTo>
                  <a:pt x="21600" y="21276"/>
                </a:moveTo>
                <a:cubicBezTo>
                  <a:pt x="10952" y="21600"/>
                  <a:pt x="3752" y="14508"/>
                  <a:pt x="0" y="0"/>
                </a:cubicBezTo>
              </a:path>
            </a:pathLst>
          </a:custGeom>
          <a:ln w="38100">
            <a:solidFill>
              <a:srgbClr val="0433FF"/>
            </a:solidFill>
            <a:bevel/>
            <a:headEnd type="triangle"/>
            <a:tailEnd type="oval"/>
          </a:ln>
          <a:effectLst>
            <a:outerShdw sx="100000" sy="100000" kx="0" ky="0" algn="b" rotWithShape="0" blurRad="50800" dist="25400" dir="5400000">
              <a:srgbClr val="000000">
                <a:alpha val="38000"/>
              </a:srgbClr>
            </a:outerShdw>
          </a:effectLst>
        </p:spPr>
        <p:txBody>
          <a:bodyPr lIns="65022" tIns="65022" rIns="65022" bIns="65022"/>
          <a:lstStyle/>
          <a:p>
            <a:pPr>
              <a:defRPr>
                <a:latin typeface="Arial"/>
                <a:ea typeface="Arial"/>
                <a:cs typeface="Arial"/>
                <a:sym typeface="Arial"/>
              </a:defRPr>
            </a:pPr>
          </a:p>
        </p:txBody>
      </p:sp>
      <p:pic>
        <p:nvPicPr>
          <p:cNvPr id="141" name="Image" descr="Image"/>
          <p:cNvPicPr>
            <a:picLocks noChangeAspect="1"/>
          </p:cNvPicPr>
          <p:nvPr/>
        </p:nvPicPr>
        <p:blipFill>
          <a:blip r:embed="rId6">
            <a:extLst/>
          </a:blip>
          <a:stretch>
            <a:fillRect/>
          </a:stretch>
        </p:blipFill>
        <p:spPr>
          <a:xfrm flipH="1">
            <a:off x="10052273" y="2994906"/>
            <a:ext cx="2388365" cy="2272630"/>
          </a:xfrm>
          <a:prstGeom prst="rect">
            <a:avLst/>
          </a:prstGeom>
          <a:ln w="12700">
            <a:miter lim="400000"/>
          </a:ln>
        </p:spPr>
      </p:pic>
      <p:sp>
        <p:nvSpPr>
          <p:cNvPr id="142" name="Ligne de connexion"/>
          <p:cNvSpPr/>
          <p:nvPr/>
        </p:nvSpPr>
        <p:spPr>
          <a:xfrm>
            <a:off x="4787937" y="5909778"/>
            <a:ext cx="1284513" cy="2122098"/>
          </a:xfrm>
          <a:custGeom>
            <a:avLst/>
            <a:gdLst/>
            <a:ahLst/>
            <a:cxnLst>
              <a:cxn ang="0">
                <a:pos x="wd2" y="hd2"/>
              </a:cxn>
              <a:cxn ang="5400000">
                <a:pos x="wd2" y="hd2"/>
              </a:cxn>
              <a:cxn ang="10800000">
                <a:pos x="wd2" y="hd2"/>
              </a:cxn>
              <a:cxn ang="16200000">
                <a:pos x="wd2" y="hd2"/>
              </a:cxn>
            </a:cxnLst>
            <a:rect l="0" t="0" r="r" b="b"/>
            <a:pathLst>
              <a:path w="19242" h="21600" fill="norm" stroke="1" extrusionOk="0">
                <a:moveTo>
                  <a:pt x="807" y="21600"/>
                </a:moveTo>
                <a:cubicBezTo>
                  <a:pt x="-2358" y="10732"/>
                  <a:pt x="3787" y="3532"/>
                  <a:pt x="19242" y="0"/>
                </a:cubicBezTo>
              </a:path>
            </a:pathLst>
          </a:custGeom>
          <a:ln w="38100">
            <a:solidFill>
              <a:srgbClr val="0433FF"/>
            </a:solidFill>
            <a:bevel/>
            <a:headEnd type="oval"/>
            <a:tailEnd type="triangle"/>
          </a:ln>
          <a:effectLst>
            <a:outerShdw sx="100000" sy="100000" kx="0" ky="0" algn="b" rotWithShape="0" blurRad="50800" dist="25400" dir="5400000">
              <a:srgbClr val="000000">
                <a:alpha val="38000"/>
              </a:srgbClr>
            </a:outerShdw>
          </a:effectLst>
        </p:spPr>
        <p:txBody>
          <a:bodyPr lIns="65022" tIns="65022" rIns="65022" bIns="65022"/>
          <a:lstStyle/>
          <a:p>
            <a:pPr>
              <a:defRPr>
                <a:latin typeface="Arial"/>
                <a:ea typeface="Arial"/>
                <a:cs typeface="Arial"/>
                <a:sym typeface="Arial"/>
              </a:defRPr>
            </a:pPr>
          </a:p>
        </p:txBody>
      </p:sp>
      <p:sp>
        <p:nvSpPr>
          <p:cNvPr id="143" name="Ligne de connexion"/>
          <p:cNvSpPr/>
          <p:nvPr/>
        </p:nvSpPr>
        <p:spPr>
          <a:xfrm>
            <a:off x="7076113" y="5927850"/>
            <a:ext cx="1141981" cy="2170511"/>
          </a:xfrm>
          <a:custGeom>
            <a:avLst/>
            <a:gdLst/>
            <a:ahLst/>
            <a:cxnLst>
              <a:cxn ang="0">
                <a:pos x="wd2" y="hd2"/>
              </a:cxn>
              <a:cxn ang="5400000">
                <a:pos x="wd2" y="hd2"/>
              </a:cxn>
              <a:cxn ang="10800000">
                <a:pos x="wd2" y="hd2"/>
              </a:cxn>
              <a:cxn ang="16200000">
                <a:pos x="wd2" y="hd2"/>
              </a:cxn>
            </a:cxnLst>
            <a:rect l="0" t="0" r="r" b="b"/>
            <a:pathLst>
              <a:path w="19411" h="21600" fill="norm" stroke="1" extrusionOk="0">
                <a:moveTo>
                  <a:pt x="0" y="0"/>
                </a:moveTo>
                <a:cubicBezTo>
                  <a:pt x="15355" y="2231"/>
                  <a:pt x="21600" y="9431"/>
                  <a:pt x="18735" y="21600"/>
                </a:cubicBezTo>
              </a:path>
            </a:pathLst>
          </a:custGeom>
          <a:ln w="38100">
            <a:solidFill>
              <a:srgbClr val="0433FF"/>
            </a:solidFill>
            <a:bevel/>
            <a:headEnd type="oval"/>
            <a:tailEnd type="triangle"/>
          </a:ln>
          <a:effectLst>
            <a:outerShdw sx="100000" sy="100000" kx="0" ky="0" algn="b" rotWithShape="0" blurRad="50800" dist="25400" dir="5400000">
              <a:srgbClr val="000000">
                <a:alpha val="38000"/>
              </a:srgbClr>
            </a:outerShdw>
          </a:effectLst>
        </p:spPr>
        <p:txBody>
          <a:bodyPr lIns="65022" tIns="65022" rIns="65022" bIns="65022"/>
          <a:lstStyle/>
          <a:p>
            <a:pPr>
              <a:defRPr>
                <a:latin typeface="Arial"/>
                <a:ea typeface="Arial"/>
                <a:cs typeface="Arial"/>
                <a:sym typeface="Arial"/>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rouble de l’acquisition du langage écrit, impossibilité de mettre ensemble, de connecter sons et lettres.…"/>
          <p:cNvSpPr txBox="1"/>
          <p:nvPr>
            <p:ph type="body" idx="1"/>
          </p:nvPr>
        </p:nvSpPr>
        <p:spPr>
          <a:xfrm>
            <a:off x="650238" y="2804156"/>
            <a:ext cx="11704323" cy="6585826"/>
          </a:xfrm>
          <a:prstGeom prst="rect">
            <a:avLst/>
          </a:prstGeom>
        </p:spPr>
        <p:txBody>
          <a:bodyPr/>
          <a:lstStyle/>
          <a:p>
            <a:pPr/>
            <a:r>
              <a:t>Trouble de l’acquisition du langage écrit, impossibilité de mettre ensemble, de connecter sons et lettres.</a:t>
            </a:r>
          </a:p>
          <a:p>
            <a:pPr>
              <a:spcBef>
                <a:spcPts val="800"/>
              </a:spcBef>
              <a:defRPr b="1"/>
            </a:pPr>
            <a:r>
              <a:t>3 profils de dyslexie :</a:t>
            </a:r>
          </a:p>
          <a:p>
            <a:pPr/>
            <a:r>
              <a:t>- syndrome </a:t>
            </a:r>
            <a:r>
              <a:rPr b="1"/>
              <a:t>phonologique</a:t>
            </a:r>
            <a:r>
              <a:t> (pas de segmentation des mot en phonèmes ou en syllabes)                                                                                                                             - syndrome </a:t>
            </a:r>
            <a:r>
              <a:rPr b="1"/>
              <a:t>visio attentionnel</a:t>
            </a:r>
            <a:r>
              <a:t>                                                             - syndrome </a:t>
            </a:r>
            <a:r>
              <a:rPr b="1"/>
              <a:t>dyspraxique</a:t>
            </a:r>
            <a:endParaRPr b="1"/>
          </a:p>
          <a:p>
            <a:pPr lvl="1" marL="741947" indent="-360947">
              <a:buSzPct val="100000"/>
              <a:buChar char="•"/>
            </a:pPr>
            <a:r>
              <a:t>Notion de langue transparente et opaque</a:t>
            </a:r>
          </a:p>
          <a:p>
            <a:pPr lvl="1" marL="741947" indent="-360947">
              <a:buSzPct val="100000"/>
              <a:buChar char="•"/>
            </a:pPr>
            <a:r>
              <a:t>Rééducation orthophoniste   </a:t>
            </a:r>
          </a:p>
          <a:p>
            <a:pPr lvl="1" marL="741947" indent="-360947">
              <a:buSzPct val="100000"/>
              <a:buChar char="•"/>
            </a:pPr>
            <a:r>
              <a:t>Rééducation par la musique : </a:t>
            </a:r>
            <a:r>
              <a:rPr sz="2800"/>
              <a:t>notion multimodale audition # son - vision # notes écrites - somestésique # touches</a:t>
            </a:r>
            <a:endParaRPr sz="2800"/>
          </a:p>
          <a:p>
            <a:pPr lvl="1">
              <a:defRPr b="1" i="1" sz="2800"/>
            </a:pPr>
            <a:r>
              <a:t>Enseignement  PESH</a:t>
            </a:r>
            <a:r>
              <a:rPr sz="3800"/>
              <a:t> ?</a:t>
            </a:r>
          </a:p>
        </p:txBody>
      </p:sp>
      <p:sp>
        <p:nvSpPr>
          <p:cNvPr id="146" name="Dyslexie…"/>
          <p:cNvSpPr txBox="1"/>
          <p:nvPr>
            <p:ph type="title"/>
          </p:nvPr>
        </p:nvSpPr>
        <p:spPr>
          <a:xfrm>
            <a:off x="4852689" y="695057"/>
            <a:ext cx="7501871" cy="1973635"/>
          </a:xfrm>
          <a:prstGeom prst="rect">
            <a:avLst/>
          </a:prstGeom>
        </p:spPr>
        <p:txBody>
          <a:bodyPr/>
          <a:lstStyle/>
          <a:p>
            <a:pPr/>
            <a:r>
              <a:t>Dyslexie </a:t>
            </a:r>
          </a:p>
          <a:p>
            <a:pPr>
              <a:defRPr b="0" i="1" sz="3400"/>
            </a:pPr>
            <a:r>
              <a:t>4 à 10 % de la population</a:t>
            </a:r>
          </a:p>
          <a:p>
            <a:pPr>
              <a:defRPr b="0" i="1" sz="3400"/>
            </a:pPr>
            <a:r>
              <a:t>le trouble DYS le + fréquent</a:t>
            </a:r>
          </a:p>
        </p:txBody>
      </p:sp>
      <p:pic>
        <p:nvPicPr>
          <p:cNvPr id="147" name="Image" descr="Image"/>
          <p:cNvPicPr>
            <a:picLocks noChangeAspect="1"/>
          </p:cNvPicPr>
          <p:nvPr/>
        </p:nvPicPr>
        <p:blipFill>
          <a:blip r:embed="rId2">
            <a:extLst/>
          </a:blip>
          <a:stretch>
            <a:fillRect/>
          </a:stretch>
        </p:blipFill>
        <p:spPr>
          <a:xfrm flipH="1" rot="20909075">
            <a:off x="4819260" y="8796259"/>
            <a:ext cx="946689" cy="94669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 Arrêt du développement mental ou un développement mental incomplet, caractérisé par une insuffisance des facultés et du niveau global d’intelligence, notamment au niveau des fonctions cognitives, du langage, de la motricité et des performances sociales. »"/>
          <p:cNvSpPr txBox="1"/>
          <p:nvPr>
            <p:ph type="body" idx="1"/>
          </p:nvPr>
        </p:nvSpPr>
        <p:spPr>
          <a:xfrm>
            <a:off x="650238" y="2168243"/>
            <a:ext cx="11704323" cy="7585359"/>
          </a:xfrm>
          <a:prstGeom prst="rect">
            <a:avLst/>
          </a:prstGeom>
        </p:spPr>
        <p:txBody>
          <a:bodyPr/>
          <a:lstStyle/>
          <a:p>
            <a:pPr/>
            <a:r>
              <a:t>« Arrêt du développement mental ou un développement mental incomplet, caractérisé par une insuffisance des facultés et du niveau global d’intelligence, notamment au niveau des fonctions cognitives, du langage, de la motricité et des performances sociales. »</a:t>
            </a:r>
          </a:p>
        </p:txBody>
      </p:sp>
      <p:sp>
        <p:nvSpPr>
          <p:cNvPr id="79" name="Organisation Mondiale de la Santé"/>
          <p:cNvSpPr txBox="1"/>
          <p:nvPr>
            <p:ph type="title"/>
          </p:nvPr>
        </p:nvSpPr>
        <p:spPr>
          <a:xfrm>
            <a:off x="3483811" y="695056"/>
            <a:ext cx="9338134" cy="1211058"/>
          </a:xfrm>
          <a:prstGeom prst="rect">
            <a:avLst/>
          </a:prstGeom>
        </p:spPr>
        <p:txBody>
          <a:bodyPr/>
          <a:lstStyle/>
          <a:p>
            <a:pPr/>
            <a:r>
              <a:t>Organisation Mondiale de la Santé</a:t>
            </a:r>
          </a:p>
        </p:txBody>
      </p:sp>
      <p:sp>
        <p:nvSpPr>
          <p:cNvPr id="80" name="Fonctionnelle…"/>
          <p:cNvSpPr txBox="1"/>
          <p:nvPr/>
        </p:nvSpPr>
        <p:spPr>
          <a:xfrm>
            <a:off x="6476724" y="5240249"/>
            <a:ext cx="6064034" cy="44988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defRPr b="1" sz="3600">
                <a:solidFill>
                  <a:srgbClr val="3D3C9E"/>
                </a:solidFill>
                <a:latin typeface="+mj-lt"/>
                <a:ea typeface="+mj-ea"/>
                <a:cs typeface="+mj-cs"/>
                <a:sym typeface="Helvetica"/>
              </a:defRPr>
            </a:pPr>
            <a:r>
              <a:t>Fonctionnelle</a:t>
            </a:r>
            <a:endParaRPr sz="4700">
              <a:solidFill>
                <a:srgbClr val="FFFFFF"/>
              </a:solidFill>
            </a:endParaRPr>
          </a:p>
          <a:p>
            <a:pPr marL="335280" indent="-335280">
              <a:buSzPct val="100000"/>
              <a:buChar char="•"/>
              <a:defRPr sz="3600">
                <a:solidFill>
                  <a:srgbClr val="3D3C9E"/>
                </a:solidFill>
                <a:latin typeface="+mj-lt"/>
                <a:ea typeface="+mj-ea"/>
                <a:cs typeface="+mj-cs"/>
                <a:sym typeface="Helvetica"/>
              </a:defRPr>
            </a:pPr>
            <a:r>
              <a:t>Nomenclature nationale </a:t>
            </a:r>
            <a:endParaRPr b="1" sz="3000">
              <a:solidFill>
                <a:srgbClr val="FFFFFF"/>
              </a:solidFill>
            </a:endParaRPr>
          </a:p>
          <a:p>
            <a:pPr marL="335280" indent="-335280">
              <a:buSzPct val="100000"/>
              <a:buChar char="•"/>
              <a:defRPr sz="3600">
                <a:solidFill>
                  <a:srgbClr val="3D3C9E"/>
                </a:solidFill>
                <a:latin typeface="+mj-lt"/>
                <a:ea typeface="+mj-ea"/>
                <a:cs typeface="+mj-cs"/>
                <a:sym typeface="Helvetica"/>
              </a:defRPr>
            </a:pPr>
            <a:r>
              <a:t>Loi de 2005</a:t>
            </a:r>
          </a:p>
          <a:p>
            <a:pPr marL="335280" indent="-335280">
              <a:buSzPct val="100000"/>
              <a:buChar char="•"/>
              <a:defRPr sz="3600">
                <a:solidFill>
                  <a:srgbClr val="3D3C9E"/>
                </a:solidFill>
                <a:latin typeface="+mj-lt"/>
                <a:ea typeface="+mj-ea"/>
                <a:cs typeface="+mj-cs"/>
                <a:sym typeface="Helvetica"/>
              </a:defRPr>
            </a:pPr>
            <a:r>
              <a:t>Basée sur les situations de handicap</a:t>
            </a:r>
            <a:endParaRPr b="1" sz="3000">
              <a:solidFill>
                <a:srgbClr val="FFFFFF"/>
              </a:solidFill>
            </a:endParaRPr>
          </a:p>
          <a:p>
            <a:pPr marL="335280" indent="-335280">
              <a:buSzPct val="100000"/>
              <a:buChar char="•"/>
              <a:defRPr sz="3600">
                <a:solidFill>
                  <a:srgbClr val="3D3C9E"/>
                </a:solidFill>
                <a:latin typeface="+mj-lt"/>
                <a:ea typeface="+mj-ea"/>
                <a:cs typeface="+mj-cs"/>
                <a:sym typeface="Helvetica"/>
              </a:defRPr>
            </a:pPr>
            <a:r>
              <a:t>Référence aux handicaps mentaux, cognitifs et psychiques</a:t>
            </a:r>
          </a:p>
        </p:txBody>
      </p:sp>
      <p:sp>
        <p:nvSpPr>
          <p:cNvPr id="81" name="Diagnostic…"/>
          <p:cNvSpPr txBox="1"/>
          <p:nvPr/>
        </p:nvSpPr>
        <p:spPr>
          <a:xfrm>
            <a:off x="370112" y="5240249"/>
            <a:ext cx="6064033" cy="34066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defRPr b="1" sz="3600">
                <a:solidFill>
                  <a:srgbClr val="3D3C9E"/>
                </a:solidFill>
                <a:latin typeface="+mj-lt"/>
                <a:ea typeface="+mj-ea"/>
                <a:cs typeface="+mj-cs"/>
                <a:sym typeface="Helvetica"/>
              </a:defRPr>
            </a:pPr>
            <a:r>
              <a:t>Diagnostic</a:t>
            </a:r>
          </a:p>
          <a:p>
            <a:pPr marL="360947" indent="-360947">
              <a:buSzPct val="100000"/>
              <a:buChar char="•"/>
              <a:defRPr sz="3600">
                <a:solidFill>
                  <a:srgbClr val="3D3C9E"/>
                </a:solidFill>
                <a:latin typeface="+mj-lt"/>
                <a:ea typeface="+mj-ea"/>
                <a:cs typeface="+mj-cs"/>
                <a:sym typeface="Helvetica"/>
              </a:defRPr>
            </a:pPr>
            <a:r>
              <a:t>Classification internationale</a:t>
            </a:r>
          </a:p>
          <a:p>
            <a:pPr marL="360947" indent="-360947">
              <a:buSzPct val="100000"/>
              <a:buChar char="•"/>
              <a:defRPr sz="3600">
                <a:solidFill>
                  <a:srgbClr val="3D3C9E"/>
                </a:solidFill>
                <a:latin typeface="+mj-lt"/>
                <a:ea typeface="+mj-ea"/>
                <a:cs typeface="+mj-cs"/>
                <a:sym typeface="Helvetica"/>
              </a:defRPr>
            </a:pPr>
            <a:r>
              <a:t>CIM-10 ou DSM-5</a:t>
            </a:r>
          </a:p>
          <a:p>
            <a:pPr marL="360947" indent="-360947">
              <a:buSzPct val="100000"/>
              <a:buChar char="•"/>
              <a:defRPr sz="3600">
                <a:solidFill>
                  <a:srgbClr val="3D3C9E"/>
                </a:solidFill>
                <a:latin typeface="+mj-lt"/>
                <a:ea typeface="+mj-ea"/>
                <a:cs typeface="+mj-cs"/>
                <a:sym typeface="Helvetica"/>
              </a:defRPr>
            </a:pPr>
            <a:r>
              <a:t>Basée sur les déficiences</a:t>
            </a:r>
          </a:p>
          <a:p>
            <a:pPr marL="360947" indent="-360947">
              <a:buSzPct val="100000"/>
              <a:buChar char="•"/>
              <a:defRPr sz="3600">
                <a:solidFill>
                  <a:srgbClr val="3D3C9E"/>
                </a:solidFill>
                <a:latin typeface="+mj-lt"/>
                <a:ea typeface="+mj-ea"/>
                <a:cs typeface="+mj-cs"/>
                <a:sym typeface="Helvetica"/>
              </a:defRPr>
            </a:pPr>
            <a:r>
              <a:t>Référence globale à la santé mentale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rouble du mouvement qui entraîne une incapacité totale ou partielle à automatiser et organiser les gestes, sans pour autant qu'ils présentent de troubles moteurs ou déficit intellectuel. Les automatismes issus d’un apprentissage sont difficiles à acquérir.…"/>
          <p:cNvSpPr txBox="1"/>
          <p:nvPr>
            <p:ph type="body" idx="1"/>
          </p:nvPr>
        </p:nvSpPr>
        <p:spPr>
          <a:xfrm>
            <a:off x="650238" y="2676032"/>
            <a:ext cx="11704323" cy="7077569"/>
          </a:xfrm>
          <a:prstGeom prst="rect">
            <a:avLst/>
          </a:prstGeom>
        </p:spPr>
        <p:txBody>
          <a:bodyPr/>
          <a:lstStyle/>
          <a:p>
            <a:pPr/>
            <a:r>
              <a:t>Trouble du mouvement qui entraîne une incapacité totale ou partielle à automatiser et organiser les gestes, sans pour autant qu'ils présentent de troubles moteurs ou déficit intellectuel. Les automatismes issus d’un apprentissage sont difficiles à acquérir.</a:t>
            </a:r>
          </a:p>
          <a:p>
            <a:pPr>
              <a:spcBef>
                <a:spcPts val="800"/>
              </a:spcBef>
            </a:pPr>
            <a:r>
              <a:t>Des difficultés à progresser normalement :</a:t>
            </a:r>
          </a:p>
          <a:p>
            <a:pPr marL="360947" indent="-360947">
              <a:buSzPct val="100000"/>
              <a:buChar char="•"/>
            </a:pPr>
            <a:r>
              <a:t>au niveau </a:t>
            </a:r>
            <a:r>
              <a:rPr b="1"/>
              <a:t>moteur</a:t>
            </a:r>
            <a:r>
              <a:t> : </a:t>
            </a:r>
            <a:r>
              <a:rPr sz="3400"/>
              <a:t>maladresse et difficultés de coordination </a:t>
            </a:r>
            <a:endParaRPr sz="3400"/>
          </a:p>
          <a:p>
            <a:pPr marL="360947" indent="-360947">
              <a:buSzPct val="100000"/>
              <a:buChar char="•"/>
            </a:pPr>
            <a:r>
              <a:t>au niveau du </a:t>
            </a:r>
            <a:r>
              <a:rPr b="1"/>
              <a:t>langage</a:t>
            </a:r>
            <a:r>
              <a:t> : </a:t>
            </a:r>
            <a:r>
              <a:rPr sz="3400"/>
              <a:t>difficultés d’élocution</a:t>
            </a:r>
            <a:endParaRPr sz="3400"/>
          </a:p>
          <a:p>
            <a:pPr marL="360947" indent="-360947">
              <a:buSzPct val="100000"/>
              <a:buChar char="•"/>
            </a:pPr>
            <a:r>
              <a:t>au niveau de la </a:t>
            </a:r>
            <a:r>
              <a:rPr b="1"/>
              <a:t>logique</a:t>
            </a:r>
            <a:r>
              <a:t> : </a:t>
            </a:r>
            <a:r>
              <a:rPr sz="3400"/>
              <a:t>difficultés à poser des opérations, à aborder l'arithmétique.</a:t>
            </a:r>
            <a:endParaRPr sz="3400"/>
          </a:p>
          <a:p>
            <a:pPr lvl="1" indent="845002">
              <a:spcBef>
                <a:spcPts val="800"/>
              </a:spcBef>
              <a:defRPr b="1" i="1" sz="3400"/>
            </a:pPr>
            <a:r>
              <a:t>Incidence sur l’enseignement ?</a:t>
            </a:r>
          </a:p>
        </p:txBody>
      </p:sp>
      <p:sp>
        <p:nvSpPr>
          <p:cNvPr id="150" name="Dyspraxie…"/>
          <p:cNvSpPr txBox="1"/>
          <p:nvPr>
            <p:ph type="title"/>
          </p:nvPr>
        </p:nvSpPr>
        <p:spPr>
          <a:xfrm>
            <a:off x="4852689" y="839554"/>
            <a:ext cx="7501871" cy="1211057"/>
          </a:xfrm>
          <a:prstGeom prst="rect">
            <a:avLst/>
          </a:prstGeom>
        </p:spPr>
        <p:txBody>
          <a:bodyPr/>
          <a:lstStyle/>
          <a:p>
            <a:pPr/>
            <a:r>
              <a:t>Dyspraxie</a:t>
            </a:r>
          </a:p>
          <a:p>
            <a:pPr>
              <a:defRPr b="0" i="1" sz="3400"/>
            </a:pPr>
            <a:r>
              <a:t>3 % des enfants</a:t>
            </a:r>
          </a:p>
        </p:txBody>
      </p:sp>
      <p:pic>
        <p:nvPicPr>
          <p:cNvPr id="151" name="Image" descr="Image"/>
          <p:cNvPicPr>
            <a:picLocks noChangeAspect="1"/>
          </p:cNvPicPr>
          <p:nvPr/>
        </p:nvPicPr>
        <p:blipFill>
          <a:blip r:embed="rId2">
            <a:extLst/>
          </a:blip>
          <a:stretch>
            <a:fillRect/>
          </a:stretch>
        </p:blipFill>
        <p:spPr>
          <a:xfrm flipH="1" rot="20909075">
            <a:off x="7935572" y="8629453"/>
            <a:ext cx="946689" cy="94669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rouble de l’acquisition et de la maîtrise de l'expression écrite principalement. Perturbations de la conversion phono-graphique, la segmentation des composants de la phrase, l'application des règles d'usage.…"/>
          <p:cNvSpPr txBox="1"/>
          <p:nvPr>
            <p:ph type="body" idx="1"/>
          </p:nvPr>
        </p:nvSpPr>
        <p:spPr>
          <a:xfrm>
            <a:off x="650238" y="2804156"/>
            <a:ext cx="11704323" cy="6833459"/>
          </a:xfrm>
          <a:prstGeom prst="rect">
            <a:avLst/>
          </a:prstGeom>
        </p:spPr>
        <p:txBody>
          <a:bodyPr/>
          <a:lstStyle/>
          <a:p>
            <a:pPr/>
            <a:r>
              <a:t>Trouble de l’acquisition et de la maîtrise de l'expression écrite principalement. Perturbations de la conversion phono-graphique, la segmentation des composants de la phrase, l'application des règles d'usage.</a:t>
            </a:r>
          </a:p>
          <a:p>
            <a:pPr>
              <a:spcBef>
                <a:spcPts val="800"/>
              </a:spcBef>
            </a:pPr>
            <a:r>
              <a:t>Les problèmes découlant de la dysorthographie sont :</a:t>
            </a:r>
          </a:p>
          <a:p>
            <a:pPr marL="360947" indent="-360947">
              <a:buSzPct val="100000"/>
              <a:buChar char="•"/>
            </a:pPr>
            <a:r>
              <a:t>Une lenteur d'exécution, des hésitations et une pauvreté des productions ;</a:t>
            </a:r>
          </a:p>
          <a:p>
            <a:pPr marL="360947" indent="-360947">
              <a:buSzPct val="100000"/>
              <a:buChar char="•"/>
            </a:pPr>
            <a:r>
              <a:t>Des fautes d'orthographe, de conjugaison, de grammaire et d'analyse ;</a:t>
            </a:r>
          </a:p>
          <a:p>
            <a:pPr marL="360947" indent="-360947">
              <a:buSzPct val="100000"/>
              <a:buChar char="•"/>
            </a:pPr>
            <a:r>
              <a:t>Des économies de syllabes, des omissions et des mots soudés.</a:t>
            </a:r>
          </a:p>
          <a:p>
            <a:pPr lvl="1">
              <a:defRPr b="1" i="1" sz="3800"/>
            </a:pPr>
            <a:r>
              <a:t>Incidence sur la plongée ?</a:t>
            </a:r>
          </a:p>
        </p:txBody>
      </p:sp>
      <p:sp>
        <p:nvSpPr>
          <p:cNvPr id="154" name="Dysorthographie…"/>
          <p:cNvSpPr txBox="1"/>
          <p:nvPr>
            <p:ph type="title"/>
          </p:nvPr>
        </p:nvSpPr>
        <p:spPr>
          <a:xfrm>
            <a:off x="4852689" y="695056"/>
            <a:ext cx="7501871" cy="1551965"/>
          </a:xfrm>
          <a:prstGeom prst="rect">
            <a:avLst/>
          </a:prstGeom>
        </p:spPr>
        <p:txBody>
          <a:bodyPr/>
          <a:lstStyle/>
          <a:p>
            <a:pPr/>
            <a:r>
              <a:t>Dysorthographie</a:t>
            </a:r>
          </a:p>
          <a:p>
            <a:pPr>
              <a:defRPr b="0" i="1" sz="3400"/>
            </a:pPr>
            <a:r>
              <a:t>4 à 10 % de la population</a:t>
            </a:r>
          </a:p>
        </p:txBody>
      </p:sp>
      <p:pic>
        <p:nvPicPr>
          <p:cNvPr id="155" name="Image" descr="Image"/>
          <p:cNvPicPr>
            <a:picLocks noChangeAspect="1"/>
          </p:cNvPicPr>
          <p:nvPr/>
        </p:nvPicPr>
        <p:blipFill>
          <a:blip r:embed="rId2">
            <a:extLst/>
          </a:blip>
          <a:stretch>
            <a:fillRect/>
          </a:stretch>
        </p:blipFill>
        <p:spPr>
          <a:xfrm flipH="1" rot="20909075">
            <a:off x="7046483" y="8644521"/>
            <a:ext cx="946690" cy="94669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Conjonction de troubles du calcul mais les personnes dyscalculiques peuvent être douées en physique, puisque leur fonctionnement logique est normal. Tant qu'aucun calcul n'est nécessaire, pas de difficulté.…"/>
          <p:cNvSpPr txBox="1"/>
          <p:nvPr>
            <p:ph type="body" idx="1"/>
          </p:nvPr>
        </p:nvSpPr>
        <p:spPr>
          <a:xfrm>
            <a:off x="650238" y="2804156"/>
            <a:ext cx="11704323" cy="6949445"/>
          </a:xfrm>
          <a:prstGeom prst="rect">
            <a:avLst/>
          </a:prstGeom>
        </p:spPr>
        <p:txBody>
          <a:bodyPr/>
          <a:lstStyle/>
          <a:p>
            <a:pPr/>
            <a:r>
              <a:t>Conjonction de troubles du calcul mais les personnes dyscalculiques peuvent être douées en physique, puisque leur fonctionnement logique est normal. Tant qu'aucun calcul n'est nécessaire, pas de difficulté.</a:t>
            </a:r>
          </a:p>
          <a:p>
            <a:pPr>
              <a:spcBef>
                <a:spcPts val="800"/>
              </a:spcBef>
            </a:pPr>
          </a:p>
          <a:p>
            <a:pPr>
              <a:spcBef>
                <a:spcPts val="800"/>
              </a:spcBef>
            </a:pPr>
            <a:r>
              <a:t>Stratégies compensatoires mais persistance possible à l'âge adulte, pose de nombreux problèmes, au quotidien pour : évaluer des distances ou des poids, utiliser les dates et les heures parfois (= retards), s’orienter…</a:t>
            </a:r>
          </a:p>
          <a:p>
            <a:pPr>
              <a:spcBef>
                <a:spcPts val="800"/>
              </a:spcBef>
            </a:pPr>
            <a:r>
              <a:t> </a:t>
            </a:r>
          </a:p>
          <a:p>
            <a:pPr>
              <a:spcBef>
                <a:spcPts val="800"/>
              </a:spcBef>
              <a:defRPr b="1" i="1" sz="3800"/>
            </a:pPr>
            <a:r>
              <a:t>Incidence sur la plongée ?</a:t>
            </a:r>
          </a:p>
        </p:txBody>
      </p:sp>
      <p:sp>
        <p:nvSpPr>
          <p:cNvPr id="158" name="Dyscalculie…"/>
          <p:cNvSpPr txBox="1"/>
          <p:nvPr>
            <p:ph type="title"/>
          </p:nvPr>
        </p:nvSpPr>
        <p:spPr>
          <a:xfrm>
            <a:off x="4852689" y="695056"/>
            <a:ext cx="7501871" cy="1551965"/>
          </a:xfrm>
          <a:prstGeom prst="rect">
            <a:avLst/>
          </a:prstGeom>
        </p:spPr>
        <p:txBody>
          <a:bodyPr/>
          <a:lstStyle/>
          <a:p>
            <a:pPr/>
            <a:r>
              <a:t>Dyscalculie </a:t>
            </a:r>
            <a:endParaRPr b="0"/>
          </a:p>
          <a:p>
            <a:pPr>
              <a:defRPr b="0" i="1" sz="3400"/>
            </a:pPr>
            <a:r>
              <a:t>4 % de la population</a:t>
            </a:r>
          </a:p>
        </p:txBody>
      </p:sp>
      <p:pic>
        <p:nvPicPr>
          <p:cNvPr id="159" name="Image" descr="Image"/>
          <p:cNvPicPr>
            <a:picLocks noChangeAspect="1"/>
          </p:cNvPicPr>
          <p:nvPr/>
        </p:nvPicPr>
        <p:blipFill>
          <a:blip r:embed="rId2">
            <a:extLst/>
          </a:blip>
          <a:stretch>
            <a:fillRect/>
          </a:stretch>
        </p:blipFill>
        <p:spPr>
          <a:xfrm flipH="1" rot="20909075">
            <a:off x="6898822" y="8268834"/>
            <a:ext cx="946689" cy="94669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rouble de coordination et de conduite du trait. Grande fatigabilité : écrire ou dessiner requiert une énorme attention et des efforts permanents. Ils ne parviennent pas à organiser et à coordonner leur écriture, ce qui la rend difficilement compréhensible.…"/>
          <p:cNvSpPr txBox="1"/>
          <p:nvPr>
            <p:ph type="body" idx="1"/>
          </p:nvPr>
        </p:nvSpPr>
        <p:spPr>
          <a:xfrm>
            <a:off x="650238" y="2804156"/>
            <a:ext cx="11704323" cy="6949445"/>
          </a:xfrm>
          <a:prstGeom prst="rect">
            <a:avLst/>
          </a:prstGeom>
        </p:spPr>
        <p:txBody>
          <a:bodyPr/>
          <a:lstStyle/>
          <a:p>
            <a:pPr/>
            <a:r>
              <a:t>Trouble de coordination et de conduite du trait. Grande fatigabilité : écrire ou dessiner requiert une énorme attention et des efforts permanents. Ils ne parviennent pas à organiser et à coordonner leur écriture, ce qui la rend difficilement compréhensible.</a:t>
            </a:r>
          </a:p>
          <a:p>
            <a:pPr>
              <a:spcBef>
                <a:spcPts val="800"/>
              </a:spcBef>
            </a:pPr>
            <a:r>
              <a:t>Certaines dysgraphies peuvent être associées à des pathologies telles qu'une IMC, un AVC ou une tumeur cérébrale par exemple.</a:t>
            </a:r>
          </a:p>
          <a:p>
            <a:pPr>
              <a:spcBef>
                <a:spcPts val="800"/>
              </a:spcBef>
            </a:pPr>
          </a:p>
          <a:p>
            <a:pPr lvl="1" indent="845002">
              <a:spcBef>
                <a:spcPts val="800"/>
              </a:spcBef>
              <a:defRPr b="1" i="1" sz="3400"/>
            </a:pPr>
            <a:r>
              <a:t>Incidence sur l’enseignement , l’évaluation ?</a:t>
            </a:r>
          </a:p>
        </p:txBody>
      </p:sp>
      <p:sp>
        <p:nvSpPr>
          <p:cNvPr id="162" name="Dysgraphies…"/>
          <p:cNvSpPr txBox="1"/>
          <p:nvPr>
            <p:ph type="title"/>
          </p:nvPr>
        </p:nvSpPr>
        <p:spPr>
          <a:xfrm>
            <a:off x="4852689" y="695056"/>
            <a:ext cx="7501871" cy="1551965"/>
          </a:xfrm>
          <a:prstGeom prst="rect">
            <a:avLst/>
          </a:prstGeom>
        </p:spPr>
        <p:txBody>
          <a:bodyPr/>
          <a:lstStyle/>
          <a:p>
            <a:pPr/>
            <a:r>
              <a:t>Dysgraphies</a:t>
            </a:r>
          </a:p>
          <a:p>
            <a:pPr>
              <a:defRPr b="0" i="1" sz="3400"/>
            </a:pPr>
            <a:r>
              <a:t>10 % de la population</a:t>
            </a:r>
          </a:p>
        </p:txBody>
      </p:sp>
      <p:pic>
        <p:nvPicPr>
          <p:cNvPr id="163" name="Image" descr="Image"/>
          <p:cNvPicPr>
            <a:picLocks noChangeAspect="1"/>
          </p:cNvPicPr>
          <p:nvPr/>
        </p:nvPicPr>
        <p:blipFill>
          <a:blip r:embed="rId2">
            <a:extLst/>
          </a:blip>
          <a:stretch>
            <a:fillRect/>
          </a:stretch>
        </p:blipFill>
        <p:spPr>
          <a:xfrm flipH="1" rot="20909075">
            <a:off x="10696284" y="7937310"/>
            <a:ext cx="946689" cy="94669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rouble structurel primaire et durable de la communication et du développement du langage oral.…"/>
          <p:cNvSpPr txBox="1"/>
          <p:nvPr>
            <p:ph type="body" idx="1"/>
          </p:nvPr>
        </p:nvSpPr>
        <p:spPr>
          <a:xfrm>
            <a:off x="650238" y="2804156"/>
            <a:ext cx="11704323" cy="6949445"/>
          </a:xfrm>
          <a:prstGeom prst="rect">
            <a:avLst/>
          </a:prstGeom>
        </p:spPr>
        <p:txBody>
          <a:bodyPr/>
          <a:lstStyle/>
          <a:p>
            <a:pPr/>
            <a:r>
              <a:t>Trouble structurel primaire et durable de la communication et du développement du langage oral.</a:t>
            </a:r>
          </a:p>
          <a:p>
            <a:pPr>
              <a:spcBef>
                <a:spcPts val="800"/>
              </a:spcBef>
            </a:pPr>
            <a:r>
              <a:t>Ce trouble plus ou moins sévère peut porter soit sur la compréhension du langage (incompréhension des consignes orales) soit sur sa production (phrases courtes, indistinctes, omission des pronoms.</a:t>
            </a:r>
          </a:p>
          <a:p>
            <a:pPr>
              <a:spcBef>
                <a:spcPts val="800"/>
              </a:spcBef>
            </a:pPr>
          </a:p>
          <a:p>
            <a:pPr lvl="1" indent="845002">
              <a:spcBef>
                <a:spcPts val="800"/>
              </a:spcBef>
              <a:defRPr b="1" i="1" sz="3400"/>
            </a:pPr>
            <a:r>
              <a:t>Enseignement avec de l’écrit, des schémas… </a:t>
            </a:r>
          </a:p>
        </p:txBody>
      </p:sp>
      <p:sp>
        <p:nvSpPr>
          <p:cNvPr id="166" name="Dysphasiques…"/>
          <p:cNvSpPr txBox="1"/>
          <p:nvPr>
            <p:ph type="title"/>
          </p:nvPr>
        </p:nvSpPr>
        <p:spPr>
          <a:xfrm>
            <a:off x="4852689" y="695056"/>
            <a:ext cx="7501871" cy="1211058"/>
          </a:xfrm>
          <a:prstGeom prst="rect">
            <a:avLst/>
          </a:prstGeom>
        </p:spPr>
        <p:txBody>
          <a:bodyPr/>
          <a:lstStyle/>
          <a:p>
            <a:pPr/>
            <a:r>
              <a:t>Dysphasiques</a:t>
            </a:r>
          </a:p>
          <a:p>
            <a:pPr>
              <a:defRPr b="0" i="1" sz="3400"/>
            </a:pPr>
            <a:r>
              <a:t>1 % des enfants</a:t>
            </a:r>
          </a:p>
        </p:txBody>
      </p:sp>
      <p:pic>
        <p:nvPicPr>
          <p:cNvPr id="167" name="Image" descr="Image"/>
          <p:cNvPicPr>
            <a:picLocks noChangeAspect="1"/>
          </p:cNvPicPr>
          <p:nvPr/>
        </p:nvPicPr>
        <p:blipFill>
          <a:blip r:embed="rId2">
            <a:extLst/>
          </a:blip>
          <a:stretch>
            <a:fillRect/>
          </a:stretch>
        </p:blipFill>
        <p:spPr>
          <a:xfrm flipH="1" rot="20909075">
            <a:off x="11118223" y="6686559"/>
            <a:ext cx="946689" cy="946689"/>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extLst/>
          </a:blip>
          <a:srcRect l="3114" t="2813" r="2362" b="10823"/>
          <a:stretch>
            <a:fillRect/>
          </a:stretch>
        </p:blipFill>
        <p:spPr>
          <a:xfrm>
            <a:off x="58597" y="1126329"/>
            <a:ext cx="12324360" cy="8445319"/>
          </a:xfrm>
          <a:prstGeom prst="rect">
            <a:avLst/>
          </a:prstGeom>
          <a:ln w="12700">
            <a:miter lim="400000"/>
          </a:ln>
        </p:spPr>
      </p:pic>
      <p:pic>
        <p:nvPicPr>
          <p:cNvPr id="170" name="Image" descr="Image"/>
          <p:cNvPicPr>
            <a:picLocks noChangeAspect="1"/>
          </p:cNvPicPr>
          <p:nvPr/>
        </p:nvPicPr>
        <p:blipFill>
          <a:blip r:embed="rId3">
            <a:extLst/>
          </a:blip>
          <a:srcRect l="14293" t="17258" r="16696" b="16619"/>
          <a:stretch>
            <a:fillRect/>
          </a:stretch>
        </p:blipFill>
        <p:spPr>
          <a:xfrm>
            <a:off x="10147879" y="5490714"/>
            <a:ext cx="2757219" cy="2641889"/>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roubles du spectre autistique"/>
          <p:cNvSpPr txBox="1"/>
          <p:nvPr>
            <p:ph type="ctrTitle"/>
          </p:nvPr>
        </p:nvSpPr>
        <p:spPr>
          <a:xfrm>
            <a:off x="590093" y="5446614"/>
            <a:ext cx="11824614" cy="1211057"/>
          </a:xfrm>
          <a:prstGeom prst="rect">
            <a:avLst/>
          </a:prstGeom>
        </p:spPr>
        <p:txBody>
          <a:bodyPr/>
          <a:lstStyle/>
          <a:p>
            <a:pPr/>
            <a:r>
              <a:t>Troubles du spectre autistique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En 1943, Léo KANNER (US) décrit l’inaptitude de 11 enfants à établir des relations normales et à réagir à des situations et ceci dès le début de la vie.…"/>
          <p:cNvSpPr txBox="1"/>
          <p:nvPr>
            <p:ph type="body" idx="1"/>
          </p:nvPr>
        </p:nvSpPr>
        <p:spPr>
          <a:xfrm>
            <a:off x="650238" y="2804156"/>
            <a:ext cx="11704323" cy="6949445"/>
          </a:xfrm>
          <a:prstGeom prst="rect">
            <a:avLst/>
          </a:prstGeom>
        </p:spPr>
        <p:txBody>
          <a:bodyPr/>
          <a:lstStyle/>
          <a:p>
            <a:pPr>
              <a:defRPr sz="3400"/>
            </a:pPr>
            <a:r>
              <a:t>En 1943, Léo KANNER (US) décrit l’inaptitude de 11 enfants à établir des relations normales et à réagir à des situations et ceci dès le début de la vie.</a:t>
            </a:r>
          </a:p>
          <a:p>
            <a:pPr>
              <a:defRPr sz="3400"/>
            </a:pPr>
          </a:p>
          <a:p>
            <a:pPr>
              <a:defRPr sz="3400"/>
            </a:pPr>
            <a:r>
              <a:t>En 1944, Hans ASPERGER (All) décrit une autre pathologie avec arrêt des relations vers 2, 3 ans. L’angoisse semble faire élaborer un plan pour supporter cette difficulté épouvantable.</a:t>
            </a:r>
          </a:p>
          <a:p>
            <a:pPr>
              <a:defRPr sz="3400"/>
            </a:pPr>
          </a:p>
          <a:p>
            <a:pPr>
              <a:defRPr sz="3400"/>
            </a:pPr>
            <a:r>
              <a:t>En France, l’autisme a longtemps été considéré comme une psychose. Les troubles du spectres autistiques font partie des troubles neurodéveloppementaux. Le 4</a:t>
            </a:r>
            <a:r>
              <a:rPr baseline="31999"/>
              <a:t>ème</a:t>
            </a:r>
            <a:r>
              <a:t> plan Autisme est lancé à partir de juillet 2017.</a:t>
            </a:r>
          </a:p>
        </p:txBody>
      </p:sp>
      <p:sp>
        <p:nvSpPr>
          <p:cNvPr id="175" name="Troubles du spectre autistique"/>
          <p:cNvSpPr txBox="1"/>
          <p:nvPr>
            <p:ph type="title"/>
          </p:nvPr>
        </p:nvSpPr>
        <p:spPr>
          <a:xfrm>
            <a:off x="4956457" y="707756"/>
            <a:ext cx="7398103" cy="1554469"/>
          </a:xfrm>
          <a:prstGeom prst="rect">
            <a:avLst/>
          </a:prstGeom>
        </p:spPr>
        <p:txBody>
          <a:bodyPr/>
          <a:lstStyle/>
          <a:p>
            <a:pPr/>
            <a:r>
              <a:t>Troubles du spectre autistique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utisme de type Kanner : isolement extrême, déambulant sans motif, pas de communication ni par geste, ni par mimique, rituels, intrusion intolérable……"/>
          <p:cNvSpPr txBox="1"/>
          <p:nvPr>
            <p:ph type="body" idx="1"/>
          </p:nvPr>
        </p:nvSpPr>
        <p:spPr>
          <a:xfrm>
            <a:off x="455824" y="2399512"/>
            <a:ext cx="12193129" cy="7354090"/>
          </a:xfrm>
          <a:prstGeom prst="rect">
            <a:avLst/>
          </a:prstGeom>
        </p:spPr>
        <p:txBody>
          <a:bodyPr/>
          <a:lstStyle/>
          <a:p>
            <a:pPr marL="228600" indent="-228600">
              <a:buSzPct val="100000"/>
              <a:buChar char="•"/>
              <a:defRPr b="1" sz="3400"/>
            </a:pPr>
            <a:r>
              <a:t>Autisme de type Kanner </a:t>
            </a:r>
            <a:r>
              <a:rPr b="0"/>
              <a:t>: isolement extrême, déambulant sans motif, pas de communication ni par geste, ni par mimique, rituels, intrusion intolérable…</a:t>
            </a:r>
          </a:p>
          <a:p>
            <a:pPr marL="228600" indent="-228600">
              <a:buSzPct val="100000"/>
              <a:buChar char="•"/>
              <a:defRPr b="1" sz="3400"/>
            </a:pPr>
            <a:r>
              <a:t>Autisme de type Asperger</a:t>
            </a:r>
            <a:r>
              <a:rPr b="0"/>
              <a:t> : échanges réduit mais capacité adaptative, sur un mode partiel, discontinu ; angoisse, tics, cérémonials complexes, troubles du langage, performances intellectuelles parfois remarquables.</a:t>
            </a:r>
          </a:p>
          <a:p>
            <a:pPr>
              <a:defRPr sz="3400"/>
            </a:pPr>
          </a:p>
          <a:p>
            <a:pPr>
              <a:defRPr sz="3400"/>
            </a:pPr>
            <a:r>
              <a:t>Les théories sur l'autisme ont permis de mieux comprendre le processus de pensée des personnes qui ont ce handicap et leur symptomatologie. </a:t>
            </a:r>
          </a:p>
          <a:p>
            <a:pPr>
              <a:defRPr sz="3400"/>
            </a:pPr>
            <a:r>
              <a:t>L’autisme reste un mystère en grande partie irrésolu, aucune théorie ne parvient à expliquer tous les symptômes. Il y a un déficit dans le traitement de l’information.</a:t>
            </a:r>
          </a:p>
        </p:txBody>
      </p:sp>
      <p:sp>
        <p:nvSpPr>
          <p:cNvPr id="178" name="Troubles du spectre autistique"/>
          <p:cNvSpPr txBox="1"/>
          <p:nvPr>
            <p:ph type="title"/>
          </p:nvPr>
        </p:nvSpPr>
        <p:spPr>
          <a:xfrm>
            <a:off x="4956457" y="695056"/>
            <a:ext cx="7398103" cy="1379358"/>
          </a:xfrm>
          <a:prstGeom prst="rect">
            <a:avLst/>
          </a:prstGeom>
        </p:spPr>
        <p:txBody>
          <a:bodyPr/>
          <a:lstStyle/>
          <a:p>
            <a:pPr/>
            <a:r>
              <a:t>Troubles du spectre autistique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Les personnes avec des troubles autistiques ont les mêmes sens que les autres mais elles vivent des expériences sensorielles différentes.…"/>
          <p:cNvSpPr txBox="1"/>
          <p:nvPr>
            <p:ph type="body" idx="1"/>
          </p:nvPr>
        </p:nvSpPr>
        <p:spPr>
          <a:xfrm>
            <a:off x="650238" y="2804156"/>
            <a:ext cx="11704323" cy="6949445"/>
          </a:xfrm>
          <a:prstGeom prst="rect">
            <a:avLst/>
          </a:prstGeom>
        </p:spPr>
        <p:txBody>
          <a:bodyPr/>
          <a:lstStyle/>
          <a:p>
            <a:pPr/>
            <a:r>
              <a:t>Les personnes avec des troubles autistiques ont les mêmes sens que les autres</a:t>
            </a:r>
            <a:r>
              <a:rPr sz="3200"/>
              <a:t> </a:t>
            </a:r>
            <a:r>
              <a:t>mais elles vivent des expériences sensorielles différentes.</a:t>
            </a:r>
          </a:p>
          <a:p>
            <a:pPr/>
          </a:p>
          <a:p>
            <a:pPr/>
            <a:r>
              <a:t>Un élément change et ce n’est plus la même personne… </a:t>
            </a:r>
          </a:p>
        </p:txBody>
      </p:sp>
      <p:sp>
        <p:nvSpPr>
          <p:cNvPr id="181" name="Problèmes sensoriels"/>
          <p:cNvSpPr txBox="1"/>
          <p:nvPr>
            <p:ph type="title"/>
          </p:nvPr>
        </p:nvSpPr>
        <p:spPr>
          <a:xfrm>
            <a:off x="4956457" y="695056"/>
            <a:ext cx="7398103" cy="1211058"/>
          </a:xfrm>
          <a:prstGeom prst="rect">
            <a:avLst/>
          </a:prstGeom>
        </p:spPr>
        <p:txBody>
          <a:bodyPr/>
          <a:lstStyle/>
          <a:p>
            <a:pPr/>
            <a:r>
              <a:t>Problèmes sensoriels</a:t>
            </a:r>
          </a:p>
        </p:txBody>
      </p:sp>
      <p:sp>
        <p:nvSpPr>
          <p:cNvPr id="182" name="Georges CLOONEY"/>
          <p:cNvSpPr txBox="1"/>
          <p:nvPr/>
        </p:nvSpPr>
        <p:spPr>
          <a:xfrm>
            <a:off x="1062686" y="8774130"/>
            <a:ext cx="4259110" cy="6761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defRPr sz="3600">
                <a:solidFill>
                  <a:srgbClr val="3D3C9E"/>
                </a:solidFill>
                <a:latin typeface="+mj-lt"/>
                <a:ea typeface="+mj-ea"/>
                <a:cs typeface="+mj-cs"/>
                <a:sym typeface="Helvetica"/>
              </a:defRPr>
            </a:lvl1pPr>
          </a:lstStyle>
          <a:p>
            <a:pPr/>
            <a:r>
              <a:t>Georges CLOONEY</a:t>
            </a:r>
          </a:p>
        </p:txBody>
      </p:sp>
      <p:sp>
        <p:nvSpPr>
          <p:cNvPr id="183" name="Une personne inconnue"/>
          <p:cNvSpPr txBox="1"/>
          <p:nvPr/>
        </p:nvSpPr>
        <p:spPr>
          <a:xfrm>
            <a:off x="7650618" y="8774130"/>
            <a:ext cx="4997819" cy="6761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defRPr sz="3600">
                <a:solidFill>
                  <a:srgbClr val="3D3C9E"/>
                </a:solidFill>
                <a:latin typeface="+mj-lt"/>
                <a:ea typeface="+mj-ea"/>
                <a:cs typeface="+mj-cs"/>
                <a:sym typeface="Helvetica"/>
              </a:defRPr>
            </a:lvl1pPr>
          </a:lstStyle>
          <a:p>
            <a:pPr/>
            <a:r>
              <a:t>Une personne inconnue</a:t>
            </a:r>
          </a:p>
        </p:txBody>
      </p:sp>
      <p:pic>
        <p:nvPicPr>
          <p:cNvPr id="184" name="Image" descr="Image"/>
          <p:cNvPicPr>
            <a:picLocks noChangeAspect="1"/>
          </p:cNvPicPr>
          <p:nvPr/>
        </p:nvPicPr>
        <p:blipFill>
          <a:blip r:embed="rId2">
            <a:extLst/>
          </a:blip>
          <a:stretch>
            <a:fillRect/>
          </a:stretch>
        </p:blipFill>
        <p:spPr>
          <a:xfrm>
            <a:off x="8739829" y="5830025"/>
            <a:ext cx="2819402" cy="2882902"/>
          </a:xfrm>
          <a:prstGeom prst="rect">
            <a:avLst/>
          </a:prstGeom>
          <a:ln w="12700">
            <a:miter lim="400000"/>
          </a:ln>
        </p:spPr>
      </p:pic>
      <p:pic>
        <p:nvPicPr>
          <p:cNvPr id="185" name="Image" descr="Image"/>
          <p:cNvPicPr>
            <a:picLocks noChangeAspect="1"/>
          </p:cNvPicPr>
          <p:nvPr/>
        </p:nvPicPr>
        <p:blipFill>
          <a:blip r:embed="rId3">
            <a:extLst/>
          </a:blip>
          <a:srcRect l="13140" t="0" r="38032" b="11045"/>
          <a:stretch>
            <a:fillRect/>
          </a:stretch>
        </p:blipFill>
        <p:spPr>
          <a:xfrm>
            <a:off x="1708929" y="5830025"/>
            <a:ext cx="2465403" cy="288304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Point de vue de l’élève :…"/>
          <p:cNvSpPr txBox="1"/>
          <p:nvPr>
            <p:ph type="body" sz="half" idx="1"/>
          </p:nvPr>
        </p:nvSpPr>
        <p:spPr>
          <a:xfrm>
            <a:off x="433493" y="3055235"/>
            <a:ext cx="5610045" cy="6698365"/>
          </a:xfrm>
          <a:prstGeom prst="rect">
            <a:avLst/>
          </a:prstGeom>
        </p:spPr>
        <p:txBody>
          <a:bodyPr/>
          <a:lstStyle/>
          <a:p>
            <a:pPr>
              <a:defRPr b="1"/>
            </a:pPr>
            <a:r>
              <a:t>Point de vue de l’élève :</a:t>
            </a:r>
          </a:p>
          <a:p>
            <a:pPr marL="385761" indent="-385761">
              <a:buSzPct val="100000"/>
              <a:buChar char="•"/>
            </a:pPr>
            <a:r>
              <a:t>Désir de pratiquer cette activité</a:t>
            </a:r>
          </a:p>
          <a:p>
            <a:pPr marL="385761" indent="-385761">
              <a:buSzPct val="100000"/>
              <a:buChar char="•"/>
            </a:pPr>
            <a:r>
              <a:t>Sens social,</a:t>
            </a:r>
          </a:p>
          <a:p>
            <a:pPr marL="385761" indent="-385761">
              <a:buSzPct val="100000"/>
              <a:buChar char="•"/>
            </a:pPr>
            <a:r>
              <a:t>Sens relationnel,</a:t>
            </a:r>
          </a:p>
          <a:p>
            <a:pPr marL="385761" indent="-385761">
              <a:buSzPct val="100000"/>
              <a:buChar char="•"/>
            </a:pPr>
            <a:r>
              <a:t>Humain,</a:t>
            </a:r>
          </a:p>
          <a:p>
            <a:pPr marL="385761" indent="-385761">
              <a:buSzPct val="100000"/>
              <a:buChar char="•"/>
            </a:pPr>
            <a:r>
              <a:t>Activité valorisante,</a:t>
            </a:r>
          </a:p>
          <a:p>
            <a:pPr marL="385761" indent="-385761">
              <a:buSzPct val="100000"/>
              <a:buChar char="•"/>
            </a:pPr>
            <a:r>
              <a:t>Estime de soi…</a:t>
            </a:r>
          </a:p>
        </p:txBody>
      </p:sp>
      <p:sp>
        <p:nvSpPr>
          <p:cNvPr id="84" name="Faire plonger un PESH « mental », pourquoi ??"/>
          <p:cNvSpPr txBox="1"/>
          <p:nvPr>
            <p:ph type="title"/>
          </p:nvPr>
        </p:nvSpPr>
        <p:spPr>
          <a:xfrm>
            <a:off x="4182226" y="695056"/>
            <a:ext cx="8549863" cy="1467384"/>
          </a:xfrm>
          <a:prstGeom prst="rect">
            <a:avLst/>
          </a:prstGeom>
        </p:spPr>
        <p:txBody>
          <a:bodyPr/>
          <a:lstStyle/>
          <a:p>
            <a:pPr/>
            <a:r>
              <a:t>Faire plonger un PESH « mental », pourquoi ?? </a:t>
            </a:r>
          </a:p>
        </p:txBody>
      </p:sp>
      <p:sp>
        <p:nvSpPr>
          <p:cNvPr id="85" name="Point de vue de l’encadrant :…"/>
          <p:cNvSpPr txBox="1"/>
          <p:nvPr/>
        </p:nvSpPr>
        <p:spPr>
          <a:xfrm>
            <a:off x="6261977" y="3055235"/>
            <a:ext cx="6399857" cy="655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b="1" sz="3600">
                <a:solidFill>
                  <a:srgbClr val="3D3C9E"/>
                </a:solidFill>
                <a:latin typeface="+mj-lt"/>
                <a:ea typeface="+mj-ea"/>
                <a:cs typeface="+mj-cs"/>
                <a:sym typeface="Helvetica"/>
              </a:defRPr>
            </a:pPr>
            <a:r>
              <a:t>Point de vue de l’encadrant :</a:t>
            </a:r>
          </a:p>
          <a:p>
            <a:pPr marL="385761" indent="-385761">
              <a:buSzPct val="100000"/>
              <a:buChar char="•"/>
              <a:defRPr sz="3600">
                <a:solidFill>
                  <a:srgbClr val="3D3C9E"/>
                </a:solidFill>
                <a:latin typeface="+mj-lt"/>
                <a:ea typeface="+mj-ea"/>
                <a:cs typeface="+mj-cs"/>
                <a:sym typeface="Helvetica"/>
              </a:defRPr>
            </a:pPr>
            <a:r>
              <a:t>Pratique d’une activité</a:t>
            </a:r>
          </a:p>
          <a:p>
            <a:pPr marL="385761" indent="-385761">
              <a:buSzPct val="100000"/>
              <a:buChar char="•"/>
              <a:defRPr sz="3600">
                <a:solidFill>
                  <a:srgbClr val="3D3C9E"/>
                </a:solidFill>
                <a:latin typeface="+mj-lt"/>
                <a:ea typeface="+mj-ea"/>
                <a:cs typeface="+mj-cs"/>
                <a:sym typeface="Helvetica"/>
              </a:defRPr>
            </a:pPr>
            <a:r>
              <a:t>Anticipation, gestion du stress</a:t>
            </a:r>
          </a:p>
          <a:p>
            <a:pPr marL="385761" indent="-385761">
              <a:buSzPct val="100000"/>
              <a:buChar char="•"/>
              <a:defRPr sz="3600">
                <a:solidFill>
                  <a:srgbClr val="3D3C9E"/>
                </a:solidFill>
                <a:latin typeface="+mj-lt"/>
                <a:ea typeface="+mj-ea"/>
                <a:cs typeface="+mj-cs"/>
                <a:sym typeface="Helvetica"/>
              </a:defRPr>
            </a:pPr>
            <a:r>
              <a:t>Transmission </a:t>
            </a:r>
          </a:p>
          <a:p>
            <a:pPr marL="385761" indent="-385761">
              <a:buSzPct val="100000"/>
              <a:buChar char="•"/>
              <a:defRPr sz="3600">
                <a:solidFill>
                  <a:srgbClr val="3D3C9E"/>
                </a:solidFill>
                <a:latin typeface="+mj-lt"/>
                <a:ea typeface="+mj-ea"/>
                <a:cs typeface="+mj-cs"/>
                <a:sym typeface="Helvetica"/>
              </a:defRPr>
            </a:pPr>
            <a:r>
              <a:t>Enseignement personnalisé</a:t>
            </a:r>
          </a:p>
          <a:p>
            <a:pPr marL="385761" indent="-385761">
              <a:buSzPct val="100000"/>
              <a:buChar char="•"/>
              <a:defRPr sz="3600">
                <a:solidFill>
                  <a:srgbClr val="3D3C9E"/>
                </a:solidFill>
                <a:latin typeface="+mj-lt"/>
                <a:ea typeface="+mj-ea"/>
                <a:cs typeface="+mj-cs"/>
                <a:sym typeface="Helvetica"/>
              </a:defRPr>
            </a:pPr>
            <a:r>
              <a:t>Adaptation aux situations</a:t>
            </a:r>
          </a:p>
          <a:p>
            <a:pPr marL="385761" indent="-385761">
              <a:buSzPct val="100000"/>
              <a:buChar char="•"/>
              <a:defRPr sz="3600">
                <a:solidFill>
                  <a:srgbClr val="3D3C9E"/>
                </a:solidFill>
                <a:latin typeface="+mj-lt"/>
                <a:ea typeface="+mj-ea"/>
                <a:cs typeface="+mj-cs"/>
                <a:sym typeface="Helvetica"/>
              </a:defRPr>
            </a:pPr>
            <a:r>
              <a:t>Sécurité = Fil conducteur</a:t>
            </a:r>
          </a:p>
          <a:p>
            <a:pPr marL="385761" indent="-385761">
              <a:buSzPct val="100000"/>
              <a:buChar char="•"/>
              <a:defRPr sz="3600">
                <a:solidFill>
                  <a:srgbClr val="3D3C9E"/>
                </a:solidFill>
                <a:latin typeface="+mj-lt"/>
                <a:ea typeface="+mj-ea"/>
                <a:cs typeface="+mj-cs"/>
                <a:sym typeface="Helvetica"/>
              </a:defRPr>
            </a:pPr>
            <a:r>
              <a:t>Travail en équipe : médecin, l’aide de pont, auxiliaire de vie, éducateurs, parents et autres encadrants…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pport de la plongée ? masque = vision canalisée, eau = immersion apaisante, détendeur en bouche = acceptation de l’intrusion (?)…"/>
          <p:cNvSpPr txBox="1"/>
          <p:nvPr>
            <p:ph type="body" sz="quarter" idx="1"/>
          </p:nvPr>
        </p:nvSpPr>
        <p:spPr>
          <a:xfrm>
            <a:off x="650238" y="8554122"/>
            <a:ext cx="11704323" cy="1199480"/>
          </a:xfrm>
          <a:prstGeom prst="rect">
            <a:avLst/>
          </a:prstGeom>
        </p:spPr>
        <p:txBody>
          <a:bodyPr/>
          <a:lstStyle/>
          <a:p>
            <a:pPr>
              <a:defRPr b="1" sz="3200"/>
            </a:pPr>
            <a:r>
              <a:t>Apport de la plongée ?</a:t>
            </a:r>
            <a:r>
              <a:rPr b="0"/>
              <a:t> </a:t>
            </a:r>
            <a:r>
              <a:rPr b="0" sz="2800"/>
              <a:t>masque = vision canalisée, eau = immersion apaisante, détendeur en bouche = acceptation de l’intrusion (?)…</a:t>
            </a:r>
          </a:p>
        </p:txBody>
      </p:sp>
      <p:sp>
        <p:nvSpPr>
          <p:cNvPr id="188" name="Sensoriels ++ # - -"/>
          <p:cNvSpPr txBox="1"/>
          <p:nvPr>
            <p:ph type="title"/>
          </p:nvPr>
        </p:nvSpPr>
        <p:spPr>
          <a:xfrm>
            <a:off x="4956457" y="695056"/>
            <a:ext cx="7398103" cy="1211058"/>
          </a:xfrm>
          <a:prstGeom prst="rect">
            <a:avLst/>
          </a:prstGeom>
        </p:spPr>
        <p:txBody>
          <a:bodyPr/>
          <a:lstStyle/>
          <a:p>
            <a:pPr/>
            <a:r>
              <a:t>Sensoriels ++ # - -</a:t>
            </a:r>
          </a:p>
        </p:txBody>
      </p:sp>
      <p:graphicFrame>
        <p:nvGraphicFramePr>
          <p:cNvPr id="189" name="Tableau"/>
          <p:cNvGraphicFramePr/>
          <p:nvPr/>
        </p:nvGraphicFramePr>
        <p:xfrm>
          <a:off x="714847" y="2403682"/>
          <a:ext cx="11251563" cy="598190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859491"/>
                <a:gridCol w="4607918"/>
                <a:gridCol w="4784151"/>
              </a:tblGrid>
              <a:tr h="514460">
                <a:tc>
                  <a:txBody>
                    <a:bodyPr/>
                    <a:lstStyle/>
                    <a:p>
                      <a:pPr algn="l" defTabSz="914400">
                        <a:defRPr b="0" i="0" sz="1800"/>
                      </a:pPr>
                      <a:r>
                        <a:rPr b="1">
                          <a:latin typeface="+mj-lt"/>
                          <a:ea typeface="+mj-ea"/>
                          <a:cs typeface="+mj-cs"/>
                          <a:sym typeface="Helvetica"/>
                        </a:rPr>
                        <a:t>Sens</a:t>
                      </a:r>
                    </a:p>
                  </a:txBody>
                  <a:tcPr marL="34815" marR="34815" marT="34815" marB="34815" anchor="ctr" anchorCtr="0" horzOverflow="overflow">
                    <a:lnL w="12700">
                      <a:miter lim="400000"/>
                    </a:lnL>
                    <a:lnR w="12700">
                      <a:miter lim="400000"/>
                    </a:lnR>
                    <a:lnT w="12700">
                      <a:miter lim="400000"/>
                    </a:lnT>
                    <a:lnB w="12700">
                      <a:miter lim="400000"/>
                    </a:lnB>
                    <a:solidFill>
                      <a:srgbClr val="95B3D7"/>
                    </a:solidFill>
                  </a:tcPr>
                </a:tc>
                <a:tc>
                  <a:txBody>
                    <a:bodyPr/>
                    <a:lstStyle/>
                    <a:p>
                      <a:pPr algn="l" defTabSz="914400">
                        <a:defRPr b="0" i="0" sz="1800"/>
                      </a:pPr>
                      <a:r>
                        <a:rPr b="1">
                          <a:latin typeface="+mj-lt"/>
                          <a:ea typeface="+mj-ea"/>
                          <a:cs typeface="+mj-cs"/>
                          <a:sym typeface="Helvetica"/>
                        </a:rPr>
                        <a:t>Hypersensible</a:t>
                      </a:r>
                    </a:p>
                  </a:txBody>
                  <a:tcPr marL="34815" marR="34815" marT="34815" marB="34815" anchor="ctr" anchorCtr="0" horzOverflow="overflow">
                    <a:lnL w="12700">
                      <a:miter lim="400000"/>
                    </a:lnL>
                    <a:lnR w="12700">
                      <a:miter lim="400000"/>
                    </a:lnR>
                    <a:lnT w="12700">
                      <a:miter lim="400000"/>
                    </a:lnT>
                    <a:lnB w="12700">
                      <a:miter lim="400000"/>
                    </a:lnB>
                    <a:solidFill>
                      <a:srgbClr val="95B3D7"/>
                    </a:solidFill>
                  </a:tcPr>
                </a:tc>
                <a:tc>
                  <a:txBody>
                    <a:bodyPr/>
                    <a:lstStyle/>
                    <a:p>
                      <a:pPr algn="l" defTabSz="914400">
                        <a:defRPr b="0" i="0" sz="1800"/>
                      </a:pPr>
                      <a:r>
                        <a:rPr b="1">
                          <a:latin typeface="+mj-lt"/>
                          <a:ea typeface="+mj-ea"/>
                          <a:cs typeface="+mj-cs"/>
                          <a:sym typeface="Helvetica"/>
                        </a:rPr>
                        <a:t>Hypo sensible</a:t>
                      </a:r>
                    </a:p>
                  </a:txBody>
                  <a:tcPr marL="34815" marR="34815" marT="34815" marB="34815" anchor="ctr" anchorCtr="0" horzOverflow="overflow">
                    <a:lnL w="12700">
                      <a:miter lim="400000"/>
                    </a:lnL>
                    <a:lnR w="12700">
                      <a:miter lim="400000"/>
                    </a:lnR>
                    <a:lnT w="12700">
                      <a:miter lim="400000"/>
                    </a:lnT>
                    <a:lnB w="12700">
                      <a:miter lim="400000"/>
                    </a:lnB>
                    <a:solidFill>
                      <a:srgbClr val="95B3D7"/>
                    </a:solidFill>
                  </a:tcPr>
                </a:tc>
              </a:tr>
              <a:tr h="514460">
                <a:tc>
                  <a:txBody>
                    <a:bodyPr/>
                    <a:lstStyle/>
                    <a:p>
                      <a:pPr algn="l" defTabSz="914400">
                        <a:defRPr b="0" i="0" sz="1800"/>
                      </a:pPr>
                      <a:r>
                        <a:rPr>
                          <a:latin typeface="Calibri"/>
                          <a:ea typeface="Calibri"/>
                          <a:cs typeface="Calibri"/>
                          <a:sym typeface="Calibri"/>
                        </a:rPr>
                        <a:t>Vue</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c>
                  <a:txBody>
                    <a:bodyPr/>
                    <a:lstStyle/>
                    <a:p>
                      <a:pPr algn="l" defTabSz="914400">
                        <a:defRPr b="0" i="0" sz="1800"/>
                      </a:pPr>
                      <a:r>
                        <a:rPr>
                          <a:latin typeface="Calibri"/>
                          <a:ea typeface="Calibri"/>
                          <a:cs typeface="Calibri"/>
                          <a:sym typeface="Calibri"/>
                        </a:rPr>
                        <a:t>Ne supporter aucune lumière vive</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c>
                  <a:txBody>
                    <a:bodyPr/>
                    <a:lstStyle/>
                    <a:p>
                      <a:pPr algn="l" defTabSz="914400">
                        <a:defRPr b="0" i="0" sz="1800"/>
                      </a:pPr>
                      <a:r>
                        <a:rPr>
                          <a:latin typeface="Calibri"/>
                          <a:ea typeface="Calibri"/>
                          <a:cs typeface="Calibri"/>
                          <a:sym typeface="Calibri"/>
                        </a:rPr>
                        <a:t>Être très attiré par les objets brillants</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r>
              <a:tr h="868179">
                <a:tc>
                  <a:txBody>
                    <a:bodyPr/>
                    <a:lstStyle/>
                    <a:p>
                      <a:pPr algn="l" defTabSz="914400">
                        <a:defRPr b="0" i="0" sz="1800"/>
                      </a:pPr>
                      <a:r>
                        <a:rPr>
                          <a:latin typeface="Calibri"/>
                          <a:ea typeface="Calibri"/>
                          <a:cs typeface="Calibri"/>
                          <a:sym typeface="Calibri"/>
                        </a:rPr>
                        <a:t>Ouïe</a:t>
                      </a:r>
                    </a:p>
                  </a:txBody>
                  <a:tcPr marL="34815" marR="34815" marT="34815" marB="34815" anchor="ctr" anchorCtr="0" horzOverflow="overflow">
                    <a:lnL w="12700">
                      <a:miter lim="400000"/>
                    </a:lnL>
                    <a:lnR w="12700">
                      <a:miter lim="400000"/>
                    </a:lnR>
                    <a:lnT w="12700">
                      <a:miter lim="400000"/>
                    </a:lnT>
                    <a:lnB w="12700">
                      <a:miter lim="400000"/>
                    </a:lnB>
                    <a:noFill/>
                  </a:tcPr>
                </a:tc>
                <a:tc>
                  <a:txBody>
                    <a:bodyPr/>
                    <a:lstStyle/>
                    <a:p>
                      <a:pPr algn="l" defTabSz="914400">
                        <a:defRPr b="0" i="0" sz="1800"/>
                      </a:pPr>
                      <a:r>
                        <a:rPr>
                          <a:latin typeface="Calibri"/>
                          <a:ea typeface="Calibri"/>
                          <a:cs typeface="Calibri"/>
                          <a:sym typeface="Calibri"/>
                        </a:rPr>
                        <a:t>Se couvrir les oreilles quand les gens parlent  entre eux</a:t>
                      </a:r>
                    </a:p>
                  </a:txBody>
                  <a:tcPr marL="34815" marR="34815" marT="34815" marB="34815" anchor="ctr" anchorCtr="0" horzOverflow="overflow">
                    <a:lnL w="12700">
                      <a:miter lim="400000"/>
                    </a:lnL>
                    <a:lnR w="12700">
                      <a:miter lim="400000"/>
                    </a:lnR>
                    <a:lnT w="12700">
                      <a:miter lim="400000"/>
                    </a:lnT>
                    <a:lnB w="12700">
                      <a:miter lim="400000"/>
                    </a:lnB>
                    <a:noFill/>
                  </a:tcPr>
                </a:tc>
                <a:tc>
                  <a:txBody>
                    <a:bodyPr/>
                    <a:lstStyle/>
                    <a:p>
                      <a:pPr algn="l" defTabSz="914400">
                        <a:defRPr b="0" i="0" sz="1800"/>
                      </a:pPr>
                      <a:r>
                        <a:rPr>
                          <a:latin typeface="Calibri"/>
                          <a:ea typeface="Calibri"/>
                          <a:cs typeface="Calibri"/>
                          <a:sym typeface="Calibri"/>
                        </a:rPr>
                        <a:t>Aimer le bruit des sirènes</a:t>
                      </a:r>
                    </a:p>
                  </a:txBody>
                  <a:tcPr marL="34815" marR="34815" marT="34815" marB="34815" anchor="ctr" anchorCtr="0" horzOverflow="overflow">
                    <a:lnL w="12700">
                      <a:miter lim="400000"/>
                    </a:lnL>
                    <a:lnR w="12700">
                      <a:miter lim="400000"/>
                    </a:lnR>
                    <a:lnT w="12700">
                      <a:miter lim="400000"/>
                    </a:lnT>
                    <a:lnB w="12700">
                      <a:miter lim="400000"/>
                    </a:lnB>
                    <a:noFill/>
                  </a:tcPr>
                </a:tc>
              </a:tr>
              <a:tr h="600654">
                <a:tc>
                  <a:txBody>
                    <a:bodyPr/>
                    <a:lstStyle/>
                    <a:p>
                      <a:pPr algn="l" defTabSz="914400">
                        <a:defRPr b="0" i="0" sz="1800"/>
                      </a:pPr>
                      <a:r>
                        <a:rPr>
                          <a:latin typeface="Calibri"/>
                          <a:ea typeface="Calibri"/>
                          <a:cs typeface="Calibri"/>
                          <a:sym typeface="Calibri"/>
                        </a:rPr>
                        <a:t>Toucher</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c>
                  <a:txBody>
                    <a:bodyPr/>
                    <a:lstStyle/>
                    <a:p>
                      <a:pPr algn="l" defTabSz="914400">
                        <a:defRPr b="0" i="0" sz="1800"/>
                      </a:pPr>
                      <a:r>
                        <a:rPr>
                          <a:latin typeface="Calibri"/>
                          <a:ea typeface="Calibri"/>
                          <a:cs typeface="Calibri"/>
                          <a:sym typeface="Calibri"/>
                        </a:rPr>
                        <a:t>Ne pas aimer être touché</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c>
                  <a:txBody>
                    <a:bodyPr/>
                    <a:lstStyle/>
                    <a:p>
                      <a:pPr algn="l" defTabSz="914400">
                        <a:defRPr b="0" i="0" sz="1800"/>
                      </a:pPr>
                      <a:r>
                        <a:rPr>
                          <a:latin typeface="Calibri"/>
                          <a:ea typeface="Calibri"/>
                          <a:cs typeface="Calibri"/>
                          <a:sym typeface="Calibri"/>
                        </a:rPr>
                        <a:t>Être ou paraître insensible à la douleur</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r>
              <a:tr h="791249">
                <a:tc>
                  <a:txBody>
                    <a:bodyPr/>
                    <a:lstStyle/>
                    <a:p>
                      <a:pPr algn="l" defTabSz="914400">
                        <a:defRPr b="0" i="0" sz="1800"/>
                      </a:pPr>
                      <a:r>
                        <a:rPr>
                          <a:latin typeface="Calibri"/>
                          <a:ea typeface="Calibri"/>
                          <a:cs typeface="Calibri"/>
                          <a:sym typeface="Calibri"/>
                        </a:rPr>
                        <a:t>Odorat</a:t>
                      </a:r>
                    </a:p>
                  </a:txBody>
                  <a:tcPr marL="34815" marR="34815" marT="34815" marB="34815" anchor="ctr" anchorCtr="0" horzOverflow="overflow">
                    <a:lnL w="12700">
                      <a:miter lim="400000"/>
                    </a:lnL>
                    <a:lnR w="12700">
                      <a:miter lim="400000"/>
                    </a:lnR>
                    <a:lnT w="12700">
                      <a:miter lim="400000"/>
                    </a:lnT>
                    <a:lnB w="12700">
                      <a:miter lim="400000"/>
                    </a:lnB>
                    <a:noFill/>
                  </a:tcPr>
                </a:tc>
                <a:tc>
                  <a:txBody>
                    <a:bodyPr/>
                    <a:lstStyle/>
                    <a:p>
                      <a:pPr algn="l" defTabSz="914400">
                        <a:defRPr b="0" i="0" sz="1800"/>
                      </a:pPr>
                      <a:r>
                        <a:rPr>
                          <a:latin typeface="Calibri"/>
                          <a:ea typeface="Calibri"/>
                          <a:cs typeface="Calibri"/>
                          <a:sym typeface="Calibri"/>
                        </a:rPr>
                        <a:t>Ne pas vouloir manger un aliment parce que l'odeur est ressentie comme insupportable</a:t>
                      </a:r>
                    </a:p>
                  </a:txBody>
                  <a:tcPr marL="34815" marR="34815" marT="34815" marB="34815" anchor="ctr" anchorCtr="0" horzOverflow="overflow">
                    <a:lnL w="12700">
                      <a:miter lim="400000"/>
                    </a:lnL>
                    <a:lnR w="12700">
                      <a:miter lim="400000"/>
                    </a:lnR>
                    <a:lnT w="12700">
                      <a:miter lim="400000"/>
                    </a:lnT>
                    <a:lnB w="12700">
                      <a:miter lim="400000"/>
                    </a:lnB>
                    <a:noFill/>
                  </a:tcPr>
                </a:tc>
                <a:tc>
                  <a:txBody>
                    <a:bodyPr/>
                    <a:lstStyle/>
                    <a:p>
                      <a:pPr algn="l" defTabSz="914400">
                        <a:defRPr b="0" i="0" sz="1800"/>
                      </a:pPr>
                      <a:r>
                        <a:rPr>
                          <a:latin typeface="Calibri"/>
                          <a:ea typeface="Calibri"/>
                          <a:cs typeface="Calibri"/>
                          <a:sym typeface="Calibri"/>
                        </a:rPr>
                        <a:t>Aimer les odeurs fortes et désagréables</a:t>
                      </a:r>
                    </a:p>
                  </a:txBody>
                  <a:tcPr marL="34815" marR="34815" marT="34815" marB="34815" anchor="ctr" anchorCtr="0" horzOverflow="overflow">
                    <a:lnL w="12700">
                      <a:miter lim="400000"/>
                    </a:lnL>
                    <a:lnR w="12700">
                      <a:miter lim="400000"/>
                    </a:lnR>
                    <a:lnT w="12700">
                      <a:miter lim="400000"/>
                    </a:lnT>
                    <a:lnB w="12700">
                      <a:miter lim="400000"/>
                    </a:lnB>
                    <a:noFill/>
                  </a:tcPr>
                </a:tc>
              </a:tr>
              <a:tr h="895878">
                <a:tc>
                  <a:txBody>
                    <a:bodyPr/>
                    <a:lstStyle/>
                    <a:p>
                      <a:pPr algn="l" defTabSz="914400">
                        <a:defRPr b="0" i="0" sz="1800"/>
                      </a:pPr>
                      <a:r>
                        <a:rPr>
                          <a:latin typeface="Calibri"/>
                          <a:ea typeface="Calibri"/>
                          <a:cs typeface="Calibri"/>
                          <a:sym typeface="Calibri"/>
                        </a:rPr>
                        <a:t>Goût</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c>
                  <a:txBody>
                    <a:bodyPr/>
                    <a:lstStyle/>
                    <a:p>
                      <a:pPr algn="l" defTabSz="914400">
                        <a:defRPr b="0" i="0" sz="1800"/>
                      </a:pPr>
                      <a:r>
                        <a:rPr>
                          <a:latin typeface="Calibri"/>
                          <a:ea typeface="Calibri"/>
                          <a:cs typeface="Calibri"/>
                          <a:sym typeface="Calibri"/>
                        </a:rPr>
                        <a:t>Sélectionner la nourriture</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c>
                  <a:txBody>
                    <a:bodyPr/>
                    <a:lstStyle/>
                    <a:p>
                      <a:pPr algn="l" defTabSz="914400">
                        <a:defRPr b="0" i="0" sz="1800"/>
                      </a:pPr>
                      <a:r>
                        <a:rPr>
                          <a:latin typeface="Calibri"/>
                          <a:ea typeface="Calibri"/>
                          <a:cs typeface="Calibri"/>
                          <a:sym typeface="Calibri"/>
                        </a:rPr>
                        <a:t>Ingurgiter des choses non comestibles ou au goût très prononcé </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r>
              <a:tr h="979151">
                <a:tc>
                  <a:txBody>
                    <a:bodyPr/>
                    <a:lstStyle/>
                    <a:p>
                      <a:pPr algn="l" defTabSz="914400">
                        <a:defRPr b="0" i="0" sz="1800"/>
                      </a:pPr>
                      <a:r>
                        <a:rPr>
                          <a:latin typeface="Calibri"/>
                          <a:ea typeface="Calibri"/>
                          <a:cs typeface="Calibri"/>
                          <a:sym typeface="Calibri"/>
                        </a:rPr>
                        <a:t>Equilibre</a:t>
                      </a:r>
                    </a:p>
                  </a:txBody>
                  <a:tcPr marL="34815" marR="34815" marT="34815" marB="34815" anchor="ctr" anchorCtr="0" horzOverflow="overflow">
                    <a:lnL w="12700">
                      <a:miter lim="400000"/>
                    </a:lnL>
                    <a:lnR w="12700">
                      <a:miter lim="400000"/>
                    </a:lnR>
                    <a:lnT w="12700">
                      <a:miter lim="400000"/>
                    </a:lnT>
                    <a:lnB w="12700">
                      <a:miter lim="400000"/>
                    </a:lnB>
                    <a:noFill/>
                  </a:tcPr>
                </a:tc>
                <a:tc>
                  <a:txBody>
                    <a:bodyPr/>
                    <a:lstStyle/>
                    <a:p>
                      <a:pPr algn="l" defTabSz="914400">
                        <a:defRPr b="0" i="0" sz="1800"/>
                      </a:pPr>
                      <a:r>
                        <a:rPr>
                          <a:latin typeface="Calibri"/>
                          <a:ea typeface="Calibri"/>
                          <a:cs typeface="Calibri"/>
                          <a:sym typeface="Calibri"/>
                        </a:rPr>
                        <a:t>Assis en hauteur, être angoissé de ne pas sentir ses pieds toucher le sol </a:t>
                      </a:r>
                    </a:p>
                  </a:txBody>
                  <a:tcPr marL="34815" marR="34815" marT="34815" marB="34815" anchor="ctr" anchorCtr="0" horzOverflow="overflow">
                    <a:lnL w="12700">
                      <a:miter lim="400000"/>
                    </a:lnL>
                    <a:lnR w="12700">
                      <a:miter lim="400000"/>
                    </a:lnR>
                    <a:lnT w="12700">
                      <a:miter lim="400000"/>
                    </a:lnT>
                    <a:lnB w="12700">
                      <a:miter lim="400000"/>
                    </a:lnB>
                    <a:noFill/>
                  </a:tcPr>
                </a:tc>
                <a:tc>
                  <a:txBody>
                    <a:bodyPr/>
                    <a:lstStyle/>
                    <a:p>
                      <a:pPr algn="l" defTabSz="914400">
                        <a:defRPr b="0" i="0" sz="1800"/>
                      </a:pPr>
                      <a:r>
                        <a:rPr>
                          <a:latin typeface="Calibri"/>
                          <a:ea typeface="Calibri"/>
                          <a:cs typeface="Calibri"/>
                          <a:sym typeface="Calibri"/>
                        </a:rPr>
                        <a:t>Tournoyer longtemps sans être pris de vertige</a:t>
                      </a:r>
                    </a:p>
                  </a:txBody>
                  <a:tcPr marL="34815" marR="34815" marT="34815" marB="34815" anchor="ctr" anchorCtr="0" horzOverflow="overflow">
                    <a:lnL w="12700">
                      <a:miter lim="400000"/>
                    </a:lnL>
                    <a:lnR w="12700">
                      <a:miter lim="400000"/>
                    </a:lnR>
                    <a:lnT w="12700">
                      <a:miter lim="400000"/>
                    </a:lnT>
                    <a:lnB w="12700">
                      <a:miter lim="400000"/>
                    </a:lnB>
                    <a:noFill/>
                  </a:tcPr>
                </a:tc>
              </a:tr>
              <a:tr h="817874">
                <a:tc>
                  <a:txBody>
                    <a:bodyPr/>
                    <a:lstStyle/>
                    <a:p>
                      <a:pPr algn="l" defTabSz="914400">
                        <a:defRPr b="0" i="0" sz="1800"/>
                      </a:pPr>
                      <a:r>
                        <a:rPr>
                          <a:latin typeface="Calibri"/>
                          <a:ea typeface="Calibri"/>
                          <a:cs typeface="Calibri"/>
                          <a:sym typeface="Calibri"/>
                        </a:rPr>
                        <a:t>Proprioception</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c>
                  <a:txBody>
                    <a:bodyPr/>
                    <a:lstStyle/>
                    <a:p>
                      <a:pPr algn="l" defTabSz="914400">
                        <a:defRPr b="0" i="0" sz="1800"/>
                      </a:pPr>
                      <a:r>
                        <a:rPr>
                          <a:latin typeface="Calibri"/>
                          <a:ea typeface="Calibri"/>
                          <a:cs typeface="Calibri"/>
                          <a:sym typeface="Calibri"/>
                        </a:rPr>
                        <a:t>Adopter des postures corporelles étranges</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c>
                  <a:txBody>
                    <a:bodyPr/>
                    <a:lstStyle/>
                    <a:p>
                      <a:pPr algn="l" defTabSz="914400">
                        <a:defRPr b="0" i="0" sz="1800"/>
                      </a:pPr>
                      <a:r>
                        <a:rPr>
                          <a:latin typeface="Calibri"/>
                          <a:ea typeface="Calibri"/>
                          <a:cs typeface="Calibri"/>
                          <a:sym typeface="Calibri"/>
                        </a:rPr>
                        <a:t>Ne pas être conscient de certains signes corporels comme la soif </a:t>
                      </a:r>
                    </a:p>
                  </a:txBody>
                  <a:tcPr marL="34815" marR="34815" marT="34815" marB="34815" anchor="ctr" anchorCtr="0" horzOverflow="overflow">
                    <a:lnL w="12700">
                      <a:miter lim="400000"/>
                    </a:lnL>
                    <a:lnR w="12700">
                      <a:miter lim="400000"/>
                    </a:lnR>
                    <a:lnT w="12700">
                      <a:miter lim="400000"/>
                    </a:lnT>
                    <a:lnB w="12700">
                      <a:miter lim="400000"/>
                    </a:lnB>
                    <a:solidFill>
                      <a:srgbClr val="DCE6F2"/>
                    </a:solidFill>
                  </a:tcPr>
                </a:tc>
              </a:tr>
            </a:tbl>
          </a:graphicData>
        </a:graphic>
      </p:graphicFrame>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Conséquences :…"/>
          <p:cNvSpPr txBox="1"/>
          <p:nvPr>
            <p:ph type="body" idx="1"/>
          </p:nvPr>
        </p:nvSpPr>
        <p:spPr>
          <a:xfrm>
            <a:off x="650238" y="2804156"/>
            <a:ext cx="11704323" cy="6949445"/>
          </a:xfrm>
          <a:prstGeom prst="rect">
            <a:avLst/>
          </a:prstGeom>
        </p:spPr>
        <p:txBody>
          <a:bodyPr/>
          <a:lstStyle/>
          <a:p>
            <a:pPr>
              <a:defRPr b="1"/>
            </a:pPr>
            <a:r>
              <a:t>Conséquences :</a:t>
            </a:r>
            <a:endParaRPr sz="3400"/>
          </a:p>
          <a:p>
            <a:pPr marL="353289" indent="-353289">
              <a:buSzPct val="100000"/>
              <a:buFont typeface="Arial"/>
              <a:buChar char="•"/>
              <a:defRPr sz="3400"/>
            </a:pPr>
            <a:r>
              <a:t>le filtre qui permet de se concentrer sur certaines choses ne semble pas fonctionner, le bruit de fond est trop important ;</a:t>
            </a:r>
          </a:p>
          <a:p>
            <a:pPr marL="374072" indent="-374072">
              <a:buSzPct val="100000"/>
              <a:buFont typeface="Arial"/>
              <a:buChar char="•"/>
            </a:pPr>
            <a:r>
              <a:t>sont plus vite surchargés et fatigués ;</a:t>
            </a:r>
            <a:endParaRPr sz="3000"/>
          </a:p>
          <a:p>
            <a:pPr marL="374072" indent="-374072">
              <a:buSzPct val="100000"/>
              <a:buFont typeface="Arial"/>
              <a:buChar char="•"/>
            </a:pPr>
            <a:r>
              <a:t>voient des détails que les autres ne remarquent pas ;</a:t>
            </a:r>
            <a:endParaRPr sz="3000"/>
          </a:p>
          <a:p>
            <a:pPr marL="374072" indent="-374072">
              <a:buSzPct val="100000"/>
              <a:buFont typeface="Arial"/>
              <a:buChar char="•"/>
            </a:pPr>
            <a:r>
              <a:t>remarquent immédiatement des changements dans l'environnement ;</a:t>
            </a:r>
            <a:endParaRPr sz="3000"/>
          </a:p>
          <a:p>
            <a:pPr marL="374072" indent="-374072">
              <a:buSzPct val="100000"/>
              <a:buFont typeface="Arial"/>
              <a:buChar char="•"/>
            </a:pPr>
            <a:r>
              <a:t>ne reconnaissent plus l'environnement parce qu'un détail a changé ;</a:t>
            </a:r>
            <a:endParaRPr sz="3000"/>
          </a:p>
          <a:p>
            <a:pPr marL="374072" indent="-374072">
              <a:buSzPct val="100000"/>
              <a:buFont typeface="Arial"/>
              <a:buChar char="•"/>
            </a:pPr>
            <a:r>
              <a:t>ne peuvent pas suivre une conversation parce que le bruit de fond ne peut être « éliminé ».</a:t>
            </a:r>
          </a:p>
        </p:txBody>
      </p:sp>
      <p:sp>
        <p:nvSpPr>
          <p:cNvPr id="192" name="Monde extérieur chaotique, imprévisible et insensé"/>
          <p:cNvSpPr txBox="1"/>
          <p:nvPr>
            <p:ph type="title"/>
          </p:nvPr>
        </p:nvSpPr>
        <p:spPr>
          <a:xfrm>
            <a:off x="4956457" y="695056"/>
            <a:ext cx="7398103" cy="1437985"/>
          </a:xfrm>
          <a:prstGeom prst="rect">
            <a:avLst/>
          </a:prstGeom>
        </p:spPr>
        <p:txBody>
          <a:bodyPr/>
          <a:lstStyle/>
          <a:p>
            <a:pPr/>
            <a:r>
              <a:t>Monde extérieur chaotique, imprévisible et insensé</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Regard : Fuyant, se posant nulle part…"/>
          <p:cNvSpPr txBox="1"/>
          <p:nvPr>
            <p:ph type="body" idx="1"/>
          </p:nvPr>
        </p:nvSpPr>
        <p:spPr>
          <a:xfrm>
            <a:off x="650238" y="2804156"/>
            <a:ext cx="11704323" cy="6949445"/>
          </a:xfrm>
          <a:prstGeom prst="rect">
            <a:avLst/>
          </a:prstGeom>
        </p:spPr>
        <p:txBody>
          <a:bodyPr/>
          <a:lstStyle/>
          <a:p>
            <a:pPr>
              <a:defRPr b="1"/>
            </a:pPr>
            <a:r>
              <a:t>Regard</a:t>
            </a:r>
            <a:r>
              <a:rPr b="0"/>
              <a:t> : Fuyant, se posant nulle part</a:t>
            </a:r>
            <a:endParaRPr b="0"/>
          </a:p>
          <a:p>
            <a:pPr marL="411480" indent="-411480">
              <a:buSzPct val="100000"/>
              <a:buFont typeface="Arial"/>
              <a:buChar char="•"/>
            </a:pPr>
            <a:r>
              <a:t>Décodage état mentaux difficile (joie, tristesse, colère…)</a:t>
            </a:r>
          </a:p>
          <a:p>
            <a:pPr marL="374072" indent="-374072">
              <a:buSzPct val="100000"/>
              <a:buFont typeface="Arial"/>
              <a:buChar char="•"/>
            </a:pPr>
            <a:r>
              <a:t>Sur eux-mêmes : peu de mimiques expressives</a:t>
            </a:r>
          </a:p>
          <a:p>
            <a:pPr marL="374072" indent="-374072">
              <a:buSzPct val="100000"/>
              <a:buFont typeface="Arial"/>
              <a:buChar char="•"/>
            </a:pPr>
            <a:r>
              <a:t>Sur les autres : compréhension des mimiques limitées voir inexistante</a:t>
            </a:r>
          </a:p>
          <a:p>
            <a:pPr/>
          </a:p>
          <a:p>
            <a:pPr/>
            <a:r>
              <a:t>=&gt; Exemple : spontanément un bébé ne tendra pas les bras vers ses parents.</a:t>
            </a:r>
          </a:p>
        </p:txBody>
      </p:sp>
      <p:sp>
        <p:nvSpPr>
          <p:cNvPr id="195" name="Perturbation des relations sociales"/>
          <p:cNvSpPr txBox="1"/>
          <p:nvPr>
            <p:ph type="title"/>
          </p:nvPr>
        </p:nvSpPr>
        <p:spPr>
          <a:xfrm>
            <a:off x="4956457" y="695056"/>
            <a:ext cx="7398103" cy="1457070"/>
          </a:xfrm>
          <a:prstGeom prst="rect">
            <a:avLst/>
          </a:prstGeom>
        </p:spPr>
        <p:txBody>
          <a:bodyPr/>
          <a:lstStyle/>
          <a:p>
            <a:pPr/>
            <a:r>
              <a:t>Perturbation des relations sociales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Echolalie immédiate ou différée…"/>
          <p:cNvSpPr txBox="1"/>
          <p:nvPr>
            <p:ph type="body" idx="1"/>
          </p:nvPr>
        </p:nvSpPr>
        <p:spPr>
          <a:xfrm>
            <a:off x="650238" y="2804156"/>
            <a:ext cx="11704323" cy="6949445"/>
          </a:xfrm>
          <a:prstGeom prst="rect">
            <a:avLst/>
          </a:prstGeom>
        </p:spPr>
        <p:txBody>
          <a:bodyPr/>
          <a:lstStyle/>
          <a:p>
            <a:pPr>
              <a:defRPr b="1"/>
            </a:pPr>
            <a:r>
              <a:t>Echolalie</a:t>
            </a:r>
            <a:r>
              <a:rPr b="0"/>
              <a:t> immédiate ou différée</a:t>
            </a:r>
            <a:endParaRPr b="0"/>
          </a:p>
          <a:p>
            <a:pPr lvl="1" indent="228600"/>
            <a:r>
              <a:t>Répétition régulière de phrases ou de mot sans compréhension du sens</a:t>
            </a:r>
          </a:p>
          <a:p>
            <a:pPr lvl="1" indent="228600"/>
            <a:r>
              <a:t>Inversion « je / tu »</a:t>
            </a:r>
          </a:p>
          <a:p>
            <a:pPr>
              <a:spcBef>
                <a:spcPts val="800"/>
              </a:spcBef>
              <a:defRPr b="1"/>
            </a:pPr>
            <a:r>
              <a:t>Imitation</a:t>
            </a:r>
          </a:p>
          <a:p>
            <a:pPr>
              <a:spcBef>
                <a:spcPts val="800"/>
              </a:spcBef>
              <a:defRPr b="1"/>
            </a:pPr>
            <a:r>
              <a:t>Anomalie du timbre, du rythme, du volume</a:t>
            </a:r>
          </a:p>
          <a:p>
            <a:pPr lvl="1" indent="228600"/>
            <a:r>
              <a:t>Incompréhension de l’état mental</a:t>
            </a:r>
          </a:p>
          <a:p>
            <a:pPr>
              <a:spcBef>
                <a:spcPts val="800"/>
              </a:spcBef>
              <a:defRPr b="1"/>
            </a:pPr>
            <a:r>
              <a:t>Compréhension littérale</a:t>
            </a:r>
          </a:p>
          <a:p>
            <a:pPr lvl="1" indent="228600"/>
            <a:r>
              <a:t>Tout est pris au pied de la lettre (ex : donnez sa langue au chat, prendre la porte…)</a:t>
            </a:r>
          </a:p>
        </p:txBody>
      </p:sp>
      <p:sp>
        <p:nvSpPr>
          <p:cNvPr id="198" name="Communication ?"/>
          <p:cNvSpPr txBox="1"/>
          <p:nvPr>
            <p:ph type="title"/>
          </p:nvPr>
        </p:nvSpPr>
        <p:spPr>
          <a:xfrm>
            <a:off x="4956457" y="695056"/>
            <a:ext cx="7398103" cy="1211058"/>
          </a:xfrm>
          <a:prstGeom prst="rect">
            <a:avLst/>
          </a:prstGeom>
        </p:spPr>
        <p:txBody>
          <a:bodyPr/>
          <a:lstStyle/>
          <a:p>
            <a:pPr/>
            <a:r>
              <a:t>Communication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Difficulté à donner du sens…"/>
          <p:cNvSpPr txBox="1"/>
          <p:nvPr>
            <p:ph type="body" idx="1"/>
          </p:nvPr>
        </p:nvSpPr>
        <p:spPr>
          <a:xfrm>
            <a:off x="650238" y="2804156"/>
            <a:ext cx="11704323" cy="6949445"/>
          </a:xfrm>
          <a:prstGeom prst="rect">
            <a:avLst/>
          </a:prstGeom>
        </p:spPr>
        <p:txBody>
          <a:bodyPr/>
          <a:lstStyle/>
          <a:p>
            <a:pPr/>
            <a:r>
              <a:t>Difficulté à </a:t>
            </a:r>
            <a:r>
              <a:rPr b="1"/>
              <a:t>donner du sens</a:t>
            </a:r>
            <a:endParaRPr sz="3800"/>
          </a:p>
          <a:p>
            <a:pPr>
              <a:spcBef>
                <a:spcPts val="800"/>
              </a:spcBef>
            </a:pPr>
            <a:r>
              <a:t>Difficulté à </a:t>
            </a:r>
            <a:r>
              <a:rPr b="1"/>
              <a:t>comprendre les règles abstraites</a:t>
            </a:r>
            <a:endParaRPr sz="3800"/>
          </a:p>
          <a:p>
            <a:pPr lvl="1" marL="741947" indent="-360947">
              <a:buSzPct val="100000"/>
              <a:buChar char="•"/>
            </a:pPr>
            <a:r>
              <a:t>Mauvaise maîtrise du «faire semblant» -jeu de rôles</a:t>
            </a:r>
            <a:endParaRPr sz="3400"/>
          </a:p>
          <a:p>
            <a:pPr lvl="1" marL="741947" indent="-360947">
              <a:buSzPct val="100000"/>
              <a:buChar char="•"/>
            </a:pPr>
            <a:r>
              <a:t>Mauvaise distinction entre la fantaisie et la réalité</a:t>
            </a:r>
            <a:endParaRPr sz="3400"/>
          </a:p>
          <a:p>
            <a:pPr lvl="1" marL="845002" indent="-387802">
              <a:buSzPct val="100000"/>
              <a:buFont typeface="Symbol"/>
              <a:buChar char="Þ"/>
              <a:defRPr sz="3400"/>
            </a:pPr>
          </a:p>
          <a:p>
            <a:pPr marL="387803" indent="-387803">
              <a:buSzPct val="100000"/>
              <a:buFont typeface="Symbol"/>
              <a:buChar char="Þ"/>
              <a:defRPr sz="3800"/>
            </a:pPr>
            <a:r>
              <a:t> </a:t>
            </a:r>
            <a:r>
              <a:rPr sz="3600"/>
              <a:t>Intérêts restreints</a:t>
            </a:r>
          </a:p>
          <a:p>
            <a:pPr marL="387803" indent="-387803">
              <a:buSzPct val="100000"/>
              <a:buFont typeface="Symbol"/>
              <a:buChar char="Þ"/>
              <a:defRPr sz="3800"/>
            </a:pPr>
            <a:r>
              <a:t> </a:t>
            </a:r>
            <a:r>
              <a:rPr sz="3600"/>
              <a:t>Stéréotypies </a:t>
            </a:r>
            <a:r>
              <a:rPr sz="2800"/>
              <a:t>(actes répétés indéfiniment)</a:t>
            </a:r>
          </a:p>
          <a:p>
            <a:pPr marL="387803" indent="-387803">
              <a:buSzPct val="100000"/>
              <a:buFont typeface="Symbol"/>
              <a:buChar char="Þ"/>
              <a:defRPr sz="3800"/>
            </a:pPr>
            <a:r>
              <a:t> </a:t>
            </a:r>
            <a:r>
              <a:rPr sz="3600"/>
              <a:t>Désir d’immuabilité</a:t>
            </a:r>
          </a:p>
        </p:txBody>
      </p:sp>
      <p:sp>
        <p:nvSpPr>
          <p:cNvPr id="201" name="Imagination &amp; intérêts"/>
          <p:cNvSpPr txBox="1"/>
          <p:nvPr>
            <p:ph type="title"/>
          </p:nvPr>
        </p:nvSpPr>
        <p:spPr>
          <a:xfrm>
            <a:off x="4956457" y="695056"/>
            <a:ext cx="7398103" cy="1211058"/>
          </a:xfrm>
          <a:prstGeom prst="rect">
            <a:avLst/>
          </a:prstGeom>
        </p:spPr>
        <p:txBody>
          <a:bodyPr/>
          <a:lstStyle/>
          <a:p>
            <a:pPr/>
            <a:r>
              <a:t>Imagination &amp; intérêts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Rendre les événements prévisibles # pas de surprise…"/>
          <p:cNvSpPr txBox="1"/>
          <p:nvPr>
            <p:ph type="body" idx="1"/>
          </p:nvPr>
        </p:nvSpPr>
        <p:spPr>
          <a:xfrm>
            <a:off x="650238" y="2804156"/>
            <a:ext cx="11704323" cy="6949445"/>
          </a:xfrm>
          <a:prstGeom prst="rect">
            <a:avLst/>
          </a:prstGeom>
        </p:spPr>
        <p:txBody>
          <a:bodyPr/>
          <a:lstStyle/>
          <a:p>
            <a:pPr marL="360947" indent="-360947">
              <a:buSzPct val="100000"/>
              <a:buChar char="•"/>
            </a:pPr>
            <a:r>
              <a:t>Rendre les événements prévisibles # </a:t>
            </a:r>
            <a:r>
              <a:rPr i="1" sz="3400"/>
              <a:t>pas de surprise</a:t>
            </a:r>
            <a:endParaRPr i="1" sz="3400"/>
          </a:p>
          <a:p>
            <a:pPr marL="360947" indent="-360947">
              <a:buSzPct val="100000"/>
              <a:buChar char="•"/>
            </a:pPr>
            <a:r>
              <a:t>Découvrir les intérêts et motivations # </a:t>
            </a:r>
            <a:r>
              <a:rPr i="1" sz="3400"/>
              <a:t>point de départ</a:t>
            </a:r>
            <a:r>
              <a:rPr sz="3400"/>
              <a:t> </a:t>
            </a:r>
            <a:endParaRPr sz="3400"/>
          </a:p>
          <a:p>
            <a:pPr marL="360947" indent="-360947">
              <a:buSzPct val="100000"/>
              <a:buChar char="•"/>
            </a:pPr>
            <a:r>
              <a:t>Ne pas hésiter à le guider « physiquement » </a:t>
            </a:r>
          </a:p>
          <a:p>
            <a:pPr marL="360947" indent="-360947">
              <a:buSzPct val="100000"/>
              <a:buChar char="•"/>
            </a:pPr>
            <a:r>
              <a:t>Veiller à ce que le regarde vise bien ce qu’on leur propose # </a:t>
            </a:r>
            <a:r>
              <a:rPr i="1" sz="3400"/>
              <a:t>difficultés de coordination oculo-manuelle</a:t>
            </a:r>
            <a:endParaRPr sz="3400"/>
          </a:p>
          <a:p>
            <a:pPr marL="360947" indent="-360947">
              <a:buSzPct val="100000"/>
              <a:buChar char="•"/>
            </a:pPr>
            <a:r>
              <a:t>Privilégier la progressivité en structurant les apprentissages # </a:t>
            </a:r>
            <a:r>
              <a:rPr i="1" sz="3400"/>
              <a:t>ajouter une difficulté à la fois, multiplier les étapes, décomposer et fractionner les tâches à réaliser</a:t>
            </a:r>
            <a:endParaRPr sz="3400"/>
          </a:p>
          <a:p>
            <a:pPr marL="360947" indent="-360947">
              <a:buSzPct val="100000"/>
              <a:buChar char="•"/>
            </a:pPr>
            <a:r>
              <a:t>Veiller à élargir les contextes, pour accéder à la généralisation # </a:t>
            </a:r>
            <a:r>
              <a:rPr i="1" sz="3400"/>
              <a:t>la même notion sera apprise successivement dans des contextes différents</a:t>
            </a:r>
            <a:r>
              <a:t>.</a:t>
            </a:r>
          </a:p>
        </p:txBody>
      </p:sp>
      <p:sp>
        <p:nvSpPr>
          <p:cNvPr id="204" name="Stratégie pédagogique"/>
          <p:cNvSpPr txBox="1"/>
          <p:nvPr>
            <p:ph type="title"/>
          </p:nvPr>
        </p:nvSpPr>
        <p:spPr>
          <a:xfrm>
            <a:off x="4956457" y="695056"/>
            <a:ext cx="7398103" cy="1211058"/>
          </a:xfrm>
          <a:prstGeom prst="rect">
            <a:avLst/>
          </a:prstGeom>
        </p:spPr>
        <p:txBody>
          <a:bodyPr/>
          <a:lstStyle/>
          <a:p>
            <a:pPr/>
            <a:r>
              <a:t>Stratégie pédagogique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Certitudes (lieu, temps, rituel d’arrivée ou de départ,…)…"/>
          <p:cNvSpPr txBox="1"/>
          <p:nvPr>
            <p:ph type="body" idx="1"/>
          </p:nvPr>
        </p:nvSpPr>
        <p:spPr>
          <a:xfrm>
            <a:off x="650238" y="2804156"/>
            <a:ext cx="11704323" cy="6949445"/>
          </a:xfrm>
          <a:prstGeom prst="rect">
            <a:avLst/>
          </a:prstGeom>
        </p:spPr>
        <p:txBody>
          <a:bodyPr/>
          <a:lstStyle/>
          <a:p>
            <a:pPr marL="367392" indent="-367392">
              <a:buSzPct val="100000"/>
              <a:buFont typeface="Arial"/>
              <a:buChar char="•"/>
            </a:pPr>
            <a:r>
              <a:t>Certitudes </a:t>
            </a:r>
            <a:r>
              <a:rPr sz="2800"/>
              <a:t>(lieu, temps, rituel d’arrivée ou de départ,…)</a:t>
            </a:r>
            <a:endParaRPr sz="3800"/>
          </a:p>
          <a:p>
            <a:pPr marL="367392" indent="-367392">
              <a:buSzPct val="100000"/>
              <a:buFont typeface="Arial"/>
              <a:buChar char="•"/>
            </a:pPr>
            <a:r>
              <a:t>Tutorat</a:t>
            </a:r>
            <a:endParaRPr sz="3800"/>
          </a:p>
          <a:p>
            <a:pPr marL="367392" indent="-367392">
              <a:buSzPct val="100000"/>
              <a:buFont typeface="Arial"/>
              <a:buChar char="•"/>
            </a:pPr>
            <a:r>
              <a:t>Donner du sens, utiliser des pictogrammes </a:t>
            </a:r>
            <a:endParaRPr sz="3800"/>
          </a:p>
          <a:p>
            <a:pPr marL="367392" indent="-367392">
              <a:buSzPct val="100000"/>
              <a:buFont typeface="Arial"/>
              <a:buChar char="•"/>
            </a:pPr>
            <a:r>
              <a:t>Mettre de l’ordre</a:t>
            </a:r>
            <a:endParaRPr sz="3800"/>
          </a:p>
          <a:p>
            <a:pPr marL="367392" indent="-367392">
              <a:buSzPct val="100000"/>
              <a:buFont typeface="Arial"/>
              <a:buChar char="•"/>
            </a:pPr>
            <a:r>
              <a:t>Médiation froide </a:t>
            </a:r>
            <a:r>
              <a:rPr sz="2800"/>
              <a:t>(utiliser poupée, photo pour expliquer un geste)</a:t>
            </a:r>
            <a:endParaRPr sz="3800"/>
          </a:p>
          <a:p>
            <a:pPr marL="367392" indent="-367392">
              <a:buSzPct val="100000"/>
              <a:buFont typeface="Arial"/>
              <a:buChar char="•"/>
            </a:pPr>
            <a:r>
              <a:t>Encourager le progrès, valoriser / dédramatiser la non réussite</a:t>
            </a:r>
          </a:p>
          <a:p>
            <a:pPr>
              <a:spcBef>
                <a:spcPts val="800"/>
              </a:spcBef>
              <a:defRPr b="1"/>
            </a:pPr>
            <a:r>
              <a:t>Moniteur :</a:t>
            </a:r>
          </a:p>
          <a:p>
            <a:pPr/>
            <a:r>
              <a:t>=&gt; doit se préparer à ne pas avoir d’échange</a:t>
            </a:r>
          </a:p>
          <a:p>
            <a:pPr/>
            <a:r>
              <a:t>=&gt; la personne souffrant d’autisme </a:t>
            </a:r>
            <a:r>
              <a:rPr b="1">
                <a:latin typeface="Trebuchet MS"/>
                <a:ea typeface="Trebuchet MS"/>
                <a:cs typeface="Trebuchet MS"/>
                <a:sym typeface="Trebuchet MS"/>
              </a:rPr>
              <a:t>ne sait pas </a:t>
            </a:r>
            <a:r>
              <a:t>montrer </a:t>
            </a:r>
            <a:r>
              <a:rPr b="1">
                <a:latin typeface="Trebuchet MS"/>
                <a:ea typeface="Trebuchet MS"/>
                <a:cs typeface="Trebuchet MS"/>
                <a:sym typeface="Trebuchet MS"/>
              </a:rPr>
              <a:t>ses émotions </a:t>
            </a:r>
            <a:r>
              <a:t>mais elle </a:t>
            </a:r>
            <a:r>
              <a:rPr b="1">
                <a:latin typeface="Trebuchet MS"/>
                <a:ea typeface="Trebuchet MS"/>
                <a:cs typeface="Trebuchet MS"/>
                <a:sym typeface="Trebuchet MS"/>
              </a:rPr>
              <a:t>en ressent</a:t>
            </a:r>
          </a:p>
        </p:txBody>
      </p:sp>
      <p:sp>
        <p:nvSpPr>
          <p:cNvPr id="207" name="Déroulement"/>
          <p:cNvSpPr txBox="1"/>
          <p:nvPr>
            <p:ph type="title"/>
          </p:nvPr>
        </p:nvSpPr>
        <p:spPr>
          <a:xfrm>
            <a:off x="4956457" y="695056"/>
            <a:ext cx="7398103" cy="1211058"/>
          </a:xfrm>
          <a:prstGeom prst="rect">
            <a:avLst/>
          </a:prstGeom>
        </p:spPr>
        <p:txBody>
          <a:bodyPr/>
          <a:lstStyle/>
          <a:p>
            <a:pPr/>
            <a:r>
              <a:t>Déroulement</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1° la relation :…"/>
          <p:cNvSpPr txBox="1"/>
          <p:nvPr>
            <p:ph type="body" idx="1"/>
          </p:nvPr>
        </p:nvSpPr>
        <p:spPr>
          <a:xfrm>
            <a:off x="650238" y="2804156"/>
            <a:ext cx="11704323" cy="6949445"/>
          </a:xfrm>
          <a:prstGeom prst="rect">
            <a:avLst/>
          </a:prstGeom>
        </p:spPr>
        <p:txBody>
          <a:bodyPr/>
          <a:lstStyle/>
          <a:p>
            <a:pPr defTabSz="431291">
              <a:defRPr b="1" sz="2688"/>
            </a:pPr>
            <a:r>
              <a:t>1° la relation :</a:t>
            </a:r>
          </a:p>
          <a:p>
            <a:pPr marL="240630" indent="-240630" defTabSz="431291">
              <a:buSzPct val="100000"/>
              <a:buChar char="•"/>
              <a:defRPr sz="2496"/>
            </a:pPr>
            <a:r>
              <a:t>présence d’un référent</a:t>
            </a:r>
          </a:p>
          <a:p>
            <a:pPr marL="240630" indent="-240630" defTabSz="431291">
              <a:buSzPct val="100000"/>
              <a:buChar char="•"/>
              <a:defRPr sz="2496"/>
            </a:pPr>
            <a:r>
              <a:t>continuité du moniteur</a:t>
            </a:r>
          </a:p>
          <a:p>
            <a:pPr marL="240630" indent="-240630" defTabSz="431291">
              <a:buSzPct val="100000"/>
              <a:buChar char="•"/>
              <a:defRPr sz="2496"/>
            </a:pPr>
            <a:r>
              <a:t>création d’une confiance entre moniteur et plongeur</a:t>
            </a:r>
          </a:p>
          <a:p>
            <a:pPr defTabSz="431291">
              <a:defRPr b="1" sz="2688"/>
            </a:pPr>
            <a:r>
              <a:t>2° être sur de soi dans la démarche</a:t>
            </a:r>
          </a:p>
          <a:p>
            <a:pPr marL="240630" indent="-240630" defTabSz="431291">
              <a:buSzPct val="100000"/>
              <a:buChar char="•"/>
              <a:defRPr sz="2496"/>
            </a:pPr>
            <a:r>
              <a:t>être déterminé et patient, mettre au calme (si besoin !)</a:t>
            </a:r>
          </a:p>
          <a:p>
            <a:pPr marL="240630" indent="-240630" defTabSz="431291">
              <a:buSzPct val="100000"/>
              <a:buChar char="•"/>
              <a:defRPr sz="2496"/>
            </a:pPr>
            <a:r>
              <a:t>objectifs simples, donner du sens</a:t>
            </a:r>
          </a:p>
          <a:p>
            <a:pPr marL="240630" indent="-240630" defTabSz="431291">
              <a:buSzPct val="100000"/>
              <a:buChar char="•"/>
              <a:defRPr sz="2496"/>
            </a:pPr>
            <a:r>
              <a:t>séances bien préparées (matériel inclus)</a:t>
            </a:r>
          </a:p>
          <a:p>
            <a:pPr defTabSz="431291">
              <a:defRPr b="1" sz="2688"/>
            </a:pPr>
            <a:r>
              <a:t>3° la communication</a:t>
            </a:r>
          </a:p>
          <a:p>
            <a:pPr marL="240630" indent="-240630" defTabSz="431291">
              <a:buSzPct val="100000"/>
              <a:buChar char="•"/>
              <a:defRPr sz="2496"/>
            </a:pPr>
            <a:r>
              <a:t>connaitre le mode de communication du plongeur (verbal, imitation, signes, images…)</a:t>
            </a:r>
          </a:p>
          <a:p>
            <a:pPr marL="240630" indent="-240630" defTabSz="431291">
              <a:buSzPct val="100000"/>
              <a:buChar char="•"/>
              <a:defRPr sz="2496"/>
            </a:pPr>
            <a:r>
              <a:t>être le plus clair possible, découper et simplifier les consignes…</a:t>
            </a:r>
          </a:p>
          <a:p>
            <a:pPr marL="240630" indent="-240630" defTabSz="431291">
              <a:buSzPct val="100000"/>
              <a:buChar char="•"/>
              <a:defRPr sz="2496"/>
            </a:pPr>
            <a:r>
              <a:t>la position face à face, moment calme, lieu calme</a:t>
            </a:r>
          </a:p>
          <a:p>
            <a:pPr defTabSz="431291">
              <a:defRPr b="1" sz="2688"/>
            </a:pPr>
            <a:r>
              <a:t>4° valorisation</a:t>
            </a:r>
          </a:p>
          <a:p>
            <a:pPr marL="240630" indent="-240630" defTabSz="431291">
              <a:buSzPct val="100000"/>
              <a:buChar char="•"/>
              <a:defRPr sz="2496"/>
            </a:pPr>
            <a:r>
              <a:t>connaître le moyen de valorisation adapté pour le plongeur (voir avec le référent)</a:t>
            </a:r>
          </a:p>
          <a:p>
            <a:pPr marL="240630" indent="-240630" defTabSz="431291">
              <a:buSzPct val="100000"/>
              <a:buChar char="•"/>
              <a:defRPr sz="2496"/>
            </a:pPr>
            <a:r>
              <a:t>utiliser le plus souvent possible</a:t>
            </a:r>
          </a:p>
          <a:p>
            <a:pPr marL="240630" indent="-240630" defTabSz="431291">
              <a:buSzPct val="100000"/>
              <a:buChar char="•"/>
              <a:defRPr sz="2496"/>
            </a:pPr>
            <a:r>
              <a:t>jamais de négatif, que du positif</a:t>
            </a:r>
          </a:p>
        </p:txBody>
      </p:sp>
      <p:sp>
        <p:nvSpPr>
          <p:cNvPr id="210" name="Les points importants pour le moniteur"/>
          <p:cNvSpPr txBox="1"/>
          <p:nvPr>
            <p:ph type="title"/>
          </p:nvPr>
        </p:nvSpPr>
        <p:spPr>
          <a:xfrm>
            <a:off x="4956457" y="695056"/>
            <a:ext cx="7398103" cy="1446660"/>
          </a:xfrm>
          <a:prstGeom prst="rect">
            <a:avLst/>
          </a:prstGeom>
        </p:spPr>
        <p:txBody>
          <a:bodyPr/>
          <a:lstStyle/>
          <a:p>
            <a:pPr/>
            <a:r>
              <a:t>Les points importants pour le moniteur</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Chercher à s’adapter plutôt qu’à rééduquer.…"/>
          <p:cNvSpPr txBox="1"/>
          <p:nvPr>
            <p:ph type="body" idx="1"/>
          </p:nvPr>
        </p:nvSpPr>
        <p:spPr>
          <a:xfrm>
            <a:off x="318747" y="3500713"/>
            <a:ext cx="12367306" cy="6252889"/>
          </a:xfrm>
          <a:prstGeom prst="rect">
            <a:avLst/>
          </a:prstGeom>
        </p:spPr>
        <p:txBody>
          <a:bodyPr/>
          <a:lstStyle/>
          <a:p>
            <a:pPr marL="228600" indent="-228600">
              <a:buSzPct val="100000"/>
              <a:buChar char="•"/>
            </a:pPr>
            <a:r>
              <a:t>Chercher à s’adapter plutôt qu’à rééduquer. </a:t>
            </a:r>
          </a:p>
          <a:p>
            <a:pPr marL="228600" indent="-228600">
              <a:buSzPct val="100000"/>
              <a:buChar char="•"/>
            </a:pPr>
          </a:p>
          <a:p>
            <a:pPr marL="228600" indent="-228600">
              <a:buSzPct val="100000"/>
              <a:buChar char="•"/>
            </a:pPr>
            <a:r>
              <a:t>Chaque personne est différente et les compensations sont multiples.</a:t>
            </a:r>
          </a:p>
          <a:p>
            <a:pPr marL="228600" indent="-228600">
              <a:buSzPct val="100000"/>
              <a:buChar char="•"/>
            </a:pPr>
          </a:p>
          <a:p>
            <a:pPr marL="228600" indent="-228600">
              <a:buSzPct val="100000"/>
              <a:buChar char="•"/>
            </a:pPr>
            <a:r>
              <a:t>Ces handicaps sont plus ou moins « visibles » = vigilance</a:t>
            </a:r>
          </a:p>
          <a:p>
            <a:pPr marL="228600" indent="-228600">
              <a:buSzPct val="100000"/>
              <a:buChar char="•"/>
            </a:pPr>
          </a:p>
          <a:p>
            <a:pPr marL="228600" indent="-228600">
              <a:buSzPct val="100000"/>
              <a:buChar char="•"/>
            </a:pPr>
            <a:r>
              <a:t>Les troubles multiples sont les bienvenus en plongée, enseignement = si vous le sentez.</a:t>
            </a:r>
          </a:p>
          <a:p>
            <a:pPr marL="228600" indent="-228600">
              <a:buSzPct val="100000"/>
              <a:buChar char="•"/>
            </a:pPr>
          </a:p>
          <a:p>
            <a:pPr marL="228600" indent="-228600">
              <a:buSzPct val="100000"/>
              <a:buChar char="•"/>
            </a:pPr>
            <a:r>
              <a:t>Egalité # Equité</a:t>
            </a:r>
          </a:p>
        </p:txBody>
      </p:sp>
      <p:sp>
        <p:nvSpPr>
          <p:cNvPr id="213" name="Plongée &amp;…"/>
          <p:cNvSpPr txBox="1"/>
          <p:nvPr>
            <p:ph type="title"/>
          </p:nvPr>
        </p:nvSpPr>
        <p:spPr>
          <a:xfrm>
            <a:off x="3645375" y="695056"/>
            <a:ext cx="8709187" cy="1967302"/>
          </a:xfrm>
          <a:prstGeom prst="rect">
            <a:avLst/>
          </a:prstGeom>
        </p:spPr>
        <p:txBody>
          <a:bodyPr/>
          <a:lstStyle/>
          <a:p>
            <a:pPr defTabSz="426798">
              <a:defRPr sz="4180"/>
            </a:pPr>
            <a:r>
              <a:t>Plongée &amp;</a:t>
            </a:r>
          </a:p>
          <a:p>
            <a:pPr defTabSz="426798">
              <a:defRPr sz="4180"/>
            </a:pPr>
            <a:r>
              <a:t>handicaps mentaux, cognitifs et troubles du spectre autistique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itre"/>
          <p:cNvSpPr txBox="1"/>
          <p:nvPr>
            <p:ph type="title"/>
          </p:nvPr>
        </p:nvSpPr>
        <p:spPr>
          <a:xfrm>
            <a:off x="4977362" y="695056"/>
            <a:ext cx="7377199" cy="1211058"/>
          </a:xfrm>
          <a:prstGeom prst="rect">
            <a:avLst/>
          </a:prstGeom>
        </p:spPr>
        <p:txBody>
          <a:bodyPr/>
          <a:lstStyle/>
          <a:p>
            <a:pPr/>
          </a:p>
        </p:txBody>
      </p:sp>
      <p:pic>
        <p:nvPicPr>
          <p:cNvPr id="216" name="Image" descr="Image"/>
          <p:cNvPicPr>
            <a:picLocks noChangeAspect="1"/>
          </p:cNvPicPr>
          <p:nvPr/>
        </p:nvPicPr>
        <p:blipFill>
          <a:blip r:embed="rId2">
            <a:extLst/>
          </a:blip>
          <a:stretch>
            <a:fillRect/>
          </a:stretch>
        </p:blipFill>
        <p:spPr>
          <a:xfrm>
            <a:off x="2646195" y="2399512"/>
            <a:ext cx="7712410" cy="752731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Handicap mental"/>
          <p:cNvSpPr txBox="1"/>
          <p:nvPr>
            <p:ph type="ctrTitle"/>
          </p:nvPr>
        </p:nvSpPr>
        <p:spPr>
          <a:xfrm>
            <a:off x="590093" y="5446614"/>
            <a:ext cx="11824614" cy="1211057"/>
          </a:xfrm>
          <a:prstGeom prst="rect">
            <a:avLst/>
          </a:prstGeom>
        </p:spPr>
        <p:txBody>
          <a:bodyPr/>
          <a:lstStyle/>
          <a:p>
            <a:pPr/>
            <a:r>
              <a:t>Handicap mental</a:t>
            </a:r>
          </a:p>
        </p:txBody>
      </p:sp>
      <p:sp>
        <p:nvSpPr>
          <p:cNvPr id="88" name="conséquence d’une déficience intellectuelle"/>
          <p:cNvSpPr txBox="1"/>
          <p:nvPr>
            <p:ph type="subTitle" sz="quarter" idx="4294967295"/>
          </p:nvPr>
        </p:nvSpPr>
        <p:spPr>
          <a:xfrm>
            <a:off x="650238" y="6907645"/>
            <a:ext cx="11704323" cy="1099740"/>
          </a:xfrm>
          <a:prstGeom prst="rect">
            <a:avLst/>
          </a:prstGeom>
        </p:spPr>
        <p:txBody>
          <a:bodyPr/>
          <a:lstStyle>
            <a:lvl1pPr algn="ctr" defTabSz="469900">
              <a:spcBef>
                <a:spcPts val="1900"/>
              </a:spcBef>
              <a:defRPr i="1" sz="2600">
                <a:solidFill>
                  <a:srgbClr val="FF2600"/>
                </a:solidFill>
              </a:defRPr>
            </a:lvl1pPr>
          </a:lstStyle>
          <a:p>
            <a:pPr/>
            <a:r>
              <a:t>conséquence d’une déficience intellectuelle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Espace réservé du texte 1"/>
          <p:cNvSpPr txBox="1"/>
          <p:nvPr>
            <p:ph type="body" idx="1"/>
          </p:nvPr>
        </p:nvSpPr>
        <p:spPr>
          <a:xfrm>
            <a:off x="650238" y="2168243"/>
            <a:ext cx="11704323" cy="7585359"/>
          </a:xfrm>
          <a:prstGeom prst="rect">
            <a:avLst/>
          </a:prstGeom>
        </p:spPr>
        <p:txBody>
          <a:bodyPr/>
          <a:lstStyle/>
          <a:p>
            <a:pPr/>
            <a:r>
              <a:t>Pour l’OMS la déficience intellectuelle est un arrêt du développement mental ou un développement mental incomplet, caractérisé par une insuffisance des facultés et du niveau global d’intelligence, notamment au niveau des fonctions </a:t>
            </a:r>
            <a:r>
              <a:rPr b="1"/>
              <a:t>cognitives,</a:t>
            </a:r>
            <a:r>
              <a:t> du </a:t>
            </a:r>
            <a:r>
              <a:rPr b="1"/>
              <a:t>langage</a:t>
            </a:r>
            <a:r>
              <a:t>, de la </a:t>
            </a:r>
            <a:r>
              <a:rPr b="1"/>
              <a:t>motricité</a:t>
            </a:r>
            <a:r>
              <a:t> et des performances sociales</a:t>
            </a:r>
          </a:p>
          <a:p>
            <a:pPr/>
          </a:p>
          <a:p>
            <a:pPr/>
            <a:r>
              <a:t>•La situation de handicap mental qualifie à la fois la déficience intellectuelle et les conséquences qu’elle entraine au quotidien</a:t>
            </a:r>
          </a:p>
        </p:txBody>
      </p:sp>
      <p:sp>
        <p:nvSpPr>
          <p:cNvPr id="91" name="Titre 2"/>
          <p:cNvSpPr txBox="1"/>
          <p:nvPr>
            <p:ph type="title"/>
          </p:nvPr>
        </p:nvSpPr>
        <p:spPr>
          <a:xfrm>
            <a:off x="4977362" y="695056"/>
            <a:ext cx="7377199" cy="1211058"/>
          </a:xfrm>
          <a:prstGeom prst="rect">
            <a:avLst/>
          </a:prstGeom>
        </p:spPr>
        <p:txBody>
          <a:bodyPr/>
          <a:lstStyle/>
          <a:p>
            <a:pPr/>
            <a:r>
              <a:t>Déficience intellectuelle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Espace réservé du texte 1"/>
          <p:cNvSpPr txBox="1"/>
          <p:nvPr>
            <p:ph type="body" idx="1"/>
          </p:nvPr>
        </p:nvSpPr>
        <p:spPr>
          <a:xfrm>
            <a:off x="650238" y="2168243"/>
            <a:ext cx="11704323" cy="7585359"/>
          </a:xfrm>
          <a:prstGeom prst="rect">
            <a:avLst/>
          </a:prstGeom>
        </p:spPr>
        <p:txBody>
          <a:bodyPr/>
          <a:lstStyle/>
          <a:p>
            <a:pPr/>
            <a:r>
              <a:t>La personne en situation de handicap mental éprouve des difficultés plus ou moins importantes de réflexion, de conceptualisation, de communication et de décision, mais son handicap peut être </a:t>
            </a:r>
            <a:r>
              <a:rPr b="1"/>
              <a:t>compensé par un environnement aménagé et un accompagnement humain, adaptés à son état et à sa situation</a:t>
            </a:r>
            <a:br>
              <a:rPr b="1"/>
            </a:br>
            <a:endParaRPr b="1"/>
          </a:p>
          <a:p>
            <a:pPr/>
            <a:r>
              <a:t>•Les signes sont visibles très tôt dans la vie (il y comme un arrêt du développement)</a:t>
            </a:r>
            <a:br/>
          </a:p>
          <a:p>
            <a:pPr/>
            <a:r>
              <a:t>Des méthodes </a:t>
            </a:r>
            <a:r>
              <a:rPr b="1"/>
              <a:t>spéciales d'éducation et d'enseignement, mises en œuvre très tôt</a:t>
            </a:r>
            <a:r>
              <a:t>, peuvent permettre une compensation plus ou moins effective. </a:t>
            </a:r>
          </a:p>
        </p:txBody>
      </p:sp>
      <p:sp>
        <p:nvSpPr>
          <p:cNvPr id="94" name="Titre 2"/>
          <p:cNvSpPr txBox="1"/>
          <p:nvPr>
            <p:ph type="title"/>
          </p:nvPr>
        </p:nvSpPr>
        <p:spPr>
          <a:xfrm>
            <a:off x="4977362" y="695056"/>
            <a:ext cx="7377199" cy="1211058"/>
          </a:xfrm>
          <a:prstGeom prst="rect">
            <a:avLst/>
          </a:prstGeom>
        </p:spPr>
        <p:txBody>
          <a:bodyPr/>
          <a:lstStyle/>
          <a:p>
            <a:pPr/>
            <a:r>
              <a:t>Déficience intellectuelle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Q.I. &gt; 75 : norme…"/>
          <p:cNvSpPr txBox="1"/>
          <p:nvPr>
            <p:ph type="body" idx="1"/>
          </p:nvPr>
        </p:nvSpPr>
        <p:spPr>
          <a:xfrm>
            <a:off x="650238" y="2168243"/>
            <a:ext cx="11704323" cy="7585359"/>
          </a:xfrm>
          <a:prstGeom prst="rect">
            <a:avLst/>
          </a:prstGeom>
        </p:spPr>
        <p:txBody>
          <a:bodyPr/>
          <a:lstStyle/>
          <a:p>
            <a:pPr>
              <a:defRPr b="1" sz="3000"/>
            </a:pPr>
            <a:r>
              <a:t>Le Q.I. : mesure de la déficience intellectuelle (norme</a:t>
            </a:r>
            <a:r>
              <a:rPr b="0"/>
              <a:t> </a:t>
            </a:r>
            <a:r>
              <a:t>&gt; 75)</a:t>
            </a:r>
          </a:p>
          <a:p>
            <a:pPr defTabSz="343182">
              <a:defRPr b="1" sz="2000"/>
            </a:pPr>
          </a:p>
          <a:p>
            <a:pPr defTabSz="343182">
              <a:defRPr sz="3200"/>
            </a:pPr>
            <a:r>
              <a:t>Tout </a:t>
            </a:r>
            <a:r>
              <a:rPr b="1"/>
              <a:t>Q.I. &lt; 75</a:t>
            </a:r>
            <a:r>
              <a:t> = sport adapté !</a:t>
            </a:r>
          </a:p>
          <a:p>
            <a:pPr>
              <a:buSzPct val="100000"/>
              <a:buChar char="•"/>
              <a:defRPr sz="3000"/>
            </a:pPr>
            <a:r>
              <a:t> </a:t>
            </a:r>
            <a:r>
              <a:rPr b="1"/>
              <a:t>50 &lt; Q.I. &lt; 74</a:t>
            </a:r>
            <a:r>
              <a:t> : </a:t>
            </a:r>
            <a:r>
              <a:rPr b="1"/>
              <a:t>déficience légère</a:t>
            </a:r>
            <a:r>
              <a:t> </a:t>
            </a:r>
            <a:r>
              <a:rPr i="1">
                <a:latin typeface="Arial"/>
                <a:ea typeface="Arial"/>
                <a:cs typeface="Arial"/>
                <a:sym typeface="Arial"/>
              </a:rPr>
              <a:t># difficultés scolaires mais intégration autonome à l'âge adulte possible</a:t>
            </a:r>
          </a:p>
          <a:p>
            <a:pPr>
              <a:buSzPct val="100000"/>
              <a:buChar char="•"/>
              <a:defRPr i="1" sz="3000">
                <a:latin typeface="Arial"/>
                <a:ea typeface="Arial"/>
                <a:cs typeface="Arial"/>
                <a:sym typeface="Arial"/>
              </a:defRPr>
            </a:pPr>
            <a:r>
              <a:t> </a:t>
            </a:r>
            <a:r>
              <a:rPr b="1" i="0">
                <a:latin typeface="+mj-lt"/>
                <a:ea typeface="+mj-ea"/>
                <a:cs typeface="+mj-cs"/>
                <a:sym typeface="Helvetica"/>
              </a:rPr>
              <a:t>35 &lt; Q.I.&lt; 49</a:t>
            </a:r>
            <a:r>
              <a:rPr i="0">
                <a:latin typeface="+mj-lt"/>
                <a:ea typeface="+mj-ea"/>
                <a:cs typeface="+mj-cs"/>
                <a:sym typeface="Helvetica"/>
              </a:rPr>
              <a:t> : </a:t>
            </a:r>
            <a:r>
              <a:rPr b="1" i="0">
                <a:latin typeface="+mj-lt"/>
                <a:ea typeface="+mj-ea"/>
                <a:cs typeface="+mj-cs"/>
                <a:sym typeface="Helvetica"/>
              </a:rPr>
              <a:t>déficience moyenne </a:t>
            </a:r>
            <a:r>
              <a:t># retard de développement, bonne capacité à communiquer, assez bonne indépendance, besoin d’un soutien pour l'intégration</a:t>
            </a:r>
          </a:p>
          <a:p>
            <a:pPr>
              <a:buSzPct val="100000"/>
              <a:buChar char="•"/>
              <a:defRPr i="1" sz="3000">
                <a:latin typeface="Arial"/>
                <a:ea typeface="Arial"/>
                <a:cs typeface="Arial"/>
                <a:sym typeface="Arial"/>
              </a:defRPr>
            </a:pPr>
            <a:r>
              <a:t> </a:t>
            </a:r>
            <a:r>
              <a:rPr b="1" i="0">
                <a:latin typeface="+mj-lt"/>
                <a:ea typeface="+mj-ea"/>
                <a:cs typeface="+mj-cs"/>
                <a:sym typeface="Helvetica"/>
              </a:rPr>
              <a:t>20 &lt; Q.I. &lt; 34</a:t>
            </a:r>
            <a:r>
              <a:rPr i="0">
                <a:latin typeface="+mj-lt"/>
                <a:ea typeface="+mj-ea"/>
                <a:cs typeface="+mj-cs"/>
                <a:sym typeface="Helvetica"/>
              </a:rPr>
              <a:t> : </a:t>
            </a:r>
            <a:r>
              <a:rPr b="1" i="0">
                <a:latin typeface="+mj-lt"/>
                <a:ea typeface="+mj-ea"/>
                <a:cs typeface="+mj-cs"/>
                <a:sym typeface="Helvetica"/>
              </a:rPr>
              <a:t>déficience sévère </a:t>
            </a:r>
            <a:r>
              <a:rPr i="0">
                <a:latin typeface="+mj-lt"/>
                <a:ea typeface="+mj-ea"/>
                <a:cs typeface="+mj-cs"/>
                <a:sym typeface="Helvetica"/>
              </a:rPr>
              <a:t># b</a:t>
            </a:r>
            <a:r>
              <a:t>esoin d'un soutien permanent</a:t>
            </a:r>
          </a:p>
          <a:p>
            <a:pPr>
              <a:buSzPct val="100000"/>
              <a:buChar char="•"/>
              <a:defRPr i="1" sz="3000">
                <a:latin typeface="Arial"/>
                <a:ea typeface="Arial"/>
                <a:cs typeface="Arial"/>
                <a:sym typeface="Arial"/>
              </a:defRPr>
            </a:pPr>
            <a:r>
              <a:t> </a:t>
            </a:r>
            <a:r>
              <a:rPr b="1" i="0">
                <a:latin typeface="+mj-lt"/>
                <a:ea typeface="+mj-ea"/>
                <a:cs typeface="+mj-cs"/>
                <a:sym typeface="Helvetica"/>
              </a:rPr>
              <a:t>0 &lt; Q.I. &lt; 20</a:t>
            </a:r>
            <a:r>
              <a:rPr i="0">
                <a:latin typeface="+mj-lt"/>
                <a:ea typeface="+mj-ea"/>
                <a:cs typeface="+mj-cs"/>
                <a:sym typeface="Helvetica"/>
              </a:rPr>
              <a:t> : </a:t>
            </a:r>
            <a:r>
              <a:rPr b="1" i="0">
                <a:latin typeface="+mj-lt"/>
                <a:ea typeface="+mj-ea"/>
                <a:cs typeface="+mj-cs"/>
                <a:sym typeface="Helvetica"/>
              </a:rPr>
              <a:t>déficience profonde </a:t>
            </a:r>
            <a:r>
              <a:rPr i="0">
                <a:latin typeface="+mj-lt"/>
                <a:ea typeface="+mj-ea"/>
                <a:cs typeface="+mj-cs"/>
                <a:sym typeface="Helvetica"/>
              </a:rPr>
              <a:t># </a:t>
            </a:r>
            <a:r>
              <a:t>accompagnement pour tous les gestes de la vie quotidienne</a:t>
            </a:r>
          </a:p>
        </p:txBody>
      </p:sp>
      <p:sp>
        <p:nvSpPr>
          <p:cNvPr id="97" name="Le Quotient Intellectuel"/>
          <p:cNvSpPr txBox="1"/>
          <p:nvPr>
            <p:ph type="title"/>
          </p:nvPr>
        </p:nvSpPr>
        <p:spPr>
          <a:xfrm>
            <a:off x="4614286" y="695056"/>
            <a:ext cx="7740275" cy="1211058"/>
          </a:xfrm>
          <a:prstGeom prst="rect">
            <a:avLst/>
          </a:prstGeom>
        </p:spPr>
        <p:txBody>
          <a:bodyPr/>
          <a:lstStyle/>
          <a:p>
            <a:pPr/>
            <a:r>
              <a:t>Le </a:t>
            </a:r>
            <a:r>
              <a:rPr sz="6000"/>
              <a:t>Q</a:t>
            </a:r>
            <a:r>
              <a:t>uotient </a:t>
            </a:r>
            <a:r>
              <a:rPr sz="6000"/>
              <a:t>I</a:t>
            </a:r>
            <a:r>
              <a:t>ntellectuel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Caractéristiques physiques :…"/>
          <p:cNvSpPr txBox="1"/>
          <p:nvPr>
            <p:ph type="body" idx="1"/>
          </p:nvPr>
        </p:nvSpPr>
        <p:spPr>
          <a:xfrm>
            <a:off x="527408" y="2988859"/>
            <a:ext cx="11704323" cy="9767432"/>
          </a:xfrm>
          <a:prstGeom prst="rect">
            <a:avLst/>
          </a:prstGeom>
        </p:spPr>
        <p:txBody>
          <a:bodyPr/>
          <a:lstStyle/>
          <a:p>
            <a:pPr defTabSz="914400">
              <a:defRPr b="1" sz="3400">
                <a:solidFill>
                  <a:srgbClr val="153588"/>
                </a:solidFill>
              </a:defRPr>
            </a:pPr>
            <a:r>
              <a:t>- Première cause de déficit intellectuel (35 à 60000 personnes en France)</a:t>
            </a:r>
          </a:p>
          <a:p>
            <a:pPr defTabSz="914400">
              <a:defRPr b="1" sz="3400">
                <a:solidFill>
                  <a:srgbClr val="153588"/>
                </a:solidFill>
              </a:defRPr>
            </a:pPr>
            <a:r>
              <a:t>Cause génétique (3 chromosomes 21)</a:t>
            </a:r>
          </a:p>
          <a:p>
            <a:pPr defTabSz="914400">
              <a:defRPr b="1" sz="3400">
                <a:solidFill>
                  <a:srgbClr val="153588"/>
                </a:solidFill>
              </a:defRPr>
            </a:pPr>
            <a:r>
              <a:t>- Caractéristiques physiques</a:t>
            </a:r>
            <a:r>
              <a:rPr b="0"/>
              <a:t> : </a:t>
            </a:r>
          </a:p>
          <a:p>
            <a:pPr defTabSz="914400">
              <a:defRPr sz="3400">
                <a:solidFill>
                  <a:srgbClr val="153588"/>
                </a:solidFill>
              </a:defRPr>
            </a:pPr>
            <a:r>
              <a:t>Yeux bridés, petite bouche, doigts courts, trapu…</a:t>
            </a:r>
          </a:p>
          <a:p>
            <a:pPr defTabSz="914400">
              <a:defRPr b="1" sz="3400">
                <a:solidFill>
                  <a:srgbClr val="FF0000"/>
                </a:solidFill>
              </a:defRPr>
            </a:pPr>
            <a:r>
              <a:t>Difficultés fréquentes pour adapter le masque +++</a:t>
            </a:r>
            <a:endParaRPr>
              <a:solidFill>
                <a:srgbClr val="153588"/>
              </a:solidFill>
            </a:endParaRPr>
          </a:p>
          <a:p>
            <a:pPr defTabSz="914400">
              <a:defRPr b="1" sz="3400">
                <a:solidFill>
                  <a:srgbClr val="153588"/>
                </a:solidFill>
              </a:defRPr>
            </a:pPr>
            <a:r>
              <a:t>- Problèmes de santé associés très fréquents</a:t>
            </a:r>
            <a:r>
              <a:rPr b="0"/>
              <a:t>: </a:t>
            </a:r>
          </a:p>
          <a:p>
            <a:pPr defTabSz="914400">
              <a:defRPr b="1" sz="3400">
                <a:solidFill>
                  <a:srgbClr val="FF2600"/>
                </a:solidFill>
              </a:defRPr>
            </a:pPr>
            <a:r>
              <a:t>Cœur </a:t>
            </a:r>
            <a:r>
              <a:rPr b="0">
                <a:solidFill>
                  <a:srgbClr val="153588"/>
                </a:solidFill>
              </a:rPr>
              <a:t>(</a:t>
            </a:r>
            <a:r>
              <a:rPr b="0">
                <a:solidFill>
                  <a:srgbClr val="153588"/>
                </a:solidFill>
              </a:rPr>
              <a:t>malformations</a:t>
            </a:r>
            <a:r>
              <a:rPr b="0">
                <a:solidFill>
                  <a:srgbClr val="153588"/>
                </a:solidFill>
              </a:rPr>
              <a:t>)</a:t>
            </a:r>
          </a:p>
          <a:p>
            <a:pPr defTabSz="914400">
              <a:defRPr b="1" sz="3400">
                <a:solidFill>
                  <a:srgbClr val="FF2600"/>
                </a:solidFill>
              </a:defRPr>
            </a:pPr>
            <a:r>
              <a:t>ORL</a:t>
            </a:r>
            <a:r>
              <a:rPr b="0">
                <a:solidFill>
                  <a:srgbClr val="153588"/>
                </a:solidFill>
              </a:rPr>
              <a:t> (o</a:t>
            </a:r>
            <a:r>
              <a:rPr b="0">
                <a:solidFill>
                  <a:srgbClr val="153588"/>
                </a:solidFill>
              </a:rPr>
              <a:t>tites fréquentes</a:t>
            </a:r>
            <a:r>
              <a:rPr b="0">
                <a:solidFill>
                  <a:srgbClr val="153588"/>
                </a:solidFill>
              </a:rPr>
              <a:t>)</a:t>
            </a:r>
            <a:endParaRPr>
              <a:solidFill>
                <a:srgbClr val="153588"/>
              </a:solidFill>
            </a:endParaRPr>
          </a:p>
          <a:p>
            <a:pPr defTabSz="914400">
              <a:defRPr sz="3400">
                <a:solidFill>
                  <a:srgbClr val="153588"/>
                </a:solidFill>
              </a:defRPr>
            </a:pPr>
            <a:r>
              <a:t>Diabète </a:t>
            </a:r>
          </a:p>
          <a:p>
            <a:pPr defTabSz="914400">
              <a:defRPr sz="3400">
                <a:solidFill>
                  <a:srgbClr val="153588"/>
                </a:solidFill>
              </a:defRPr>
            </a:pPr>
            <a:r>
              <a:t>Yeux, intestins, maladie auto-immunes, difficultés respiratoires… </a:t>
            </a:r>
          </a:p>
        </p:txBody>
      </p:sp>
      <p:sp>
        <p:nvSpPr>
          <p:cNvPr id="100" name="La Trisomie 21"/>
          <p:cNvSpPr txBox="1"/>
          <p:nvPr>
            <p:ph type="title"/>
          </p:nvPr>
        </p:nvSpPr>
        <p:spPr>
          <a:xfrm>
            <a:off x="4459002" y="695056"/>
            <a:ext cx="7895560" cy="1211058"/>
          </a:xfrm>
          <a:prstGeom prst="rect">
            <a:avLst/>
          </a:prstGeom>
        </p:spPr>
        <p:txBody>
          <a:bodyPr/>
          <a:lstStyle/>
          <a:p>
            <a:pPr/>
            <a:r>
              <a:t>La Trisomie 21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Caractéristiques physiques :…"/>
          <p:cNvSpPr txBox="1"/>
          <p:nvPr>
            <p:ph type="body" idx="1"/>
          </p:nvPr>
        </p:nvSpPr>
        <p:spPr>
          <a:xfrm>
            <a:off x="650238" y="2306471"/>
            <a:ext cx="11704323" cy="9767432"/>
          </a:xfrm>
          <a:prstGeom prst="rect">
            <a:avLst/>
          </a:prstGeom>
        </p:spPr>
        <p:txBody>
          <a:bodyPr/>
          <a:lstStyle/>
          <a:p>
            <a:pPr defTabSz="914400">
              <a:defRPr b="1" sz="3400">
                <a:solidFill>
                  <a:srgbClr val="153588"/>
                </a:solidFill>
              </a:defRPr>
            </a:pPr>
          </a:p>
          <a:p>
            <a:pPr defTabSz="914400">
              <a:defRPr b="1" sz="3400">
                <a:solidFill>
                  <a:srgbClr val="153588"/>
                </a:solidFill>
              </a:defRPr>
            </a:pPr>
            <a:r>
              <a:t>Aspect psychomoteur</a:t>
            </a:r>
            <a:r>
              <a:rPr b="0"/>
              <a:t> : </a:t>
            </a:r>
          </a:p>
          <a:p>
            <a:pPr defTabSz="914400">
              <a:defRPr sz="3400">
                <a:solidFill>
                  <a:srgbClr val="153588"/>
                </a:solidFill>
              </a:defRPr>
            </a:pPr>
            <a:r>
              <a:t>Hypotonie, </a:t>
            </a:r>
            <a:r>
              <a:t>à la fois </a:t>
            </a:r>
            <a:r>
              <a:t>déficit des muscles mais grande force, aisance aquatique</a:t>
            </a:r>
          </a:p>
          <a:p>
            <a:pPr defTabSz="914400">
              <a:defRPr b="1" sz="3400">
                <a:solidFill>
                  <a:srgbClr val="153588"/>
                </a:solidFill>
              </a:defRPr>
            </a:pPr>
            <a:r>
              <a:t>Communication</a:t>
            </a:r>
            <a:r>
              <a:rPr b="0"/>
              <a:t> &amp; </a:t>
            </a:r>
            <a:r>
              <a:t>socialisation</a:t>
            </a:r>
            <a:r>
              <a:rPr b="0"/>
              <a:t> : </a:t>
            </a:r>
          </a:p>
          <a:p>
            <a:pPr defTabSz="914400">
              <a:defRPr sz="3400">
                <a:solidFill>
                  <a:srgbClr val="153588"/>
                </a:solidFill>
              </a:defRPr>
            </a:pPr>
            <a:r>
              <a:t>Déficit intellectuel souvent moyen (évolution jusqu’à l’adolescence) QI 35&gt;65</a:t>
            </a:r>
          </a:p>
          <a:p>
            <a:pPr defTabSz="914400">
              <a:defRPr sz="3400">
                <a:solidFill>
                  <a:srgbClr val="153588"/>
                </a:solidFill>
              </a:defRPr>
            </a:pPr>
            <a:r>
              <a:t>Socialisation OK</a:t>
            </a:r>
            <a:br/>
            <a:r>
              <a:t>Apprentissage selon QI </a:t>
            </a:r>
            <a:r>
              <a:rPr b="1"/>
              <a:t>mais aussi selon l’humeur et la motivation du jour…(désinhibition)</a:t>
            </a:r>
          </a:p>
          <a:p>
            <a:pPr defTabSz="914400">
              <a:defRPr sz="3400">
                <a:solidFill>
                  <a:srgbClr val="153588"/>
                </a:solidFill>
              </a:defRPr>
            </a:pPr>
            <a:r>
              <a:t>Acquisition du langage lente, lien mot/signification </a:t>
            </a:r>
          </a:p>
          <a:p>
            <a:pPr defTabSz="914400">
              <a:defRPr sz="3400">
                <a:solidFill>
                  <a:srgbClr val="153588"/>
                </a:solidFill>
              </a:defRPr>
            </a:pPr>
            <a:r>
              <a:t>Apprentissage suivant déficience, humeur, motivation joueurs, boudeurs, têtus</a:t>
            </a:r>
          </a:p>
        </p:txBody>
      </p:sp>
      <p:sp>
        <p:nvSpPr>
          <p:cNvPr id="103" name="La Trisomie 21"/>
          <p:cNvSpPr txBox="1"/>
          <p:nvPr>
            <p:ph type="title"/>
          </p:nvPr>
        </p:nvSpPr>
        <p:spPr>
          <a:xfrm>
            <a:off x="4459002" y="695056"/>
            <a:ext cx="7895560" cy="1211058"/>
          </a:xfrm>
          <a:prstGeom prst="rect">
            <a:avLst/>
          </a:prstGeom>
        </p:spPr>
        <p:txBody>
          <a:bodyPr/>
          <a:lstStyle/>
          <a:p>
            <a:pPr/>
            <a:r>
              <a:t>La Trisomie 21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