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 b="def" i="def"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1" name="Shape 9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30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30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30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30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30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30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30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30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30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r Ch.BOULARD, M. GUENIN et M VIVIER SANNA - J-L BERTONCELLO et Y STREBLER…"/>
          <p:cNvSpPr txBox="1"/>
          <p:nvPr/>
        </p:nvSpPr>
        <p:spPr>
          <a:xfrm>
            <a:off x="3528836" y="8180"/>
            <a:ext cx="9404173" cy="790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defTabSz="457200">
              <a:defRPr sz="1800">
                <a:solidFill>
                  <a:srgbClr val="1C3C8A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Dr Ch.BOULARD, M. GUENIN et M VIVIER SANNA - J-L BERTONCELLO et Y STREBLER</a:t>
            </a:r>
          </a:p>
          <a:p>
            <a:pPr algn="ctr" defTabSz="914400">
              <a:spcBef>
                <a:spcPts val="800"/>
              </a:spcBef>
              <a:defRPr sz="1800">
                <a:solidFill>
                  <a:srgbClr val="333399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Stage EH2  - Antibes 2019</a:t>
            </a:r>
          </a:p>
        </p:txBody>
      </p:sp>
      <p:pic>
        <p:nvPicPr>
          <p:cNvPr id="17" name="Logo_Handisub_3FF.jpg" descr="Logo_Handisub_3FF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" y="-7286"/>
            <a:ext cx="3593151" cy="1199480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Texte du titre"/>
          <p:cNvSpPr txBox="1"/>
          <p:nvPr>
            <p:ph type="title"/>
          </p:nvPr>
        </p:nvSpPr>
        <p:spPr>
          <a:xfrm>
            <a:off x="590093" y="5446614"/>
            <a:ext cx="11824614" cy="1211057"/>
          </a:xfrm>
          <a:prstGeom prst="rect">
            <a:avLst/>
          </a:prstGeom>
          <a:ln w="38100">
            <a:solidFill>
              <a:srgbClr val="FF2600"/>
            </a:solidFill>
          </a:ln>
        </p:spPr>
        <p:txBody>
          <a:bodyPr/>
          <a:lstStyle>
            <a:lvl1pPr defTabSz="914400">
              <a:defRPr sz="6200"/>
            </a:lvl1pPr>
          </a:lstStyle>
          <a:p>
            <a:pPr/>
            <a:r>
              <a:t>Texte du titre</a:t>
            </a:r>
          </a:p>
        </p:txBody>
      </p:sp>
      <p:sp>
        <p:nvSpPr>
          <p:cNvPr id="1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roubles compor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7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2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rouble perso h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grpSp>
        <p:nvGrpSpPr>
          <p:cNvPr id="39" name="Troubles dépressifs , anxieux…"/>
          <p:cNvGrpSpPr/>
          <p:nvPr/>
        </p:nvGrpSpPr>
        <p:grpSpPr>
          <a:xfrm>
            <a:off x="148594" y="1208892"/>
            <a:ext cx="5908008" cy="1678222"/>
            <a:chOff x="0" y="0"/>
            <a:chExt cx="5908007" cy="1678221"/>
          </a:xfrm>
        </p:grpSpPr>
        <p:sp>
          <p:nvSpPr>
            <p:cNvPr id="37" name="Rectangle"/>
            <p:cNvSpPr/>
            <p:nvPr/>
          </p:nvSpPr>
          <p:spPr>
            <a:xfrm>
              <a:off x="0" y="-1"/>
              <a:ext cx="5908008" cy="1678223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65022" tIns="65022" rIns="65022" bIns="65022" numCol="1" anchor="t">
              <a:noAutofit/>
            </a:bodyPr>
            <a:lstStyle/>
            <a:p>
              <a:pPr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38" name="Troubles dépressifs , anxieux…"/>
            <p:cNvSpPr txBox="1"/>
            <p:nvPr/>
          </p:nvSpPr>
          <p:spPr>
            <a:xfrm>
              <a:off x="0" y="-1"/>
              <a:ext cx="5908008" cy="152704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2" tIns="65022" rIns="65022" bIns="65022" numCol="1" anchor="t">
              <a:spAutoFit/>
            </a:bodyPr>
            <a:lstStyle/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Troubles dépressifs , anxieux</a:t>
              </a:r>
            </a:p>
            <a:p>
              <a:pPr marL="240631" indent="-240631">
                <a:buSzPct val="100000"/>
                <a:buAutoNum type="arabicPeriod" startAt="1"/>
                <a:defRPr b="1" sz="1800" u="sng">
                  <a:latin typeface="+mj-lt"/>
                  <a:ea typeface="+mj-ea"/>
                  <a:cs typeface="+mj-cs"/>
                  <a:sym typeface="Helvetica"/>
                </a:defRPr>
              </a:pPr>
              <a:r>
                <a:t>Troubles personnalité, humeur, traumatisé crânien</a:t>
              </a:r>
            </a:p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Troubles bipolaires</a:t>
              </a:r>
            </a:p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Névroses</a:t>
              </a:r>
            </a:p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Psychoses</a:t>
              </a:r>
            </a:p>
          </p:txBody>
        </p:sp>
      </p:grpSp>
      <p:pic>
        <p:nvPicPr>
          <p:cNvPr id="40" name="Logo_Handisub_3FF.jpg" descr="Logo_Handisub_3FF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" y="-7286"/>
            <a:ext cx="3593151" cy="1199480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Dr Ch.BOULARD, M. GUENIN et M VIVIER SANNA - J-L BERTONCELLO et Y STREBLER…"/>
          <p:cNvSpPr txBox="1"/>
          <p:nvPr/>
        </p:nvSpPr>
        <p:spPr>
          <a:xfrm>
            <a:off x="3528836" y="8180"/>
            <a:ext cx="9404173" cy="790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defTabSz="457200">
              <a:defRPr sz="1800">
                <a:solidFill>
                  <a:srgbClr val="1C3C8A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Dr Ch.BOULARD, M. GUENIN et M VIVIER SANNA - J-L BERTONCELLO et Y STREBLER</a:t>
            </a:r>
          </a:p>
          <a:p>
            <a:pPr algn="ctr" defTabSz="914400">
              <a:spcBef>
                <a:spcPts val="800"/>
              </a:spcBef>
              <a:defRPr sz="1800">
                <a:solidFill>
                  <a:srgbClr val="333399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Stage EH2  - Antibes 2019</a:t>
            </a:r>
          </a:p>
        </p:txBody>
      </p:sp>
      <p:sp>
        <p:nvSpPr>
          <p:cNvPr id="4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ipo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0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grpSp>
        <p:nvGrpSpPr>
          <p:cNvPr id="53" name="Troubles dépressifs, anxieux…"/>
          <p:cNvGrpSpPr/>
          <p:nvPr/>
        </p:nvGrpSpPr>
        <p:grpSpPr>
          <a:xfrm>
            <a:off x="148593" y="1208892"/>
            <a:ext cx="5515849" cy="1686055"/>
            <a:chOff x="0" y="0"/>
            <a:chExt cx="5515847" cy="1686053"/>
          </a:xfrm>
        </p:grpSpPr>
        <p:sp>
          <p:nvSpPr>
            <p:cNvPr id="51" name="Rectangle"/>
            <p:cNvSpPr/>
            <p:nvPr/>
          </p:nvSpPr>
          <p:spPr>
            <a:xfrm>
              <a:off x="-1" y="-1"/>
              <a:ext cx="5515849" cy="1686055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65022" tIns="65022" rIns="65022" bIns="65022" numCol="1" anchor="t">
              <a:noAutofit/>
            </a:bodyPr>
            <a:lstStyle/>
            <a:p>
              <a:pPr>
                <a:defRPr sz="1800"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52" name="Troubles dépressifs, anxieux…"/>
            <p:cNvSpPr txBox="1"/>
            <p:nvPr/>
          </p:nvSpPr>
          <p:spPr>
            <a:xfrm>
              <a:off x="-1" y="-1"/>
              <a:ext cx="5515849" cy="152704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2" tIns="65022" rIns="65022" bIns="65022" numCol="1" anchor="t">
              <a:spAutoFit/>
            </a:bodyPr>
            <a:lstStyle/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Troubles dépressifs, anxieux</a:t>
              </a:r>
            </a:p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Troubles personnalité, humeur, traumatisé crânien</a:t>
              </a:r>
            </a:p>
            <a:p>
              <a:pPr marL="240631" indent="-240631">
                <a:buSzPct val="100000"/>
                <a:buAutoNum type="arabicPeriod" startAt="1"/>
                <a:defRPr b="1" sz="1800" u="sng">
                  <a:latin typeface="+mj-lt"/>
                  <a:ea typeface="+mj-ea"/>
                  <a:cs typeface="+mj-cs"/>
                  <a:sym typeface="Helvetica"/>
                </a:defRPr>
              </a:pPr>
              <a:r>
                <a:t>Troubles bipolaires</a:t>
              </a:r>
            </a:p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Névroses</a:t>
              </a:r>
            </a:p>
            <a:p>
              <a:pPr marL="240631" indent="-240631">
                <a:buSzPct val="100000"/>
                <a:buAutoNum type="arabicPeriod" startAt="1"/>
                <a:defRPr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Psychoses</a:t>
              </a:r>
            </a:p>
          </p:txBody>
        </p:sp>
      </p:grpSp>
      <p:pic>
        <p:nvPicPr>
          <p:cNvPr id="54" name="Logo_Handisub_3FF.jpg" descr="Logo_Handisub_3FF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" y="-7286"/>
            <a:ext cx="3593151" cy="1199480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Dr Ch.BOULARD, M. GUENIN et M VIVIER SANNA - J-L BERTONCELLO et Y STREBLER…"/>
          <p:cNvSpPr txBox="1"/>
          <p:nvPr/>
        </p:nvSpPr>
        <p:spPr>
          <a:xfrm>
            <a:off x="3528836" y="8180"/>
            <a:ext cx="9404173" cy="790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defTabSz="457200">
              <a:defRPr sz="1800">
                <a:solidFill>
                  <a:srgbClr val="1C3C8A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Dr Ch.BOULARD, M. GUENIN et M VIVIER SANNA - J-L BERTONCELLO et Y STREBLER</a:t>
            </a:r>
          </a:p>
          <a:p>
            <a:pPr algn="ctr" defTabSz="914400">
              <a:spcBef>
                <a:spcPts val="800"/>
              </a:spcBef>
              <a:defRPr sz="1800">
                <a:solidFill>
                  <a:srgbClr val="333399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Stage EH2  - Antibes 2019</a:t>
            </a:r>
          </a:p>
        </p:txBody>
      </p:sp>
      <p:sp>
        <p:nvSpPr>
          <p:cNvPr id="5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Névro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4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grpSp>
        <p:nvGrpSpPr>
          <p:cNvPr id="67" name="Troubles dépressifs, anxieux…"/>
          <p:cNvGrpSpPr/>
          <p:nvPr/>
        </p:nvGrpSpPr>
        <p:grpSpPr>
          <a:xfrm>
            <a:off x="148594" y="1208892"/>
            <a:ext cx="5497837" cy="1692084"/>
            <a:chOff x="0" y="0"/>
            <a:chExt cx="5497836" cy="1692082"/>
          </a:xfrm>
        </p:grpSpPr>
        <p:sp>
          <p:nvSpPr>
            <p:cNvPr id="65" name="Rectangle"/>
            <p:cNvSpPr/>
            <p:nvPr/>
          </p:nvSpPr>
          <p:spPr>
            <a:xfrm>
              <a:off x="0" y="0"/>
              <a:ext cx="5497837" cy="1692083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65022" tIns="65022" rIns="65022" bIns="65022" numCol="1" anchor="t">
              <a:noAutofit/>
            </a:bodyPr>
            <a:lstStyle/>
            <a:p>
              <a:pPr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66" name="Troubles dépressifs, anxieux…"/>
            <p:cNvSpPr txBox="1"/>
            <p:nvPr/>
          </p:nvSpPr>
          <p:spPr>
            <a:xfrm>
              <a:off x="0" y="0"/>
              <a:ext cx="5497837" cy="152704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2" tIns="65022" rIns="65022" bIns="65022" numCol="1" anchor="t">
              <a:spAutoFit/>
            </a:bodyPr>
            <a:lstStyle/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Troubles dépressifs, anxieux</a:t>
              </a:r>
            </a:p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Troubles personnalité, humeur, traumatisé crânien</a:t>
              </a:r>
            </a:p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Troubles bipolaires</a:t>
              </a:r>
            </a:p>
            <a:p>
              <a:pPr marL="240631" indent="-240631">
                <a:buSzPct val="100000"/>
                <a:buAutoNum type="arabicPeriod" startAt="1"/>
                <a:defRPr b="1" sz="1800" u="sng">
                  <a:latin typeface="+mj-lt"/>
                  <a:ea typeface="+mj-ea"/>
                  <a:cs typeface="+mj-cs"/>
                  <a:sym typeface="Helvetica"/>
                </a:defRPr>
              </a:pPr>
              <a:r>
                <a:t>Névroses</a:t>
              </a:r>
            </a:p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Psychoses</a:t>
              </a:r>
            </a:p>
          </p:txBody>
        </p:sp>
      </p:grpSp>
      <p:pic>
        <p:nvPicPr>
          <p:cNvPr id="68" name="Logo_Handisub_3FF.jpg" descr="Logo_Handisub_3FF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" y="-7286"/>
            <a:ext cx="3593151" cy="1199480"/>
          </a:xfrm>
          <a:prstGeom prst="rect">
            <a:avLst/>
          </a:prstGeom>
          <a:ln w="12700">
            <a:miter lim="400000"/>
          </a:ln>
        </p:spPr>
      </p:pic>
      <p:sp>
        <p:nvSpPr>
          <p:cNvPr id="69" name="Dr Ch.BOULARD, M. GUENIN et M VIVIER SANNA - J-L BERTONCELLO et Y STREBLER…"/>
          <p:cNvSpPr txBox="1"/>
          <p:nvPr/>
        </p:nvSpPr>
        <p:spPr>
          <a:xfrm>
            <a:off x="3528836" y="8180"/>
            <a:ext cx="9404173" cy="790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defTabSz="457200">
              <a:defRPr sz="1800">
                <a:solidFill>
                  <a:srgbClr val="1C3C8A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Dr Ch.BOULARD, M. GUENIN et M VIVIER SANNA - J-L BERTONCELLO et Y STREBLER</a:t>
            </a:r>
          </a:p>
          <a:p>
            <a:pPr algn="ctr" defTabSz="914400">
              <a:spcBef>
                <a:spcPts val="800"/>
              </a:spcBef>
              <a:defRPr sz="1800">
                <a:solidFill>
                  <a:srgbClr val="333399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Stage EH2  - Antibes 2019</a:t>
            </a:r>
          </a:p>
        </p:txBody>
      </p:sp>
      <p:sp>
        <p:nvSpPr>
          <p:cNvPr id="7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sycho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grpSp>
        <p:nvGrpSpPr>
          <p:cNvPr id="81" name="Troubles dépressifs, anxieux…"/>
          <p:cNvGrpSpPr/>
          <p:nvPr/>
        </p:nvGrpSpPr>
        <p:grpSpPr>
          <a:xfrm>
            <a:off x="148593" y="1208892"/>
            <a:ext cx="5545868" cy="1720903"/>
            <a:chOff x="0" y="0"/>
            <a:chExt cx="5545866" cy="1720901"/>
          </a:xfrm>
        </p:grpSpPr>
        <p:sp>
          <p:nvSpPr>
            <p:cNvPr id="79" name="Rectangle"/>
            <p:cNvSpPr/>
            <p:nvPr/>
          </p:nvSpPr>
          <p:spPr>
            <a:xfrm>
              <a:off x="-1" y="0"/>
              <a:ext cx="5545868" cy="172090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65022" tIns="65022" rIns="65022" bIns="65022" numCol="1" anchor="t">
              <a:noAutofit/>
            </a:bodyPr>
            <a:lstStyle/>
            <a:p>
              <a:pPr>
                <a:defRPr b="1" sz="1800" u="sng"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80" name="Troubles dépressifs, anxieux…"/>
            <p:cNvSpPr txBox="1"/>
            <p:nvPr/>
          </p:nvSpPr>
          <p:spPr>
            <a:xfrm>
              <a:off x="-1" y="0"/>
              <a:ext cx="5545868" cy="152704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2" tIns="65022" rIns="65022" bIns="65022" numCol="1" anchor="t">
              <a:spAutoFit/>
            </a:bodyPr>
            <a:lstStyle/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Troubles dépressifs, anxieux</a:t>
              </a:r>
            </a:p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Troubles personnalité, humeur, traumatisé crânien</a:t>
              </a:r>
            </a:p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Troubles bipolaires</a:t>
              </a:r>
            </a:p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Névroses</a:t>
              </a:r>
            </a:p>
            <a:p>
              <a:pPr marL="240631" indent="-240631">
                <a:buSzPct val="100000"/>
                <a:buAutoNum type="arabicPeriod" startAt="1"/>
                <a:defRPr b="1" sz="1800" u="sng">
                  <a:latin typeface="+mj-lt"/>
                  <a:ea typeface="+mj-ea"/>
                  <a:cs typeface="+mj-cs"/>
                  <a:sym typeface="Helvetica"/>
                </a:defRPr>
              </a:pPr>
              <a:r>
                <a:t>Psychoses</a:t>
              </a:r>
            </a:p>
          </p:txBody>
        </p:sp>
      </p:grpSp>
      <p:pic>
        <p:nvPicPr>
          <p:cNvPr id="82" name="Logo_Handisub_3FF.jpg" descr="Logo_Handisub_3FF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" y="-7286"/>
            <a:ext cx="3593151" cy="1199480"/>
          </a:xfrm>
          <a:prstGeom prst="rect">
            <a:avLst/>
          </a:prstGeom>
          <a:ln w="12700">
            <a:miter lim="400000"/>
          </a:ln>
        </p:spPr>
      </p:pic>
      <p:sp>
        <p:nvSpPr>
          <p:cNvPr id="83" name="Dr Ch.BOULARD, M. GUENIN et M VIVIER SANNA - J-L BERTONCELLO et Y STREBLER…"/>
          <p:cNvSpPr txBox="1"/>
          <p:nvPr/>
        </p:nvSpPr>
        <p:spPr>
          <a:xfrm>
            <a:off x="3528836" y="8180"/>
            <a:ext cx="9404173" cy="790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defTabSz="457200">
              <a:defRPr sz="1800">
                <a:solidFill>
                  <a:srgbClr val="1C3C8A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Dr Ch.BOULARD, M. GUENIN et M VIVIER SANNA - J-L BERTONCELLO et Y STREBLER</a:t>
            </a:r>
          </a:p>
          <a:p>
            <a:pPr algn="ctr" defTabSz="914400">
              <a:spcBef>
                <a:spcPts val="800"/>
              </a:spcBef>
              <a:defRPr sz="1800">
                <a:solidFill>
                  <a:srgbClr val="333399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Stage EH2  - Antibes 2019</a:t>
            </a:r>
          </a:p>
        </p:txBody>
      </p:sp>
      <p:sp>
        <p:nvSpPr>
          <p:cNvPr id="84" name="Numéro de diapositive"/>
          <p:cNvSpPr txBox="1"/>
          <p:nvPr>
            <p:ph type="sldNum" sz="quarter" idx="2"/>
          </p:nvPr>
        </p:nvSpPr>
        <p:spPr>
          <a:xfrm>
            <a:off x="9320107" y="8702069"/>
            <a:ext cx="651292" cy="676147"/>
          </a:xfrm>
          <a:prstGeom prst="rect">
            <a:avLst/>
          </a:prstGeom>
        </p:spPr>
        <p:txBody>
          <a:bodyPr/>
          <a:lstStyle>
            <a:lvl1pPr algn="l">
              <a:spcBef>
                <a:spcPts val="800"/>
              </a:spcBef>
              <a:defRPr sz="3600">
                <a:solidFill>
                  <a:srgbClr val="3D3C9E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niveau 1…"/>
          <p:cNvSpPr txBox="1"/>
          <p:nvPr>
            <p:ph type="body" idx="1"/>
          </p:nvPr>
        </p:nvSpPr>
        <p:spPr>
          <a:xfrm>
            <a:off x="650238" y="3290053"/>
            <a:ext cx="11704324" cy="6463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" name="Texte du titre"/>
          <p:cNvSpPr txBox="1"/>
          <p:nvPr>
            <p:ph type="title"/>
          </p:nvPr>
        </p:nvSpPr>
        <p:spPr>
          <a:xfrm>
            <a:off x="3988711" y="695056"/>
            <a:ext cx="8365851" cy="1211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grpSp>
        <p:nvGrpSpPr>
          <p:cNvPr id="6" name="Troubles dépressifs, anxieux…"/>
          <p:cNvGrpSpPr/>
          <p:nvPr/>
        </p:nvGrpSpPr>
        <p:grpSpPr>
          <a:xfrm>
            <a:off x="148593" y="1208892"/>
            <a:ext cx="5595255" cy="1713073"/>
            <a:chOff x="0" y="0"/>
            <a:chExt cx="5595253" cy="1713072"/>
          </a:xfrm>
        </p:grpSpPr>
        <p:sp>
          <p:nvSpPr>
            <p:cNvPr id="4" name="Rectangle"/>
            <p:cNvSpPr/>
            <p:nvPr/>
          </p:nvSpPr>
          <p:spPr>
            <a:xfrm>
              <a:off x="-1" y="0"/>
              <a:ext cx="5595255" cy="1713072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65022" tIns="65022" rIns="65022" bIns="65022" numCol="1" anchor="t">
              <a:noAutofit/>
            </a:bodyPr>
            <a:lstStyle/>
            <a:p>
              <a:pPr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</a:p>
          </p:txBody>
        </p:sp>
        <p:sp>
          <p:nvSpPr>
            <p:cNvPr id="5" name="Troubles dépressifs, anxieux…"/>
            <p:cNvSpPr txBox="1"/>
            <p:nvPr/>
          </p:nvSpPr>
          <p:spPr>
            <a:xfrm>
              <a:off x="-1" y="0"/>
              <a:ext cx="5595255" cy="152704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5022" tIns="65022" rIns="65022" bIns="65022" numCol="1" anchor="t">
              <a:spAutoFit/>
            </a:bodyPr>
            <a:lstStyle/>
            <a:p>
              <a:pPr marL="240631" indent="-240631">
                <a:buSzPct val="100000"/>
                <a:buAutoNum type="arabicPeriod" startAt="1"/>
                <a:defRPr b="1" sz="1800" u="sng">
                  <a:latin typeface="+mj-lt"/>
                  <a:ea typeface="+mj-ea"/>
                  <a:cs typeface="+mj-cs"/>
                  <a:sym typeface="Helvetica"/>
                </a:defRPr>
              </a:pPr>
              <a:r>
                <a:t>Troubles dépressifs, anxieux</a:t>
              </a:r>
            </a:p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Troubles personnalité, humeur, traumatisé crânien</a:t>
              </a:r>
            </a:p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Troubles bipolaires</a:t>
              </a:r>
            </a:p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Névroses</a:t>
              </a:r>
            </a:p>
            <a:p>
              <a:pPr marL="240631" indent="-240631">
                <a:buSzPct val="100000"/>
                <a:buAutoNum type="arabicPeriod" startAt="1"/>
                <a:defRPr i="1" sz="1800">
                  <a:latin typeface="+mj-lt"/>
                  <a:ea typeface="+mj-ea"/>
                  <a:cs typeface="+mj-cs"/>
                  <a:sym typeface="Helvetica"/>
                </a:defRPr>
              </a:pPr>
              <a:r>
                <a:t>Psychoses</a:t>
              </a:r>
            </a:p>
          </p:txBody>
        </p:sp>
      </p:grpSp>
      <p:pic>
        <p:nvPicPr>
          <p:cNvPr id="7" name="Logo_Handisub_3FF.jpg" descr="Logo_Handisub_3FF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38" y="-7286"/>
            <a:ext cx="3593151" cy="1199480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Dr Ch.BOULARD, M. GUENIN et M VIVIER SANNA - J-L BERTONCELLO et Y STREBLER…"/>
          <p:cNvSpPr txBox="1"/>
          <p:nvPr/>
        </p:nvSpPr>
        <p:spPr>
          <a:xfrm>
            <a:off x="3528836" y="8180"/>
            <a:ext cx="9404173" cy="790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/>
          <a:p>
            <a:pPr defTabSz="457200">
              <a:defRPr sz="1800">
                <a:solidFill>
                  <a:srgbClr val="1C3C8A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Dr Ch.BOULARD, M. GUENIN et M VIVIER SANNA - J-L BERTONCELLO et Y STREBLER</a:t>
            </a:r>
          </a:p>
          <a:p>
            <a:pPr algn="ctr" defTabSz="914400">
              <a:spcBef>
                <a:spcPts val="800"/>
              </a:spcBef>
              <a:defRPr sz="1800">
                <a:solidFill>
                  <a:srgbClr val="333399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Stage EH2  - Antibes 2019</a:t>
            </a:r>
          </a:p>
        </p:txBody>
      </p:sp>
      <p:sp>
        <p:nvSpPr>
          <p:cNvPr id="9" name="Numéro de diapositive"/>
          <p:cNvSpPr txBox="1"/>
          <p:nvPr>
            <p:ph type="sldNum" sz="quarter" idx="2"/>
          </p:nvPr>
        </p:nvSpPr>
        <p:spPr>
          <a:xfrm>
            <a:off x="11985794" y="8864143"/>
            <a:ext cx="368767" cy="351999"/>
          </a:xfrm>
          <a:prstGeom prst="rect">
            <a:avLst/>
          </a:prstGeom>
          <a:ln w="12700">
            <a:miter lim="400000"/>
          </a:ln>
        </p:spPr>
        <p:txBody>
          <a:bodyPr wrap="none" lIns="65022" tIns="65022" rIns="65022" bIns="65022" anchor="ctr">
            <a:spAutoFit/>
          </a:bodyPr>
          <a:lstStyle>
            <a:lvl1pPr algn="r">
              <a:defRPr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transition xmlns:p14="http://schemas.microsoft.com/office/powerpoint/2010/main" spd="med" advClick="1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9pPr>
    </p:titleStyle>
    <p:bodyStyle>
      <a:lvl1pPr marL="0" marR="0" indent="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3D3C9E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3D3C9E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3D3C9E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3D3C9E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3D3C9E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3D3C9E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3D3C9E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3D3C9E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0" algn="l" defTabSz="449262" rtl="0" latinLnBrk="0">
        <a:lnSpc>
          <a:spcPct val="100000"/>
        </a:lnSpc>
        <a:spcBef>
          <a:spcPts val="8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3D3C9E"/>
          </a:solidFill>
          <a:uFillTx/>
          <a:latin typeface="+mj-lt"/>
          <a:ea typeface="+mj-ea"/>
          <a:cs typeface="+mj-cs"/>
          <a:sym typeface="Helvetica"/>
        </a:defRPr>
      </a:lvl9pPr>
    </p:bodyStyle>
    <p:otherStyle>
      <a:lvl1pPr marL="0" marR="0" indent="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Handicap psychique et troubles du comportement"/>
          <p:cNvSpPr txBox="1"/>
          <p:nvPr>
            <p:ph type="ctrTitle"/>
          </p:nvPr>
        </p:nvSpPr>
        <p:spPr>
          <a:xfrm>
            <a:off x="590093" y="5446614"/>
            <a:ext cx="11824614" cy="2164861"/>
          </a:xfrm>
          <a:prstGeom prst="rect">
            <a:avLst/>
          </a:prstGeom>
          <a:ln w="25400"/>
        </p:spPr>
        <p:txBody>
          <a:bodyPr/>
          <a:lstStyle/>
          <a:p>
            <a:pPr/>
            <a:r>
              <a:t>Handicap psychique et troubles du comportement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es comportements instables sont souvent associés à une détresse, un handicap significatif. Un ou des traits du comportement diffèrent des « attentes sociétales ».…"/>
          <p:cNvSpPr txBox="1"/>
          <p:nvPr>
            <p:ph type="body" idx="1"/>
          </p:nvPr>
        </p:nvSpPr>
        <p:spPr>
          <a:xfrm>
            <a:off x="650238" y="2946871"/>
            <a:ext cx="11704323" cy="6952707"/>
          </a:xfrm>
          <a:prstGeom prst="rect">
            <a:avLst/>
          </a:prstGeom>
        </p:spPr>
        <p:txBody>
          <a:bodyPr/>
          <a:lstStyle/>
          <a:p>
            <a:pPr/>
            <a:r>
              <a:t>Ces comportements instables sont souvent associés à une détresse, un handicap significatif. Un ou des traits du comportement diffèrent des « attentes sociétales ».</a:t>
            </a:r>
          </a:p>
          <a:p>
            <a:pPr/>
            <a:r>
              <a:t>40 à 60 % des patients internés en psychiatrie</a:t>
            </a:r>
          </a:p>
          <a:p>
            <a:pPr marL="360947" indent="-360947">
              <a:buSzPct val="100000"/>
              <a:buChar char="•"/>
              <a:defRPr b="1"/>
            </a:pPr>
            <a:r>
              <a:t>Distant # </a:t>
            </a:r>
            <a:r>
              <a:rPr sz="3000"/>
              <a:t>troubles excentriques et autres</a:t>
            </a:r>
          </a:p>
          <a:p>
            <a:pPr>
              <a:spcBef>
                <a:spcPts val="0"/>
              </a:spcBef>
            </a:pPr>
            <a:r>
              <a:t>Tendance paranoïaque, schizoïde, schizotypique</a:t>
            </a:r>
          </a:p>
          <a:p>
            <a:pPr marL="360947" indent="-360947">
              <a:buSzPct val="100000"/>
              <a:buChar char="•"/>
              <a:defRPr b="1"/>
            </a:pPr>
            <a:r>
              <a:t>Impulsif # </a:t>
            </a:r>
            <a:r>
              <a:rPr sz="3000"/>
              <a:t>troubles dramatiques, émotionnels, erratiques</a:t>
            </a:r>
          </a:p>
          <a:p>
            <a:pPr>
              <a:spcBef>
                <a:spcPts val="0"/>
              </a:spcBef>
            </a:pPr>
            <a:r>
              <a:t>Tendance antisociale, borderline, narcissique</a:t>
            </a:r>
          </a:p>
          <a:p>
            <a:pPr marL="360947" indent="-360947">
              <a:buSzPct val="100000"/>
              <a:buChar char="•"/>
              <a:defRPr b="1"/>
            </a:pPr>
            <a:r>
              <a:t>Troubles anxieux et craintifs</a:t>
            </a:r>
          </a:p>
          <a:p>
            <a:pPr>
              <a:spcBef>
                <a:spcPts val="0"/>
              </a:spcBef>
            </a:pPr>
            <a:r>
              <a:t>Tendance à l’évitement ou au contraire, dépendance sévère, trouble obsessionnel compulsif</a:t>
            </a:r>
          </a:p>
        </p:txBody>
      </p:sp>
      <p:sp>
        <p:nvSpPr>
          <p:cNvPr id="123" name="Borderline !"/>
          <p:cNvSpPr txBox="1"/>
          <p:nvPr>
            <p:ph type="title"/>
          </p:nvPr>
        </p:nvSpPr>
        <p:spPr>
          <a:xfrm>
            <a:off x="3988711" y="695056"/>
            <a:ext cx="8365850" cy="1211058"/>
          </a:xfrm>
          <a:prstGeom prst="rect">
            <a:avLst/>
          </a:prstGeom>
        </p:spPr>
        <p:txBody>
          <a:bodyPr/>
          <a:lstStyle/>
          <a:p>
            <a:pPr/>
            <a:r>
              <a:t>Borderline 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ésion cérébrale d'origine traumatique (voie publique, sport, agressions…). Les séquelles les plus fréquentes sont le syndrome post-commotionnel associant céphalées, sensations de vertige, fatigue, crise d’épilépsie.…"/>
          <p:cNvSpPr txBox="1"/>
          <p:nvPr>
            <p:ph type="body" idx="1"/>
          </p:nvPr>
        </p:nvSpPr>
        <p:spPr>
          <a:xfrm>
            <a:off x="650238" y="2870619"/>
            <a:ext cx="11704323" cy="6879054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 sz="3000"/>
            </a:pPr>
            <a:r>
              <a:t>Lésion cérébrale d'origine traumatique (</a:t>
            </a:r>
            <a:r>
              <a:rPr i="1"/>
              <a:t>voie publique, sport, agressions…</a:t>
            </a:r>
            <a:r>
              <a:t>). Les séquelles les plus fréquentes sont le syndrome post-commotionnel associant céphalées, sensations de vertige, fatigue, crise d’épilépsie.</a:t>
            </a:r>
          </a:p>
          <a:p>
            <a:pPr>
              <a:spcBef>
                <a:spcPts val="0"/>
              </a:spcBef>
              <a:defRPr sz="3000"/>
            </a:pPr>
            <a:r>
              <a:t>Elles peuvent être plus importantes :</a:t>
            </a:r>
          </a:p>
          <a:p>
            <a:pPr>
              <a:spcBef>
                <a:spcPts val="0"/>
              </a:spcBef>
              <a:defRPr sz="3000"/>
            </a:pPr>
            <a:r>
              <a:t>    - </a:t>
            </a:r>
            <a:r>
              <a:rPr b="1"/>
              <a:t>Sensorielles</a:t>
            </a:r>
            <a:r>
              <a:t> : vision, goût, odorat, toucher.</a:t>
            </a:r>
          </a:p>
          <a:p>
            <a:pPr>
              <a:spcBef>
                <a:spcPts val="0"/>
              </a:spcBef>
              <a:defRPr sz="3000"/>
            </a:pPr>
            <a:r>
              <a:t>    - </a:t>
            </a:r>
            <a:r>
              <a:rPr b="1"/>
              <a:t>Physiques </a:t>
            </a:r>
            <a:r>
              <a:t>: troubles de la motricité, de  la  coordination et de l’équilibre…</a:t>
            </a:r>
          </a:p>
          <a:p>
            <a:pPr>
              <a:spcBef>
                <a:spcPts val="0"/>
              </a:spcBef>
              <a:defRPr sz="3000"/>
            </a:pPr>
            <a:r>
              <a:t>    - </a:t>
            </a:r>
            <a:r>
              <a:rPr b="1"/>
              <a:t>Cognitives </a:t>
            </a:r>
            <a:r>
              <a:t>: combinaison de différents troubles (</a:t>
            </a:r>
            <a:r>
              <a:rPr i="1"/>
              <a:t>lenteur mentale, troubles de l'attention, de la concentration, difficulté à faire plusieurs choses à la fois, difficulté d’apprentissage</a:t>
            </a:r>
            <a:r>
              <a:t>)</a:t>
            </a:r>
          </a:p>
          <a:p>
            <a:pPr>
              <a:defRPr sz="3000"/>
            </a:pPr>
            <a:r>
              <a:t>En plongée, tenir compte du facteur « E »</a:t>
            </a:r>
          </a:p>
          <a:p>
            <a:pPr lvl="2" indent="457200">
              <a:spcBef>
                <a:spcPts val="0"/>
              </a:spcBef>
              <a:defRPr sz="3000"/>
            </a:pPr>
            <a:r>
              <a:t>-&gt; ritualiser, rassurer, moniteur…</a:t>
            </a:r>
          </a:p>
          <a:p>
            <a:pPr lvl="2" indent="457200">
              <a:spcBef>
                <a:spcPts val="0"/>
              </a:spcBef>
              <a:defRPr sz="3000"/>
            </a:pPr>
            <a:r>
              <a:t>-&gt; besoin de répéter les acquis à chaque plongée</a:t>
            </a:r>
          </a:p>
        </p:txBody>
      </p:sp>
      <p:sp>
        <p:nvSpPr>
          <p:cNvPr id="126" name="Traumatisés crâniens…"/>
          <p:cNvSpPr txBox="1"/>
          <p:nvPr>
            <p:ph type="title"/>
          </p:nvPr>
        </p:nvSpPr>
        <p:spPr>
          <a:xfrm>
            <a:off x="5325589" y="1010324"/>
            <a:ext cx="7501874" cy="1211057"/>
          </a:xfrm>
          <a:prstGeom prst="rect">
            <a:avLst/>
          </a:prstGeom>
        </p:spPr>
        <p:txBody>
          <a:bodyPr/>
          <a:lstStyle/>
          <a:p>
            <a:pPr/>
            <a:r>
              <a:t>Traumatisés crâniens</a:t>
            </a:r>
          </a:p>
          <a:p>
            <a:pPr>
              <a:defRPr b="0" i="1" sz="3400"/>
            </a:pPr>
            <a:r>
              <a:t>1 à 2 % de la population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L’humeur alterne entre phases maniaques « surexcité » et phases dépressives.…"/>
          <p:cNvSpPr txBox="1"/>
          <p:nvPr>
            <p:ph type="body" idx="1"/>
          </p:nvPr>
        </p:nvSpPr>
        <p:spPr>
          <a:xfrm>
            <a:off x="650238" y="3062168"/>
            <a:ext cx="11704323" cy="6597859"/>
          </a:xfrm>
          <a:prstGeom prst="rect">
            <a:avLst/>
          </a:prstGeom>
        </p:spPr>
        <p:txBody>
          <a:bodyPr/>
          <a:lstStyle/>
          <a:p>
            <a:pPr/>
            <a:r>
              <a:t>L’humeur alterne entre phases maniaques « surexcité » et phases dépressives.</a:t>
            </a:r>
          </a:p>
          <a:p>
            <a:pPr>
              <a:defRPr b="1"/>
            </a:pPr>
            <a:r>
              <a:t>Phase maniaque : </a:t>
            </a:r>
            <a:r>
              <a:rPr b="0" i="1"/>
              <a:t>Euphorie</a:t>
            </a:r>
          </a:p>
          <a:p>
            <a:pPr>
              <a:spcBef>
                <a:spcPts val="0"/>
              </a:spcBef>
            </a:pPr>
            <a:r>
              <a:t>La personne est hyperactive, inhabituellement volubile, euphorique, a un sentiment exagéré d'estime de soi, elle passe du rire aux larmes et fait trop de projets.</a:t>
            </a:r>
          </a:p>
          <a:p>
            <a:pPr>
              <a:defRPr b="1"/>
            </a:pPr>
            <a:r>
              <a:t>Phase dépressive : </a:t>
            </a:r>
            <a:r>
              <a:rPr b="0" i="1"/>
              <a:t>Rien ne va plus</a:t>
            </a:r>
          </a:p>
          <a:p>
            <a:pPr>
              <a:spcBef>
                <a:spcPts val="0"/>
              </a:spcBef>
            </a:pPr>
            <a:r>
              <a:t>Tout se ralentit, la personne éprouve une grande tristesse, elle n'a goût à rien, veut mourir (?). Parfois, l'anxiété entraîne une agitation fébrile. Elle a aussi des troubles de la concentration et de la mémoire.</a:t>
            </a:r>
          </a:p>
        </p:txBody>
      </p:sp>
      <p:sp>
        <p:nvSpPr>
          <p:cNvPr id="129" name="Ex « maniaco dépressif »"/>
          <p:cNvSpPr txBox="1"/>
          <p:nvPr>
            <p:ph type="title"/>
          </p:nvPr>
        </p:nvSpPr>
        <p:spPr>
          <a:xfrm>
            <a:off x="3988712" y="695056"/>
            <a:ext cx="8574246" cy="1211058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/>
            <a:r>
              <a:t>Ex « maniaco dépressif »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roubles dont le malade est conscient, dans son esprit, la réalité présente une certaine déformation, dans une certaine « logique morose ». Sentiment pénible d’attente, d’insécurité, une incapacité à rester calme, un état d’excitabilité généralisé avec des réactions de sursaut excessives, des difficultés de concentration.…"/>
          <p:cNvSpPr txBox="1"/>
          <p:nvPr>
            <p:ph type="body" idx="1"/>
          </p:nvPr>
        </p:nvSpPr>
        <p:spPr>
          <a:xfrm>
            <a:off x="650238" y="3290053"/>
            <a:ext cx="11704323" cy="6463548"/>
          </a:xfrm>
          <a:prstGeom prst="rect">
            <a:avLst/>
          </a:prstGeom>
        </p:spPr>
        <p:txBody>
          <a:bodyPr/>
          <a:lstStyle/>
          <a:p>
            <a:pPr/>
            <a:r>
              <a:t>Troubles dont le malade est conscient, dans son esprit, la réalité présente une certaine déformation, dans une certaine « logique morose ». Sentiment pénible d’attente, d’insécurité, une incapacité à rester calme, un état d’excitabilité généralisé avec des réactions de sursaut excessives, des difficultés de concentration.</a:t>
            </a:r>
          </a:p>
          <a:p>
            <a:pPr>
              <a:defRPr b="1"/>
            </a:pPr>
            <a:r>
              <a:t>Troubles anxieux</a:t>
            </a:r>
          </a:p>
          <a:p>
            <a:pPr/>
            <a:r>
              <a:t>+ ou - chroniques, crises de paniques</a:t>
            </a:r>
          </a:p>
          <a:p>
            <a:pPr>
              <a:defRPr b="1"/>
            </a:pPr>
            <a:r>
              <a:t>Névroses phobique, hystérique et obsessionnelle</a:t>
            </a:r>
          </a:p>
          <a:p>
            <a:pPr/>
            <a:r>
              <a:t>Adulte # situation, enfant # objet, hypocondriaques… </a:t>
            </a:r>
          </a:p>
        </p:txBody>
      </p:sp>
      <p:sp>
        <p:nvSpPr>
          <p:cNvPr id="132" name="Dans la réalité !"/>
          <p:cNvSpPr txBox="1"/>
          <p:nvPr>
            <p:ph type="title"/>
          </p:nvPr>
        </p:nvSpPr>
        <p:spPr>
          <a:xfrm>
            <a:off x="3988711" y="695056"/>
            <a:ext cx="8365850" cy="1211058"/>
          </a:xfrm>
          <a:prstGeom prst="rect">
            <a:avLst/>
          </a:prstGeom>
        </p:spPr>
        <p:txBody>
          <a:bodyPr/>
          <a:lstStyle/>
          <a:p>
            <a:pPr/>
            <a:r>
              <a:t>Dans la réalité 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roubles mentaux caractérisés par la perte du contact avec la réalité, une désorganisation de la personnalité et la transformation délirante du vécu.…"/>
          <p:cNvSpPr txBox="1"/>
          <p:nvPr>
            <p:ph type="body" idx="1"/>
          </p:nvPr>
        </p:nvSpPr>
        <p:spPr>
          <a:xfrm>
            <a:off x="491220" y="2904334"/>
            <a:ext cx="12022360" cy="6899273"/>
          </a:xfrm>
          <a:prstGeom prst="rect">
            <a:avLst/>
          </a:prstGeom>
        </p:spPr>
        <p:txBody>
          <a:bodyPr/>
          <a:lstStyle/>
          <a:p>
            <a:pPr/>
            <a:r>
              <a:t>Troubles mentaux caractérisés par la perte du contact avec la réalité, une désorganisation de la personnalité et la transformation délirante du vécu.</a:t>
            </a:r>
          </a:p>
          <a:p>
            <a:pPr>
              <a:defRPr b="1"/>
            </a:pPr>
            <a:r>
              <a:t>Psychoses chroniques</a:t>
            </a:r>
            <a:r>
              <a:rPr b="0"/>
              <a:t> :</a:t>
            </a:r>
            <a:endParaRPr b="0"/>
          </a:p>
          <a:p>
            <a:pPr/>
            <a:r>
              <a:t>Schizophrénie, maniaco-dépressive, hallucinatoire, paranoïa</a:t>
            </a:r>
          </a:p>
          <a:p>
            <a:pPr>
              <a:defRPr b="1"/>
            </a:pPr>
            <a:r>
              <a:t>Psychoses aigües</a:t>
            </a:r>
            <a:r>
              <a:rPr b="0"/>
              <a:t> :</a:t>
            </a:r>
            <a:endParaRPr b="0"/>
          </a:p>
          <a:p>
            <a:pPr/>
            <a:r>
              <a:t>Bouffées délirantes, manie aigüe, catatonie</a:t>
            </a:r>
          </a:p>
          <a:p>
            <a:pPr/>
            <a:r>
              <a:t>Traitement médicamenteux lourd, long, souvent à vie : anti hallucinatoire, anti délirant, sédatif.</a:t>
            </a:r>
          </a:p>
          <a:p>
            <a:pPr algn="ctr">
              <a:defRPr i="1"/>
            </a:pPr>
            <a:r>
              <a:t>Peu d’entre eux sont aptes à plonger. </a:t>
            </a:r>
          </a:p>
        </p:txBody>
      </p:sp>
      <p:sp>
        <p:nvSpPr>
          <p:cNvPr id="135" name="Dans l’irréel !"/>
          <p:cNvSpPr txBox="1"/>
          <p:nvPr>
            <p:ph type="title"/>
          </p:nvPr>
        </p:nvSpPr>
        <p:spPr>
          <a:xfrm>
            <a:off x="3988711" y="695056"/>
            <a:ext cx="8365850" cy="1211058"/>
          </a:xfrm>
          <a:prstGeom prst="rect">
            <a:avLst/>
          </a:prstGeom>
        </p:spPr>
        <p:txBody>
          <a:bodyPr/>
          <a:lstStyle/>
          <a:p>
            <a:pPr/>
            <a:r>
              <a:t>Dans l’irréel 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onseils pédagogiques"/>
          <p:cNvSpPr txBox="1"/>
          <p:nvPr>
            <p:ph type="ctrTitle"/>
          </p:nvPr>
        </p:nvSpPr>
        <p:spPr>
          <a:xfrm>
            <a:off x="590093" y="1645885"/>
            <a:ext cx="11824614" cy="1211057"/>
          </a:xfrm>
          <a:prstGeom prst="rect">
            <a:avLst/>
          </a:prstGeom>
        </p:spPr>
        <p:txBody>
          <a:bodyPr/>
          <a:lstStyle/>
          <a:p>
            <a:pPr/>
            <a:r>
              <a:t>Conseils pédagogiques</a:t>
            </a:r>
          </a:p>
        </p:txBody>
      </p:sp>
      <p:sp>
        <p:nvSpPr>
          <p:cNvPr id="138" name="Se remémorer ces quelques notions pour ne pas être démuni ou inquiet, continuer de se former……"/>
          <p:cNvSpPr txBox="1"/>
          <p:nvPr>
            <p:ph type="subTitle" idx="4294967295"/>
          </p:nvPr>
        </p:nvSpPr>
        <p:spPr>
          <a:xfrm>
            <a:off x="650238" y="3370846"/>
            <a:ext cx="11704323" cy="6134680"/>
          </a:xfrm>
          <a:prstGeom prst="rect">
            <a:avLst/>
          </a:prstGeom>
        </p:spPr>
        <p:txBody>
          <a:bodyPr/>
          <a:lstStyle/>
          <a:p>
            <a:pPr marL="360947" indent="-360947">
              <a:spcBef>
                <a:spcPts val="0"/>
              </a:spcBef>
              <a:buSzPct val="100000"/>
              <a:buChar char="•"/>
            </a:pPr>
            <a:r>
              <a:t>Se remémorer ces quelques notions pour ne pas être démuni ou inquiet, continuer de se former…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</a:pPr>
            <a:r>
              <a:t>Eviter les discours théoriques, favoriser l’action, 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</a:pPr>
            <a:r>
              <a:t>Faire la différence entre ce qui a été entendu et ce qui a été compris # répéter, patienter...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</a:pPr>
            <a:r>
              <a:t>Valoriser, encourager # surprotéger, infantiliser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</a:pPr>
            <a:r>
              <a:t>Structurer le temps # fatigabilité, concentration, proprioception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</a:pPr>
            <a:r>
              <a:t>Varier les exercices, ne pas vouloir « finir »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t>S’adapter à l’élève et non le contraire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onseils pédagogiques"/>
          <p:cNvSpPr txBox="1"/>
          <p:nvPr>
            <p:ph type="ctrTitle"/>
          </p:nvPr>
        </p:nvSpPr>
        <p:spPr>
          <a:xfrm>
            <a:off x="590093" y="1645885"/>
            <a:ext cx="11824614" cy="1211057"/>
          </a:xfrm>
          <a:prstGeom prst="rect">
            <a:avLst/>
          </a:prstGeom>
        </p:spPr>
        <p:txBody>
          <a:bodyPr/>
          <a:lstStyle/>
          <a:p>
            <a:pPr/>
            <a:r>
              <a:t>Conseils pédagogiques</a:t>
            </a:r>
          </a:p>
        </p:txBody>
      </p:sp>
      <p:sp>
        <p:nvSpPr>
          <p:cNvPr id="141" name="Chercher à comprendre « l’incompréhensible » # juger…"/>
          <p:cNvSpPr txBox="1"/>
          <p:nvPr>
            <p:ph type="subTitle" idx="4294967295"/>
          </p:nvPr>
        </p:nvSpPr>
        <p:spPr>
          <a:xfrm>
            <a:off x="650238" y="3370846"/>
            <a:ext cx="11704323" cy="6382754"/>
          </a:xfrm>
          <a:prstGeom prst="rect">
            <a:avLst/>
          </a:prstGeom>
        </p:spPr>
        <p:txBody>
          <a:bodyPr/>
          <a:lstStyle/>
          <a:p>
            <a:pPr marL="360947" indent="-360947">
              <a:spcBef>
                <a:spcPts val="0"/>
              </a:spcBef>
              <a:buSzPct val="100000"/>
              <a:buChar char="•"/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t>Chercher à comprendre « l’incompréhensible » # </a:t>
            </a:r>
            <a:r>
              <a:rPr strike="sngStrike"/>
              <a:t>juger 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t>Respecter l’intégrité, le rythme psychomoteur altéré # accompagnement individualisé,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t>Régularité de l’activité # recentrage, réinsertion sociale,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t>Plongée plaisir # expérience bien être # sport sur ordonnance (?)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  <a:defRPr>
                <a:solidFill>
                  <a:schemeClr val="accent2">
                    <a:lumOff val="-10000"/>
                  </a:schemeClr>
                </a:solidFill>
              </a:defRPr>
            </a:pPr>
            <a:r>
              <a:t>Attention aux traitements psychotropes # suivi médical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Mettre la tête sous l’eau...…"/>
          <p:cNvSpPr txBox="1"/>
          <p:nvPr/>
        </p:nvSpPr>
        <p:spPr>
          <a:xfrm>
            <a:off x="548940" y="1596700"/>
            <a:ext cx="11906920" cy="78643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>
              <a:spcBef>
                <a:spcPts val="800"/>
              </a:spcBef>
              <a:defRPr sz="3600">
                <a:solidFill>
                  <a:srgbClr val="3D3C9E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Mettre la tête sous l’eau... </a:t>
            </a:r>
            <a:endParaRPr sz="1600"/>
          </a:p>
          <a:p>
            <a:pPr>
              <a:spcBef>
                <a:spcPts val="800"/>
              </a:spcBef>
              <a:defRPr sz="3600">
                <a:solidFill>
                  <a:srgbClr val="3D3C9E"/>
                </a:solidFill>
                <a:latin typeface="Wingdings"/>
                <a:ea typeface="Wingdings"/>
                <a:cs typeface="Wingdings"/>
                <a:sym typeface="Wingdings"/>
              </a:defRPr>
            </a:pPr>
            <a:r>
              <a:t>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Facteur d’angoisse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>
              <a:spcBef>
                <a:spcPts val="800"/>
              </a:spcBef>
              <a:defRPr sz="3600">
                <a:solidFill>
                  <a:srgbClr val="3D3C9E"/>
                </a:solidFill>
                <a:latin typeface="Wingdings"/>
                <a:ea typeface="Wingdings"/>
                <a:cs typeface="Wingdings"/>
                <a:sym typeface="Wingdings"/>
              </a:defRPr>
            </a:pPr>
            <a:r>
              <a:t>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Situation de phobie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>
              <a:spcBef>
                <a:spcPts val="800"/>
              </a:spcBef>
              <a:defRPr sz="3600">
                <a:solidFill>
                  <a:srgbClr val="3D3C9E"/>
                </a:solidFill>
                <a:latin typeface="Wingdings"/>
                <a:ea typeface="Wingdings"/>
                <a:cs typeface="Wingdings"/>
                <a:sym typeface="Wingdings"/>
              </a:defRPr>
            </a:pPr>
            <a:r>
              <a:t>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Source de panique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>
              <a:spcBef>
                <a:spcPts val="800"/>
              </a:spcBef>
              <a:defRPr sz="3600">
                <a:solidFill>
                  <a:srgbClr val="3D3C9E"/>
                </a:solidFill>
                <a:latin typeface="Wingdings"/>
                <a:ea typeface="Wingdings"/>
                <a:cs typeface="Wingdings"/>
                <a:sym typeface="Wingdings"/>
              </a:defRPr>
            </a:pPr>
            <a:r>
              <a:t>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Sensation d’étouffement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>
              <a:spcBef>
                <a:spcPts val="800"/>
              </a:spcBef>
              <a:defRPr sz="3600">
                <a:solidFill>
                  <a:srgbClr val="3D3C9E"/>
                </a:solidFill>
                <a:latin typeface="Wingdings"/>
                <a:ea typeface="Wingdings"/>
                <a:cs typeface="Wingdings"/>
                <a:sym typeface="Wingdings"/>
              </a:defRPr>
            </a:pPr>
            <a:r>
              <a:t>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Peur de la mort ! </a:t>
            </a:r>
            <a:endParaRPr sz="1600">
              <a:latin typeface="+mj-lt"/>
              <a:ea typeface="+mj-ea"/>
              <a:cs typeface="+mj-cs"/>
              <a:sym typeface="Helvetica"/>
            </a:endParaRPr>
          </a:p>
          <a:p>
            <a:pPr>
              <a:spcBef>
                <a:spcPts val="800"/>
              </a:spcBef>
              <a:defRPr sz="6000">
                <a:solidFill>
                  <a:srgbClr val="3D3C9E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On touche déjà du doigt </a:t>
            </a:r>
            <a:r>
              <a:rPr sz="3600"/>
              <a:t>des peurs… chez tout le monde ! </a:t>
            </a:r>
            <a:endParaRPr sz="1600"/>
          </a:p>
          <a:p>
            <a:pPr>
              <a:spcBef>
                <a:spcPts val="800"/>
              </a:spcBef>
              <a:defRPr sz="3600">
                <a:solidFill>
                  <a:srgbClr val="3D3C9E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Mais en plus prononcé dans certains cas…</a:t>
            </a:r>
          </a:p>
          <a:p>
            <a:pPr>
              <a:spcBef>
                <a:spcPts val="800"/>
              </a:spcBef>
              <a:defRPr sz="3600">
                <a:solidFill>
                  <a:srgbClr val="3D3C9E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Le Dr BROSSEAU définit l’eau comme un « Espace filtre, en apesanteur, dépourvu d’horizon, mobilisateur sensoriel et puissant ».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Une maladie mentale ou &quot;Déficience psychique&quot;…"/>
          <p:cNvSpPr txBox="1"/>
          <p:nvPr>
            <p:ph type="subTitle" idx="4294967295"/>
          </p:nvPr>
        </p:nvSpPr>
        <p:spPr>
          <a:xfrm>
            <a:off x="650238" y="2129289"/>
            <a:ext cx="11704323" cy="7577130"/>
          </a:xfrm>
          <a:prstGeom prst="rect">
            <a:avLst/>
          </a:prstGeom>
        </p:spPr>
        <p:txBody>
          <a:bodyPr/>
          <a:lstStyle/>
          <a:p>
            <a:pPr>
              <a:defRPr sz="3800"/>
            </a:pPr>
            <a:r>
              <a:t>Une maladie mentale ou "</a:t>
            </a:r>
            <a:r>
              <a:rPr b="1"/>
              <a:t>Déficience psychique"</a:t>
            </a:r>
            <a:endParaRPr b="1"/>
          </a:p>
          <a:p>
            <a:pPr>
              <a:defRPr b="1" sz="3800"/>
            </a:pPr>
          </a:p>
          <a:p>
            <a:pPr>
              <a:defRPr sz="3800"/>
            </a:pPr>
            <a:r>
              <a:t>Ces troubles concernent principalement, la vie relationnelle, sociale, la communication, le comportement. </a:t>
            </a:r>
          </a:p>
          <a:p>
            <a:pPr marL="316523" indent="-316523">
              <a:buClr>
                <a:srgbClr val="0089C6"/>
              </a:buClr>
              <a:buSzPct val="100000"/>
              <a:buChar char="•"/>
            </a:pPr>
            <a:r>
              <a:t>Pas de déficience intellectuelle</a:t>
            </a:r>
            <a:endParaRPr b="1" sz="2600"/>
          </a:p>
          <a:p>
            <a:pPr marL="316523" indent="-316523">
              <a:buClr>
                <a:srgbClr val="0089C6"/>
              </a:buClr>
              <a:buSzPct val="100000"/>
              <a:buChar char="•"/>
            </a:pPr>
            <a:r>
              <a:t>Troubles cognitifs (déficits d’attention, de mémoire, d’organisation du temps, difficultés à élaborer et suivre un plan d’action…)</a:t>
            </a:r>
            <a:endParaRPr b="1" sz="2600"/>
          </a:p>
          <a:p>
            <a:pPr marL="316523" indent="-316523">
              <a:buClr>
                <a:srgbClr val="0089C6"/>
              </a:buClr>
              <a:buSzPct val="100000"/>
              <a:buChar char="•"/>
            </a:pPr>
            <a:r>
              <a:t>Difficultés à acquérir ou exprimer les habiletés </a:t>
            </a:r>
            <a:r>
              <a:rPr u="sng"/>
              <a:t>psychosociales</a:t>
            </a:r>
            <a:endParaRPr b="1" sz="2600"/>
          </a:p>
          <a:p>
            <a:pPr marL="316523" indent="-316523">
              <a:buClr>
                <a:srgbClr val="0089C6"/>
              </a:buClr>
              <a:buSzPct val="100000"/>
              <a:buChar char="•"/>
            </a:pPr>
            <a:r>
              <a:t>Symptômes instables et imprévisibles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us la maladie psychique se développe tard, moins la personne subira de trouble du développement.…"/>
          <p:cNvSpPr txBox="1"/>
          <p:nvPr>
            <p:ph type="subTitle" idx="4294967295"/>
          </p:nvPr>
        </p:nvSpPr>
        <p:spPr>
          <a:xfrm>
            <a:off x="650238" y="2129289"/>
            <a:ext cx="11704323" cy="7577130"/>
          </a:xfrm>
          <a:prstGeom prst="rect">
            <a:avLst/>
          </a:prstGeom>
        </p:spPr>
        <p:txBody>
          <a:bodyPr/>
          <a:lstStyle/>
          <a:p>
            <a:pPr>
              <a:defRPr sz="3800"/>
            </a:pPr>
            <a:r>
              <a:t>Plus la maladie psychique se développe tard, moins la personne subira de trouble du développement.</a:t>
            </a:r>
            <a:endParaRPr b="1"/>
          </a:p>
          <a:p>
            <a:pPr>
              <a:spcBef>
                <a:spcPts val="2000"/>
              </a:spcBef>
              <a:defRPr sz="3800"/>
            </a:pPr>
            <a:r>
              <a:t>Comme pour d’autres maladies, on peut parler d’incubation entre le moment de la lésion et l’apparition des signes.</a:t>
            </a:r>
          </a:p>
          <a:p>
            <a:pPr>
              <a:spcBef>
                <a:spcPts val="2000"/>
              </a:spcBef>
              <a:defRPr sz="3800"/>
            </a:pPr>
            <a:r>
              <a:t>Ce sont les symptômes de la maladie qui permettent de faire le diagnostic.</a:t>
            </a:r>
          </a:p>
          <a:p>
            <a:pPr>
              <a:spcBef>
                <a:spcPts val="2000"/>
              </a:spcBef>
              <a:defRPr sz="3800"/>
            </a:pPr>
            <a:r>
              <a:t>Le handicap psychique va apparaitre avec des troubles cognitifs, de l’humeur, de l’affectivité avec leur retentissement personnels, professionnels.</a:t>
            </a:r>
          </a:p>
          <a:p>
            <a:pPr>
              <a:spcBef>
                <a:spcPts val="2000"/>
              </a:spcBef>
              <a:defRPr sz="3800"/>
            </a:pPr>
            <a:r>
              <a:t>Le traitement psychiatrique ne pourra qu’aider…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roubles de l’humeur : dépression, bipolaire……"/>
          <p:cNvSpPr txBox="1"/>
          <p:nvPr>
            <p:ph type="subTitle" idx="4294967295"/>
          </p:nvPr>
        </p:nvSpPr>
        <p:spPr>
          <a:xfrm>
            <a:off x="375149" y="2823479"/>
            <a:ext cx="12254502" cy="6882939"/>
          </a:xfrm>
          <a:prstGeom prst="rect">
            <a:avLst/>
          </a:prstGeom>
        </p:spPr>
        <p:txBody>
          <a:bodyPr/>
          <a:lstStyle/>
          <a:p>
            <a:pPr marL="228600" indent="-228600">
              <a:buSzPct val="100000"/>
              <a:buChar char="•"/>
              <a:defRPr b="1" sz="3800"/>
            </a:pPr>
            <a:r>
              <a:t>Troubles de l’humeur :</a:t>
            </a:r>
            <a:r>
              <a:rPr b="0"/>
              <a:t> dépression, bipolaire…</a:t>
            </a:r>
            <a:endParaRPr b="0"/>
          </a:p>
          <a:p>
            <a:pPr marL="228600" indent="-228600">
              <a:buSzPct val="100000"/>
              <a:buChar char="•"/>
              <a:defRPr b="1" sz="3800"/>
            </a:pPr>
            <a:r>
              <a:t>Troubles anxieux : </a:t>
            </a:r>
            <a:r>
              <a:rPr b="0"/>
              <a:t>stress post traumatique, troubles phoniques, hypochondrie…</a:t>
            </a:r>
            <a:endParaRPr b="0"/>
          </a:p>
          <a:p>
            <a:pPr marL="228600" indent="-228600">
              <a:buSzPct val="100000"/>
              <a:buChar char="•"/>
              <a:defRPr b="1" sz="3800"/>
            </a:pPr>
            <a:r>
              <a:t>Troubles de la personnalité : </a:t>
            </a:r>
            <a:r>
              <a:rPr b="0"/>
              <a:t>psychopathe, hystérique, dépendante, paranoïaque…</a:t>
            </a:r>
            <a:endParaRPr b="0"/>
          </a:p>
          <a:p>
            <a:pPr marL="228600" indent="-228600">
              <a:buSzPct val="100000"/>
              <a:buChar char="•"/>
              <a:defRPr b="1" sz="3800"/>
            </a:pPr>
            <a:r>
              <a:t>Troubles de l’alimentation :</a:t>
            </a:r>
            <a:r>
              <a:rPr b="0"/>
              <a:t> anorexie, boulimie, potomanie…</a:t>
            </a:r>
            <a:endParaRPr b="0"/>
          </a:p>
          <a:p>
            <a:pPr marL="228600" indent="-228600">
              <a:buSzPct val="100000"/>
              <a:buChar char="•"/>
              <a:defRPr b="1" sz="3800"/>
            </a:pPr>
            <a:r>
              <a:t>Troubles liés aux addictions</a:t>
            </a:r>
            <a:r>
              <a:rPr b="0"/>
              <a:t> : alcoolisme, tabagisme, toxicomanie</a:t>
            </a:r>
            <a:endParaRPr b="0"/>
          </a:p>
          <a:p>
            <a:pPr marL="228600" indent="-228600">
              <a:buSzPct val="100000"/>
              <a:buChar char="•"/>
              <a:defRPr b="1" sz="3800"/>
            </a:pPr>
            <a:r>
              <a:t>Troubles psychotiques :</a:t>
            </a:r>
            <a:r>
              <a:rPr b="0"/>
              <a:t> schizophrénie</a:t>
            </a:r>
          </a:p>
        </p:txBody>
      </p:sp>
      <p:sp>
        <p:nvSpPr>
          <p:cNvPr id="102" name="Différents troubles psychiatriques"/>
          <p:cNvSpPr txBox="1"/>
          <p:nvPr>
            <p:ph type="ctrTitle"/>
          </p:nvPr>
        </p:nvSpPr>
        <p:spPr>
          <a:xfrm>
            <a:off x="1369796" y="1402308"/>
            <a:ext cx="9706562" cy="919111"/>
          </a:xfrm>
          <a:prstGeom prst="rect">
            <a:avLst/>
          </a:prstGeom>
        </p:spPr>
        <p:txBody>
          <a:bodyPr/>
          <a:lstStyle>
            <a:lvl1pPr>
              <a:defRPr sz="4500"/>
            </a:lvl1pPr>
          </a:lstStyle>
          <a:p>
            <a:pPr/>
            <a:r>
              <a:t>Différents troubles psychiatriques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Adaptation de la séance…"/>
          <p:cNvSpPr txBox="1"/>
          <p:nvPr/>
        </p:nvSpPr>
        <p:spPr>
          <a:xfrm>
            <a:off x="670767" y="3108307"/>
            <a:ext cx="12054041" cy="15688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184" tIns="54184" rIns="54184" bIns="54184" anchor="ctr">
            <a:spAutoFit/>
          </a:bodyPr>
          <a:lstStyle/>
          <a:p>
            <a:pPr>
              <a:defRPr b="1" sz="3600">
                <a:solidFill>
                  <a:srgbClr val="3D3C9E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 Adaptation de la séance</a:t>
            </a:r>
          </a:p>
          <a:p>
            <a:pPr lvl="1" marL="741947" indent="-360947">
              <a:buSzPct val="100000"/>
              <a:buChar char="•"/>
              <a:defRPr sz="3000">
                <a:solidFill>
                  <a:srgbClr val="3D3C9E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Grande fatigabilité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, p</a:t>
            </a:r>
            <a:r>
              <a:t>as de séance trop longue, laisser du temps</a:t>
            </a:r>
            <a:endParaRPr b="1"/>
          </a:p>
          <a:p>
            <a:pPr lvl="1" marL="741947" indent="-360947">
              <a:buSzPct val="100000"/>
              <a:buChar char="•"/>
              <a:defRPr sz="3000">
                <a:solidFill>
                  <a:srgbClr val="3D3C9E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En cas de stress : trouver un prétexte pour arrêter le cours</a:t>
            </a:r>
          </a:p>
        </p:txBody>
      </p:sp>
      <p:sp>
        <p:nvSpPr>
          <p:cNvPr id="105" name="Établir un lien relationnel…"/>
          <p:cNvSpPr txBox="1"/>
          <p:nvPr/>
        </p:nvSpPr>
        <p:spPr>
          <a:xfrm>
            <a:off x="651063" y="5014821"/>
            <a:ext cx="12093449" cy="24832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184" tIns="54184" rIns="54184" bIns="54184" anchor="ctr">
            <a:spAutoFit/>
          </a:bodyPr>
          <a:lstStyle/>
          <a:p>
            <a:pPr>
              <a:defRPr b="1" sz="3600">
                <a:solidFill>
                  <a:srgbClr val="3D3C9E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Établir un lien relationnel</a:t>
            </a:r>
          </a:p>
          <a:p>
            <a:pPr marL="320841" indent="-320841">
              <a:buSzPct val="100000"/>
              <a:buChar char="•"/>
              <a:defRPr sz="3000">
                <a:solidFill>
                  <a:srgbClr val="3D3C9E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Peu de confiance en soi, anxiété, stress</a:t>
            </a:r>
            <a:endParaRPr b="1"/>
          </a:p>
          <a:p>
            <a:pPr marL="320841" indent="-320841">
              <a:buSzPct val="100000"/>
              <a:buChar char="•"/>
              <a:defRPr sz="3000">
                <a:solidFill>
                  <a:srgbClr val="3D3C9E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Tendance à l’isolement et au repli sur soi</a:t>
            </a:r>
            <a:endParaRPr b="1"/>
          </a:p>
          <a:p>
            <a:pPr marL="320841" indent="-320841">
              <a:buSzPct val="100000"/>
              <a:buChar char="•"/>
              <a:defRPr sz="3000">
                <a:solidFill>
                  <a:srgbClr val="3D3C9E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Mauvaise interprétation récurrente des choses ou des paroles</a:t>
            </a:r>
            <a:endParaRPr b="1"/>
          </a:p>
          <a:p>
            <a:pPr marL="320841" indent="-320841">
              <a:buSzPct val="100000"/>
              <a:buChar char="•"/>
              <a:defRPr sz="3000">
                <a:solidFill>
                  <a:srgbClr val="3D3C9E"/>
                </a:solidFill>
                <a:latin typeface="+mj-lt"/>
                <a:ea typeface="+mj-ea"/>
                <a:cs typeface="+mj-cs"/>
                <a:sym typeface="Helvetica"/>
              </a:defRPr>
            </a:pPr>
            <a:r>
              <a:t>Situation simple &gt; stress extrême, tétanie, agression</a:t>
            </a:r>
          </a:p>
        </p:txBody>
      </p:sp>
      <p:sp>
        <p:nvSpPr>
          <p:cNvPr id="106" name="Conseils pratiques"/>
          <p:cNvSpPr txBox="1"/>
          <p:nvPr>
            <p:ph type="ctrTitle"/>
          </p:nvPr>
        </p:nvSpPr>
        <p:spPr>
          <a:xfrm>
            <a:off x="590093" y="1559610"/>
            <a:ext cx="11824614" cy="1211057"/>
          </a:xfrm>
          <a:prstGeom prst="rect">
            <a:avLst/>
          </a:prstGeom>
        </p:spPr>
        <p:txBody>
          <a:bodyPr/>
          <a:lstStyle>
            <a:lvl1pPr defTabSz="449262">
              <a:defRPr sz="4400"/>
            </a:lvl1pPr>
          </a:lstStyle>
          <a:p>
            <a:pPr/>
            <a:r>
              <a:t>Conseils pratiques</a:t>
            </a:r>
          </a:p>
        </p:txBody>
      </p:sp>
      <p:sp>
        <p:nvSpPr>
          <p:cNvPr id="107" name="Effets secondaires des médicaments…"/>
          <p:cNvSpPr txBox="1"/>
          <p:nvPr>
            <p:ph type="subTitle" sz="quarter" idx="4294967295"/>
          </p:nvPr>
        </p:nvSpPr>
        <p:spPr>
          <a:xfrm>
            <a:off x="650238" y="8184726"/>
            <a:ext cx="11704323" cy="1568874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 b="1"/>
            </a:pPr>
            <a:r>
              <a:t>Effets secondaires des médicaments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  <a:defRPr sz="3000"/>
            </a:pPr>
            <a:r>
              <a:t>Mouvements involontaires ( bouche, mains…)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, t</a:t>
            </a:r>
            <a:r>
              <a:t>remblements</a:t>
            </a:r>
            <a:endParaRPr b="1"/>
          </a:p>
          <a:p>
            <a:pPr marL="360947" indent="-360947">
              <a:spcBef>
                <a:spcPts val="0"/>
              </a:spcBef>
              <a:buSzPct val="100000"/>
              <a:buChar char="•"/>
              <a:defRPr sz="3000">
                <a:latin typeface="Calibri"/>
                <a:ea typeface="Calibri"/>
                <a:cs typeface="Calibri"/>
                <a:sym typeface="Calibri"/>
              </a:defRPr>
            </a:pPr>
            <a:r>
              <a:t>I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ncapacité à lever la tête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« Coup de blues » # déprime passagère # humeur  saisonnière # perte d’un être cher, post partum # psychose ou névrose ; la dépression ne semble pas liée aux variations de l'environnement.…"/>
          <p:cNvSpPr txBox="1"/>
          <p:nvPr>
            <p:ph type="body" idx="1"/>
          </p:nvPr>
        </p:nvSpPr>
        <p:spPr>
          <a:xfrm>
            <a:off x="788168" y="2979789"/>
            <a:ext cx="11704323" cy="6801995"/>
          </a:xfrm>
          <a:prstGeom prst="rect">
            <a:avLst/>
          </a:prstGeom>
        </p:spPr>
        <p:txBody>
          <a:bodyPr/>
          <a:lstStyle/>
          <a:p>
            <a:pPr/>
            <a:r>
              <a:t>« Coup de blues » # déprime passagère # humeur  saisonnière # perte d’un être cher, post partum # psychose ou névrose ; la dépression ne semble pas liée aux variations de l'environnement.</a:t>
            </a:r>
          </a:p>
          <a:p>
            <a:pPr/>
            <a:r>
              <a:t>Selon le degré de la dépression :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</a:pPr>
            <a:r>
              <a:t>manque d'intérêt pour les choses de la vie courante ;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</a:pPr>
            <a:r>
              <a:t>besoin d'isolement et éloignement, ce qui entraîne des problèmes de relations sociales et familiales ;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</a:pPr>
            <a:r>
              <a:t>dévalorisation de soi, image de soi négative ;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</a:pPr>
            <a:r>
              <a:t>manque d'entrain et manque d'énergie ;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</a:pPr>
            <a:r>
              <a:t>troubles de la concentration ;</a:t>
            </a:r>
          </a:p>
          <a:p>
            <a:pPr marL="360947" indent="-360947">
              <a:spcBef>
                <a:spcPts val="0"/>
              </a:spcBef>
              <a:buSzPct val="100000"/>
              <a:buChar char="•"/>
            </a:pPr>
            <a:r>
              <a:t>troubles du sommeil (insomnies # hypersomnie).</a:t>
            </a:r>
          </a:p>
        </p:txBody>
      </p:sp>
      <p:sp>
        <p:nvSpPr>
          <p:cNvPr id="110" name="Dépression ?"/>
          <p:cNvSpPr txBox="1"/>
          <p:nvPr>
            <p:ph type="title"/>
          </p:nvPr>
        </p:nvSpPr>
        <p:spPr>
          <a:xfrm>
            <a:off x="3988711" y="695056"/>
            <a:ext cx="8365850" cy="1558074"/>
          </a:xfrm>
          <a:prstGeom prst="rect">
            <a:avLst/>
          </a:prstGeom>
        </p:spPr>
        <p:txBody>
          <a:bodyPr/>
          <a:lstStyle/>
          <a:p>
            <a:pPr/>
            <a:r>
              <a:t>Dépression ?</a:t>
            </a:r>
          </a:p>
        </p:txBody>
      </p:sp>
      <p:sp>
        <p:nvSpPr>
          <p:cNvPr id="111" name="traitement médicamenteux = avis médical"/>
          <p:cNvSpPr txBox="1"/>
          <p:nvPr/>
        </p:nvSpPr>
        <p:spPr>
          <a:xfrm>
            <a:off x="6916188" y="2189533"/>
            <a:ext cx="5758628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traitement médicamenteux = avis médical</a:t>
            </a:r>
          </a:p>
        </p:txBody>
      </p:sp>
      <p:pic>
        <p:nvPicPr>
          <p:cNvPr id="11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flipH="1" rot="20909075">
            <a:off x="5859793" y="1954110"/>
            <a:ext cx="946689" cy="9466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roubles Obsessionnels Compulsif ou « TOC » se caractérise par l’apparition répétée des pensées intrusives obsessionnelles qui induisent des geste répétés ritualisés # désocialisation (?)…"/>
          <p:cNvSpPr txBox="1"/>
          <p:nvPr>
            <p:ph type="body" idx="1"/>
          </p:nvPr>
        </p:nvSpPr>
        <p:spPr>
          <a:xfrm>
            <a:off x="788168" y="2979789"/>
            <a:ext cx="11704323" cy="6801995"/>
          </a:xfrm>
          <a:prstGeom prst="rect">
            <a:avLst/>
          </a:prstGeom>
        </p:spPr>
        <p:txBody>
          <a:bodyPr/>
          <a:lstStyle/>
          <a:p>
            <a:pPr/>
            <a:r>
              <a:t>Troubles Obsessionnels Compulsif ou « TOC » se caractérise par l’apparition répétée des pensées intrusives obsessionnelles qui induisent des geste répétés ritualisés # désocialisation (?)</a:t>
            </a:r>
          </a:p>
          <a:p>
            <a:pPr/>
          </a:p>
          <a:p>
            <a:pPr>
              <a:spcBef>
                <a:spcPts val="0"/>
              </a:spcBef>
            </a:pPr>
            <a:r>
              <a:t>La personne atteinte sait que c’est irrationnel mais elle n’arrive pas à dominer la chose.</a:t>
            </a:r>
          </a:p>
          <a:p>
            <a:pPr>
              <a:spcBef>
                <a:spcPts val="0"/>
              </a:spcBef>
            </a:pPr>
          </a:p>
          <a:p>
            <a:pPr>
              <a:spcBef>
                <a:spcPts val="0"/>
              </a:spcBef>
            </a:pPr>
            <a:r>
              <a:t>Traitement médicamenteux (antidépresseurs) et psychothérapie.</a:t>
            </a:r>
          </a:p>
        </p:txBody>
      </p:sp>
      <p:sp>
        <p:nvSpPr>
          <p:cNvPr id="115" name="Toc, Toc…"/>
          <p:cNvSpPr txBox="1"/>
          <p:nvPr>
            <p:ph type="title"/>
          </p:nvPr>
        </p:nvSpPr>
        <p:spPr>
          <a:xfrm>
            <a:off x="3988711" y="695056"/>
            <a:ext cx="8365850" cy="1558074"/>
          </a:xfrm>
          <a:prstGeom prst="rect">
            <a:avLst/>
          </a:prstGeom>
        </p:spPr>
        <p:txBody>
          <a:bodyPr/>
          <a:lstStyle/>
          <a:p>
            <a:pPr/>
            <a:r>
              <a:t>Toc, Toc…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rouble anxieux le plus fréquent (5 à 20 % de la population)…"/>
          <p:cNvSpPr txBox="1"/>
          <p:nvPr>
            <p:ph type="body" idx="1"/>
          </p:nvPr>
        </p:nvSpPr>
        <p:spPr>
          <a:xfrm>
            <a:off x="650238" y="2946871"/>
            <a:ext cx="11704323" cy="6952707"/>
          </a:xfrm>
          <a:prstGeom prst="rect">
            <a:avLst/>
          </a:prstGeom>
        </p:spPr>
        <p:txBody>
          <a:bodyPr/>
          <a:lstStyle/>
          <a:p>
            <a:pPr/>
            <a:r>
              <a:t>Trouble anxieux le plus fréquent </a:t>
            </a:r>
            <a:r>
              <a:rPr sz="3300"/>
              <a:t>(5 à 20 % de la population)</a:t>
            </a:r>
            <a:endParaRPr sz="3300"/>
          </a:p>
          <a:p>
            <a:pPr marL="360947" indent="-360947">
              <a:buSzPct val="100000"/>
              <a:buChar char="•"/>
              <a:defRPr b="1"/>
            </a:pPr>
            <a:r>
              <a:t>Peur irrationnelle et majeure # </a:t>
            </a:r>
            <a:r>
              <a:rPr sz="3000"/>
              <a:t>crise de panique non contrôlable, </a:t>
            </a:r>
          </a:p>
          <a:p>
            <a:pPr>
              <a:spcBef>
                <a:spcPts val="0"/>
              </a:spcBef>
            </a:pPr>
            <a:r>
              <a:t>Traitement par psychothérapie cognitive comportementale +/- médicaments pour faire face à une situation, une idée…</a:t>
            </a:r>
          </a:p>
          <a:p>
            <a:pPr marL="360947" indent="-360947">
              <a:buSzPct val="100000"/>
              <a:buChar char="•"/>
              <a:defRPr b="1"/>
            </a:pPr>
            <a:r>
              <a:t>Impulsif # </a:t>
            </a:r>
            <a:r>
              <a:rPr sz="3000"/>
              <a:t>troubles dramatiques, émotionnels, erratiques</a:t>
            </a:r>
          </a:p>
          <a:p>
            <a:pPr>
              <a:spcBef>
                <a:spcPts val="0"/>
              </a:spcBef>
            </a:pPr>
            <a:r>
              <a:t>Tendance antisociale, borderline, narcissique</a:t>
            </a:r>
          </a:p>
          <a:p>
            <a:pPr marL="360947" indent="-360947">
              <a:buSzPct val="100000"/>
              <a:buChar char="•"/>
              <a:defRPr b="1"/>
            </a:pPr>
            <a:r>
              <a:t>Troubles anxieux et craintifs</a:t>
            </a:r>
          </a:p>
          <a:p>
            <a:pPr>
              <a:spcBef>
                <a:spcPts val="0"/>
              </a:spcBef>
            </a:pPr>
            <a:r>
              <a:t>Tendance à l’évitement ou au contraire, dépendance sévère, trouble obsessionnel compulsif</a:t>
            </a:r>
          </a:p>
        </p:txBody>
      </p:sp>
      <p:sp>
        <p:nvSpPr>
          <p:cNvPr id="118" name="Phobie !"/>
          <p:cNvSpPr txBox="1"/>
          <p:nvPr>
            <p:ph type="title"/>
          </p:nvPr>
        </p:nvSpPr>
        <p:spPr>
          <a:xfrm>
            <a:off x="3988711" y="695056"/>
            <a:ext cx="8365850" cy="1211058"/>
          </a:xfrm>
          <a:prstGeom prst="rect">
            <a:avLst/>
          </a:prstGeom>
        </p:spPr>
        <p:txBody>
          <a:bodyPr/>
          <a:lstStyle/>
          <a:p>
            <a:pPr/>
            <a:r>
              <a:t>Phobie !</a:t>
            </a:r>
          </a:p>
        </p:txBody>
      </p:sp>
      <p:sp>
        <p:nvSpPr>
          <p:cNvPr id="119" name="traitement ? avis médical"/>
          <p:cNvSpPr txBox="1"/>
          <p:nvPr/>
        </p:nvSpPr>
        <p:spPr>
          <a:xfrm>
            <a:off x="7551187" y="2189533"/>
            <a:ext cx="3513853" cy="475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traitement ? avis médical</a:t>
            </a:r>
          </a:p>
        </p:txBody>
      </p:sp>
      <p:pic>
        <p:nvPicPr>
          <p:cNvPr id="12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flipH="1" rot="20909075">
            <a:off x="6494793" y="1954110"/>
            <a:ext cx="946689" cy="9466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65022" tIns="65022" rIns="65022" bIns="65022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65022" tIns="65022" rIns="65022" bIns="65022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65022" tIns="65022" rIns="65022" bIns="65022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65022" tIns="65022" rIns="65022" bIns="65022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