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chemeClr val="accent3">
            <a:lumOff val="44000"/>
          </a:schemeClr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E6FF"/>
          </a:solidFill>
        </a:fill>
      </a:tcStyle>
    </a:wholeTbl>
    <a:band2H>
      <a:tcTxStyle b="def" i="def"/>
      <a:tcStyle>
        <a:tcBdr/>
        <a:fill>
          <a:solidFill>
            <a:srgbClr val="E6F3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  <a:alpha val="20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508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30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4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val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JL BERTONCELLO, P. CHAUVIERE, J. PIQUET, E SERVAL et Y STREBLER…"/>
          <p:cNvSpPr txBox="1"/>
          <p:nvPr/>
        </p:nvSpPr>
        <p:spPr>
          <a:xfrm>
            <a:off x="5733478" y="-1806"/>
            <a:ext cx="6342395" cy="561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ctr">
              <a:tabLst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</a:tabLst>
              <a:defRPr i="1" sz="1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chemeClr val="accent2"/>
                </a:solidFill>
              </a:rPr>
              <a:t>JL BERTONCELLO, P. CHAUVIERE, J. PIQUET, E SERVAL et Y STREBLER </a:t>
            </a:r>
            <a:endParaRPr>
              <a:solidFill>
                <a:schemeClr val="accent2"/>
              </a:solidFill>
            </a:endParaRPr>
          </a:p>
          <a:p>
            <a:pPr algn="ctr">
              <a:tabLst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</a:tabLst>
              <a:defRPr i="1" sz="1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chemeClr val="accent2"/>
                </a:solidFill>
              </a:rPr>
              <a:t>Stage EH2 - 2019</a:t>
            </a:r>
          </a:p>
        </p:txBody>
      </p:sp>
      <p:pic>
        <p:nvPicPr>
          <p:cNvPr id="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9332" y="3117991"/>
            <a:ext cx="1749779" cy="174074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" name="Groupe"/>
          <p:cNvGrpSpPr/>
          <p:nvPr/>
        </p:nvGrpSpPr>
        <p:grpSpPr>
          <a:xfrm>
            <a:off x="320604" y="1496906"/>
            <a:ext cx="2007236" cy="526910"/>
            <a:chOff x="0" y="0"/>
            <a:chExt cx="2007235" cy="526908"/>
          </a:xfrm>
        </p:grpSpPr>
        <p:sp>
          <p:nvSpPr>
            <p:cNvPr id="24" name="Rectangle"/>
            <p:cNvSpPr/>
            <p:nvPr/>
          </p:nvSpPr>
          <p:spPr>
            <a:xfrm>
              <a:off x="0" y="0"/>
              <a:ext cx="2007236" cy="526909"/>
            </a:xfrm>
            <a:prstGeom prst="rect">
              <a:avLst/>
            </a:prstGeom>
            <a:noFill/>
            <a:ln w="127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>
                <a:tabLst>
                  <a:tab pos="38100" algn="l"/>
                  <a:tab pos="38100" algn="l"/>
                  <a:tab pos="38100" algn="l"/>
                  <a:tab pos="482600" algn="l"/>
                  <a:tab pos="482600" algn="l"/>
                  <a:tab pos="482600" algn="l"/>
                  <a:tab pos="939800" algn="l"/>
                  <a:tab pos="939800" algn="l"/>
                  <a:tab pos="939800" algn="l"/>
                  <a:tab pos="1384300" algn="l"/>
                  <a:tab pos="1384300" algn="l"/>
                  <a:tab pos="1384300" algn="l"/>
                  <a:tab pos="1828800" algn="l"/>
                  <a:tab pos="1828800" algn="l"/>
                  <a:tab pos="1828800" algn="l"/>
                  <a:tab pos="2286000" algn="l"/>
                  <a:tab pos="2286000" algn="l"/>
                  <a:tab pos="2286000" algn="l"/>
                  <a:tab pos="2730500" algn="l"/>
                  <a:tab pos="2730500" algn="l"/>
                  <a:tab pos="2730500" algn="l"/>
                  <a:tab pos="3187700" algn="l"/>
                  <a:tab pos="3187700" algn="l"/>
                  <a:tab pos="3187700" algn="l"/>
                  <a:tab pos="3632200" algn="l"/>
                  <a:tab pos="3632200" algn="l"/>
                  <a:tab pos="3632200" algn="l"/>
                  <a:tab pos="4076700" algn="l"/>
                  <a:tab pos="4076700" algn="l"/>
                  <a:tab pos="4076700" algn="l"/>
                  <a:tab pos="4533900" algn="l"/>
                  <a:tab pos="4533900" algn="l"/>
                  <a:tab pos="4533900" algn="l"/>
                  <a:tab pos="4978400" algn="l"/>
                  <a:tab pos="4978400" algn="l"/>
                  <a:tab pos="4978400" algn="l"/>
                  <a:tab pos="5422900" algn="l"/>
                  <a:tab pos="5422900" algn="l"/>
                  <a:tab pos="5422900" algn="l"/>
                  <a:tab pos="5880100" algn="l"/>
                  <a:tab pos="5880100" algn="l"/>
                  <a:tab pos="5880100" algn="l"/>
                  <a:tab pos="6324600" algn="l"/>
                  <a:tab pos="6324600" algn="l"/>
                  <a:tab pos="6324600" algn="l"/>
                  <a:tab pos="6781800" algn="l"/>
                  <a:tab pos="6781800" algn="l"/>
                  <a:tab pos="6781800" algn="l"/>
                  <a:tab pos="7226300" algn="l"/>
                  <a:tab pos="7226300" algn="l"/>
                  <a:tab pos="7226300" algn="l"/>
                  <a:tab pos="7670800" algn="l"/>
                  <a:tab pos="7670800" algn="l"/>
                  <a:tab pos="7670800" algn="l"/>
                  <a:tab pos="8128000" algn="l"/>
                  <a:tab pos="8128000" algn="l"/>
                  <a:tab pos="8128000" algn="l"/>
                  <a:tab pos="8572500" algn="l"/>
                  <a:tab pos="8572500" algn="l"/>
                  <a:tab pos="8572500" algn="l"/>
                  <a:tab pos="9017000" algn="l"/>
                  <a:tab pos="9017000" algn="l"/>
                  <a:tab pos="9017000" algn="l"/>
                  <a:tab pos="9029700" algn="l"/>
                  <a:tab pos="9029700" algn="l"/>
                  <a:tab pos="9029700" algn="l"/>
                </a:tabLst>
                <a:defRPr b="1" sz="1400"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25" name="Evaluation…"/>
            <p:cNvSpPr/>
            <p:nvPr/>
          </p:nvSpPr>
          <p:spPr>
            <a:xfrm>
              <a:off x="36124" y="36124"/>
              <a:ext cx="189335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638175" indent="-600075">
                <a:buClr>
                  <a:srgbClr val="000000"/>
                </a:buClr>
                <a:buSzPct val="100000"/>
                <a:buFont typeface="Arial"/>
                <a:buAutoNum type="arabicPeriod" startAt="1"/>
                <a:tabLst>
                  <a:tab pos="38100" algn="l"/>
                  <a:tab pos="38100" algn="l"/>
                  <a:tab pos="38100" algn="l"/>
                  <a:tab pos="482600" algn="l"/>
                  <a:tab pos="482600" algn="l"/>
                  <a:tab pos="482600" algn="l"/>
                  <a:tab pos="939800" algn="l"/>
                  <a:tab pos="939800" algn="l"/>
                  <a:tab pos="939800" algn="l"/>
                  <a:tab pos="1384300" algn="l"/>
                  <a:tab pos="1384300" algn="l"/>
                  <a:tab pos="1384300" algn="l"/>
                  <a:tab pos="1828800" algn="l"/>
                  <a:tab pos="1828800" algn="l"/>
                  <a:tab pos="1828800" algn="l"/>
                  <a:tab pos="2286000" algn="l"/>
                  <a:tab pos="2286000" algn="l"/>
                  <a:tab pos="2286000" algn="l"/>
                  <a:tab pos="2730500" algn="l"/>
                  <a:tab pos="2730500" algn="l"/>
                  <a:tab pos="2730500" algn="l"/>
                  <a:tab pos="3187700" algn="l"/>
                  <a:tab pos="3187700" algn="l"/>
                  <a:tab pos="3187700" algn="l"/>
                  <a:tab pos="3632200" algn="l"/>
                  <a:tab pos="3632200" algn="l"/>
                  <a:tab pos="3632200" algn="l"/>
                  <a:tab pos="4076700" algn="l"/>
                  <a:tab pos="4076700" algn="l"/>
                  <a:tab pos="4076700" algn="l"/>
                  <a:tab pos="4533900" algn="l"/>
                  <a:tab pos="4533900" algn="l"/>
                  <a:tab pos="4533900" algn="l"/>
                  <a:tab pos="4978400" algn="l"/>
                  <a:tab pos="4978400" algn="l"/>
                  <a:tab pos="4978400" algn="l"/>
                  <a:tab pos="5422900" algn="l"/>
                  <a:tab pos="5422900" algn="l"/>
                  <a:tab pos="5422900" algn="l"/>
                  <a:tab pos="5880100" algn="l"/>
                  <a:tab pos="5880100" algn="l"/>
                  <a:tab pos="5880100" algn="l"/>
                  <a:tab pos="6324600" algn="l"/>
                  <a:tab pos="6324600" algn="l"/>
                  <a:tab pos="6324600" algn="l"/>
                  <a:tab pos="6781800" algn="l"/>
                  <a:tab pos="6781800" algn="l"/>
                  <a:tab pos="6781800" algn="l"/>
                  <a:tab pos="7226300" algn="l"/>
                  <a:tab pos="7226300" algn="l"/>
                  <a:tab pos="7226300" algn="l"/>
                  <a:tab pos="7670800" algn="l"/>
                  <a:tab pos="7670800" algn="l"/>
                  <a:tab pos="7670800" algn="l"/>
                  <a:tab pos="8128000" algn="l"/>
                  <a:tab pos="8128000" algn="l"/>
                  <a:tab pos="8128000" algn="l"/>
                  <a:tab pos="8572500" algn="l"/>
                  <a:tab pos="8572500" algn="l"/>
                  <a:tab pos="8572500" algn="l"/>
                  <a:tab pos="9017000" algn="l"/>
                  <a:tab pos="9017000" algn="l"/>
                  <a:tab pos="9017000" algn="l"/>
                  <a:tab pos="9029700" algn="l"/>
                  <a:tab pos="9029700" algn="l"/>
                  <a:tab pos="9029700" algn="l"/>
                </a:tabLst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r>
                <a:rPr b="1" sz="1400" u="sng">
                  <a:solidFill>
                    <a:srgbClr val="000000"/>
                  </a:solidFill>
                </a:rPr>
                <a:t>Evaluation</a:t>
              </a:r>
              <a:endParaRPr b="1" sz="1400" u="sng">
                <a:solidFill>
                  <a:srgbClr val="000000"/>
                </a:solidFill>
              </a:endParaRPr>
            </a:p>
            <a:p>
              <a:pPr marL="638175" indent="-600075">
                <a:buClr>
                  <a:srgbClr val="000000"/>
                </a:buClr>
                <a:buSzPct val="100000"/>
                <a:buFont typeface="Arial"/>
                <a:buAutoNum type="arabicPeriod" startAt="1"/>
                <a:tabLst>
                  <a:tab pos="38100" algn="l"/>
                  <a:tab pos="38100" algn="l"/>
                  <a:tab pos="38100" algn="l"/>
                  <a:tab pos="482600" algn="l"/>
                  <a:tab pos="482600" algn="l"/>
                  <a:tab pos="482600" algn="l"/>
                  <a:tab pos="939800" algn="l"/>
                  <a:tab pos="939800" algn="l"/>
                  <a:tab pos="939800" algn="l"/>
                  <a:tab pos="1384300" algn="l"/>
                  <a:tab pos="1384300" algn="l"/>
                  <a:tab pos="1384300" algn="l"/>
                  <a:tab pos="1828800" algn="l"/>
                  <a:tab pos="1828800" algn="l"/>
                  <a:tab pos="1828800" algn="l"/>
                  <a:tab pos="2286000" algn="l"/>
                  <a:tab pos="2286000" algn="l"/>
                  <a:tab pos="2286000" algn="l"/>
                  <a:tab pos="2730500" algn="l"/>
                  <a:tab pos="2730500" algn="l"/>
                  <a:tab pos="2730500" algn="l"/>
                  <a:tab pos="3187700" algn="l"/>
                  <a:tab pos="3187700" algn="l"/>
                  <a:tab pos="3187700" algn="l"/>
                  <a:tab pos="3632200" algn="l"/>
                  <a:tab pos="3632200" algn="l"/>
                  <a:tab pos="3632200" algn="l"/>
                  <a:tab pos="4076700" algn="l"/>
                  <a:tab pos="4076700" algn="l"/>
                  <a:tab pos="4076700" algn="l"/>
                  <a:tab pos="4533900" algn="l"/>
                  <a:tab pos="4533900" algn="l"/>
                  <a:tab pos="4533900" algn="l"/>
                  <a:tab pos="4978400" algn="l"/>
                  <a:tab pos="4978400" algn="l"/>
                  <a:tab pos="4978400" algn="l"/>
                  <a:tab pos="5422900" algn="l"/>
                  <a:tab pos="5422900" algn="l"/>
                  <a:tab pos="5422900" algn="l"/>
                  <a:tab pos="5880100" algn="l"/>
                  <a:tab pos="5880100" algn="l"/>
                  <a:tab pos="5880100" algn="l"/>
                  <a:tab pos="6324600" algn="l"/>
                  <a:tab pos="6324600" algn="l"/>
                  <a:tab pos="6324600" algn="l"/>
                  <a:tab pos="6781800" algn="l"/>
                  <a:tab pos="6781800" algn="l"/>
                  <a:tab pos="6781800" algn="l"/>
                  <a:tab pos="7226300" algn="l"/>
                  <a:tab pos="7226300" algn="l"/>
                  <a:tab pos="7226300" algn="l"/>
                  <a:tab pos="7670800" algn="l"/>
                  <a:tab pos="7670800" algn="l"/>
                  <a:tab pos="7670800" algn="l"/>
                  <a:tab pos="8128000" algn="l"/>
                  <a:tab pos="8128000" algn="l"/>
                  <a:tab pos="8128000" algn="l"/>
                  <a:tab pos="8572500" algn="l"/>
                  <a:tab pos="8572500" algn="l"/>
                  <a:tab pos="8572500" algn="l"/>
                  <a:tab pos="9017000" algn="l"/>
                  <a:tab pos="9017000" algn="l"/>
                  <a:tab pos="9017000" algn="l"/>
                  <a:tab pos="9029700" algn="l"/>
                  <a:tab pos="9029700" algn="l"/>
                  <a:tab pos="9029700" algn="l"/>
                </a:tabLst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r>
                <a:rPr b="1" sz="1400">
                  <a:solidFill>
                    <a:srgbClr val="000000"/>
                  </a:solidFill>
                </a:rPr>
                <a:t>Planification</a:t>
              </a:r>
            </a:p>
          </p:txBody>
        </p:sp>
      </p:grpSp>
      <p:pic>
        <p:nvPicPr>
          <p:cNvPr id="27" name="Logo_Handisub_3FF.jpg" descr="Logo_Handisub_3FF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38" y="-7285"/>
            <a:ext cx="3593150" cy="1199478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lan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JL BERTONCELLO, P. CHAUVIERE, J. PIQUET, E SERVAL et Y STREBLER…"/>
          <p:cNvSpPr txBox="1"/>
          <p:nvPr/>
        </p:nvSpPr>
        <p:spPr>
          <a:xfrm>
            <a:off x="5733478" y="-1806"/>
            <a:ext cx="6342395" cy="561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ctr">
              <a:tabLst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</a:tabLst>
              <a:defRPr i="1" sz="1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chemeClr val="accent2"/>
                </a:solidFill>
              </a:rPr>
              <a:t>JL BERTONCELLO, P. CHAUVIERE, J. PIQUET, E SERVAL et Y STREBLER </a:t>
            </a:r>
            <a:endParaRPr>
              <a:solidFill>
                <a:schemeClr val="accent2"/>
              </a:solidFill>
            </a:endParaRPr>
          </a:p>
          <a:p>
            <a:pPr algn="ctr">
              <a:tabLst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</a:tabLst>
              <a:defRPr i="1" sz="1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chemeClr val="accent2"/>
                </a:solidFill>
              </a:rPr>
              <a:t>Stage EH2 - 2019</a:t>
            </a:r>
          </a:p>
        </p:txBody>
      </p:sp>
      <p:grpSp>
        <p:nvGrpSpPr>
          <p:cNvPr id="38" name="Groupe"/>
          <p:cNvGrpSpPr/>
          <p:nvPr/>
        </p:nvGrpSpPr>
        <p:grpSpPr>
          <a:xfrm>
            <a:off x="245298" y="1517297"/>
            <a:ext cx="1956835" cy="562611"/>
            <a:chOff x="0" y="0"/>
            <a:chExt cx="1956833" cy="562609"/>
          </a:xfrm>
        </p:grpSpPr>
        <p:sp>
          <p:nvSpPr>
            <p:cNvPr id="36" name="Rectangle"/>
            <p:cNvSpPr/>
            <p:nvPr/>
          </p:nvSpPr>
          <p:spPr>
            <a:xfrm>
              <a:off x="0" y="0"/>
              <a:ext cx="1956834" cy="562610"/>
            </a:xfrm>
            <a:prstGeom prst="rect">
              <a:avLst/>
            </a:prstGeom>
            <a:noFill/>
            <a:ln w="127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>
                <a:tabLst>
                  <a:tab pos="38100" algn="l"/>
                  <a:tab pos="38100" algn="l"/>
                  <a:tab pos="38100" algn="l"/>
                  <a:tab pos="482600" algn="l"/>
                  <a:tab pos="482600" algn="l"/>
                  <a:tab pos="482600" algn="l"/>
                  <a:tab pos="939800" algn="l"/>
                  <a:tab pos="939800" algn="l"/>
                  <a:tab pos="939800" algn="l"/>
                  <a:tab pos="1384300" algn="l"/>
                  <a:tab pos="1384300" algn="l"/>
                  <a:tab pos="1384300" algn="l"/>
                  <a:tab pos="1828800" algn="l"/>
                  <a:tab pos="1828800" algn="l"/>
                  <a:tab pos="1828800" algn="l"/>
                  <a:tab pos="2286000" algn="l"/>
                  <a:tab pos="2286000" algn="l"/>
                  <a:tab pos="2286000" algn="l"/>
                  <a:tab pos="2730500" algn="l"/>
                  <a:tab pos="2730500" algn="l"/>
                  <a:tab pos="2730500" algn="l"/>
                  <a:tab pos="3187700" algn="l"/>
                  <a:tab pos="3187700" algn="l"/>
                  <a:tab pos="3187700" algn="l"/>
                  <a:tab pos="3632200" algn="l"/>
                  <a:tab pos="3632200" algn="l"/>
                  <a:tab pos="3632200" algn="l"/>
                  <a:tab pos="4076700" algn="l"/>
                  <a:tab pos="4076700" algn="l"/>
                  <a:tab pos="4076700" algn="l"/>
                  <a:tab pos="4533900" algn="l"/>
                  <a:tab pos="4533900" algn="l"/>
                  <a:tab pos="4533900" algn="l"/>
                  <a:tab pos="4978400" algn="l"/>
                  <a:tab pos="4978400" algn="l"/>
                  <a:tab pos="4978400" algn="l"/>
                  <a:tab pos="5422900" algn="l"/>
                  <a:tab pos="5422900" algn="l"/>
                  <a:tab pos="5422900" algn="l"/>
                  <a:tab pos="5880100" algn="l"/>
                  <a:tab pos="5880100" algn="l"/>
                  <a:tab pos="5880100" algn="l"/>
                  <a:tab pos="6324600" algn="l"/>
                  <a:tab pos="6324600" algn="l"/>
                  <a:tab pos="6324600" algn="l"/>
                  <a:tab pos="6781800" algn="l"/>
                  <a:tab pos="6781800" algn="l"/>
                  <a:tab pos="6781800" algn="l"/>
                  <a:tab pos="7226300" algn="l"/>
                  <a:tab pos="7226300" algn="l"/>
                  <a:tab pos="7226300" algn="l"/>
                  <a:tab pos="7670800" algn="l"/>
                  <a:tab pos="7670800" algn="l"/>
                  <a:tab pos="7670800" algn="l"/>
                  <a:tab pos="8128000" algn="l"/>
                  <a:tab pos="8128000" algn="l"/>
                  <a:tab pos="8128000" algn="l"/>
                  <a:tab pos="8572500" algn="l"/>
                  <a:tab pos="8572500" algn="l"/>
                  <a:tab pos="8572500" algn="l"/>
                  <a:tab pos="9017000" algn="l"/>
                  <a:tab pos="9017000" algn="l"/>
                  <a:tab pos="9017000" algn="l"/>
                  <a:tab pos="9029700" algn="l"/>
                  <a:tab pos="9029700" algn="l"/>
                  <a:tab pos="9029700" algn="l"/>
                </a:tabLst>
                <a:defRPr b="1" sz="1400"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7" name="Evaluation…"/>
            <p:cNvSpPr txBox="1"/>
            <p:nvPr/>
          </p:nvSpPr>
          <p:spPr>
            <a:xfrm>
              <a:off x="0" y="63810"/>
              <a:ext cx="1956834" cy="4458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marL="638175" indent="-600075">
                <a:buClr>
                  <a:srgbClr val="000000"/>
                </a:buClr>
                <a:buSzPct val="100000"/>
                <a:buFont typeface="Arial"/>
                <a:buAutoNum type="arabicPeriod" startAt="1"/>
                <a:tabLst>
                  <a:tab pos="38100" algn="l"/>
                  <a:tab pos="38100" algn="l"/>
                  <a:tab pos="38100" algn="l"/>
                  <a:tab pos="482600" algn="l"/>
                  <a:tab pos="482600" algn="l"/>
                  <a:tab pos="482600" algn="l"/>
                  <a:tab pos="939800" algn="l"/>
                  <a:tab pos="939800" algn="l"/>
                  <a:tab pos="939800" algn="l"/>
                  <a:tab pos="1384300" algn="l"/>
                  <a:tab pos="1384300" algn="l"/>
                  <a:tab pos="1384300" algn="l"/>
                  <a:tab pos="1828800" algn="l"/>
                  <a:tab pos="1828800" algn="l"/>
                  <a:tab pos="1828800" algn="l"/>
                  <a:tab pos="2286000" algn="l"/>
                  <a:tab pos="2286000" algn="l"/>
                  <a:tab pos="2286000" algn="l"/>
                  <a:tab pos="2730500" algn="l"/>
                  <a:tab pos="2730500" algn="l"/>
                  <a:tab pos="2730500" algn="l"/>
                  <a:tab pos="3187700" algn="l"/>
                  <a:tab pos="3187700" algn="l"/>
                  <a:tab pos="3187700" algn="l"/>
                  <a:tab pos="3632200" algn="l"/>
                  <a:tab pos="3632200" algn="l"/>
                  <a:tab pos="3632200" algn="l"/>
                  <a:tab pos="4076700" algn="l"/>
                  <a:tab pos="4076700" algn="l"/>
                  <a:tab pos="4076700" algn="l"/>
                  <a:tab pos="4533900" algn="l"/>
                  <a:tab pos="4533900" algn="l"/>
                  <a:tab pos="4533900" algn="l"/>
                  <a:tab pos="4978400" algn="l"/>
                  <a:tab pos="4978400" algn="l"/>
                  <a:tab pos="4978400" algn="l"/>
                  <a:tab pos="5422900" algn="l"/>
                  <a:tab pos="5422900" algn="l"/>
                  <a:tab pos="5422900" algn="l"/>
                  <a:tab pos="5880100" algn="l"/>
                  <a:tab pos="5880100" algn="l"/>
                  <a:tab pos="5880100" algn="l"/>
                  <a:tab pos="6324600" algn="l"/>
                  <a:tab pos="6324600" algn="l"/>
                  <a:tab pos="6324600" algn="l"/>
                  <a:tab pos="6781800" algn="l"/>
                  <a:tab pos="6781800" algn="l"/>
                  <a:tab pos="6781800" algn="l"/>
                  <a:tab pos="7226300" algn="l"/>
                  <a:tab pos="7226300" algn="l"/>
                  <a:tab pos="7226300" algn="l"/>
                  <a:tab pos="7670800" algn="l"/>
                  <a:tab pos="7670800" algn="l"/>
                  <a:tab pos="7670800" algn="l"/>
                  <a:tab pos="8128000" algn="l"/>
                  <a:tab pos="8128000" algn="l"/>
                  <a:tab pos="8128000" algn="l"/>
                  <a:tab pos="8572500" algn="l"/>
                  <a:tab pos="8572500" algn="l"/>
                  <a:tab pos="8572500" algn="l"/>
                  <a:tab pos="9017000" algn="l"/>
                  <a:tab pos="9017000" algn="l"/>
                  <a:tab pos="9017000" algn="l"/>
                  <a:tab pos="9029700" algn="l"/>
                  <a:tab pos="9029700" algn="l"/>
                  <a:tab pos="9029700" algn="l"/>
                </a:tabLst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r>
                <a:rPr b="1" sz="1400">
                  <a:solidFill>
                    <a:srgbClr val="000000"/>
                  </a:solidFill>
                </a:rPr>
                <a:t>Evaluation</a:t>
              </a:r>
              <a:endParaRPr b="1" sz="1400" u="sng">
                <a:solidFill>
                  <a:srgbClr val="000000"/>
                </a:solidFill>
              </a:endParaRPr>
            </a:p>
            <a:p>
              <a:pPr marL="638175" indent="-600075">
                <a:buClr>
                  <a:srgbClr val="000000"/>
                </a:buClr>
                <a:buSzPct val="100000"/>
                <a:buFont typeface="Arial"/>
                <a:buAutoNum type="arabicPeriod" startAt="1"/>
                <a:tabLst>
                  <a:tab pos="38100" algn="l"/>
                  <a:tab pos="38100" algn="l"/>
                  <a:tab pos="38100" algn="l"/>
                  <a:tab pos="482600" algn="l"/>
                  <a:tab pos="482600" algn="l"/>
                  <a:tab pos="482600" algn="l"/>
                  <a:tab pos="939800" algn="l"/>
                  <a:tab pos="939800" algn="l"/>
                  <a:tab pos="939800" algn="l"/>
                  <a:tab pos="1384300" algn="l"/>
                  <a:tab pos="1384300" algn="l"/>
                  <a:tab pos="1384300" algn="l"/>
                  <a:tab pos="1828800" algn="l"/>
                  <a:tab pos="1828800" algn="l"/>
                  <a:tab pos="1828800" algn="l"/>
                  <a:tab pos="2286000" algn="l"/>
                  <a:tab pos="2286000" algn="l"/>
                  <a:tab pos="2286000" algn="l"/>
                  <a:tab pos="2730500" algn="l"/>
                  <a:tab pos="2730500" algn="l"/>
                  <a:tab pos="2730500" algn="l"/>
                  <a:tab pos="3187700" algn="l"/>
                  <a:tab pos="3187700" algn="l"/>
                  <a:tab pos="3187700" algn="l"/>
                  <a:tab pos="3632200" algn="l"/>
                  <a:tab pos="3632200" algn="l"/>
                  <a:tab pos="3632200" algn="l"/>
                  <a:tab pos="4076700" algn="l"/>
                  <a:tab pos="4076700" algn="l"/>
                  <a:tab pos="4076700" algn="l"/>
                  <a:tab pos="4533900" algn="l"/>
                  <a:tab pos="4533900" algn="l"/>
                  <a:tab pos="4533900" algn="l"/>
                  <a:tab pos="4978400" algn="l"/>
                  <a:tab pos="4978400" algn="l"/>
                  <a:tab pos="4978400" algn="l"/>
                  <a:tab pos="5422900" algn="l"/>
                  <a:tab pos="5422900" algn="l"/>
                  <a:tab pos="5422900" algn="l"/>
                  <a:tab pos="5880100" algn="l"/>
                  <a:tab pos="5880100" algn="l"/>
                  <a:tab pos="5880100" algn="l"/>
                  <a:tab pos="6324600" algn="l"/>
                  <a:tab pos="6324600" algn="l"/>
                  <a:tab pos="6324600" algn="l"/>
                  <a:tab pos="6781800" algn="l"/>
                  <a:tab pos="6781800" algn="l"/>
                  <a:tab pos="6781800" algn="l"/>
                  <a:tab pos="7226300" algn="l"/>
                  <a:tab pos="7226300" algn="l"/>
                  <a:tab pos="7226300" algn="l"/>
                  <a:tab pos="7670800" algn="l"/>
                  <a:tab pos="7670800" algn="l"/>
                  <a:tab pos="7670800" algn="l"/>
                  <a:tab pos="8128000" algn="l"/>
                  <a:tab pos="8128000" algn="l"/>
                  <a:tab pos="8128000" algn="l"/>
                  <a:tab pos="8572500" algn="l"/>
                  <a:tab pos="8572500" algn="l"/>
                  <a:tab pos="8572500" algn="l"/>
                  <a:tab pos="9017000" algn="l"/>
                  <a:tab pos="9017000" algn="l"/>
                  <a:tab pos="9017000" algn="l"/>
                  <a:tab pos="9029700" algn="l"/>
                  <a:tab pos="9029700" algn="l"/>
                  <a:tab pos="9029700" algn="l"/>
                </a:tabLst>
                <a:defRPr u="sng">
                  <a:latin typeface="+mn-lt"/>
                  <a:ea typeface="+mn-ea"/>
                  <a:cs typeface="+mn-cs"/>
                  <a:sym typeface="Helvetica"/>
                </a:defRPr>
              </a:pPr>
              <a:r>
                <a:rPr b="1" sz="1400">
                  <a:solidFill>
                    <a:srgbClr val="000000"/>
                  </a:solidFill>
                </a:rPr>
                <a:t>Planification</a:t>
              </a:r>
            </a:p>
          </p:txBody>
        </p:sp>
      </p:grpSp>
      <p:pic>
        <p:nvPicPr>
          <p:cNvPr id="3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3173" y="3750168"/>
            <a:ext cx="2253263" cy="1955237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Logo_Handisub_3FF.jpg" descr="Logo_Handisub_3FF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38" y="-7285"/>
            <a:ext cx="3593150" cy="1199478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589279" y="2560319"/>
            <a:ext cx="11677228" cy="1905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609599" y="4890558"/>
            <a:ext cx="11677228" cy="4844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JL BERTONCELLO, P. CHAUVIERE, J. PIQUET, E SERVAL et Y STREBLER…"/>
          <p:cNvSpPr txBox="1"/>
          <p:nvPr/>
        </p:nvSpPr>
        <p:spPr>
          <a:xfrm>
            <a:off x="5812364" y="-19869"/>
            <a:ext cx="6292997" cy="625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ctr">
              <a:tabLst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4445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8890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3462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17907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2352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26924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1369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35814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0386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4831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49403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3848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58293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2865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67310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1755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76327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0772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5344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  <a:tab pos="8978900" algn="l"/>
              </a:tabLst>
              <a:defRPr i="1" sz="1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chemeClr val="accent2"/>
                </a:solidFill>
              </a:rPr>
              <a:t>JL BERTONCELLO, P. CHAUVIERE, J. PIQUET, E SERVAL et Y STREBLER</a:t>
            </a:r>
            <a:endParaRPr>
              <a:solidFill>
                <a:schemeClr val="accent2"/>
              </a:solidFill>
            </a:endParaRPr>
          </a:p>
          <a:p>
            <a:pPr algn="ctr">
              <a:defRPr sz="1800">
                <a:solidFill>
                  <a:srgbClr val="000000"/>
                </a:solidFill>
              </a:defRPr>
            </a:pPr>
            <a:r>
              <a:rPr i="1">
                <a:solidFill>
                  <a:schemeClr val="accent2"/>
                </a:solidFill>
                <a:latin typeface="+mn-lt"/>
                <a:ea typeface="+mn-ea"/>
                <a:cs typeface="+mn-cs"/>
                <a:sym typeface="Helvetica"/>
              </a:rPr>
              <a:t>Stage EH2 - Antibes 2019</a:t>
            </a:r>
          </a:p>
        </p:txBody>
      </p:sp>
      <p:pic>
        <p:nvPicPr>
          <p:cNvPr id="5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5"/>
            <a:ext cx="3593150" cy="1199478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Numéro de diapositive"/>
          <p:cNvSpPr txBox="1"/>
          <p:nvPr>
            <p:ph type="sldNum" sz="quarter" idx="2"/>
          </p:nvPr>
        </p:nvSpPr>
        <p:spPr>
          <a:xfrm>
            <a:off x="9320107" y="8779792"/>
            <a:ext cx="3034454" cy="520701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ctr">
            <a:spAutoFit/>
          </a:bodyPr>
          <a:lstStyle>
            <a:lvl1pPr algn="r"/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4572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9144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3716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0" marR="0" indent="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l" defTabSz="91440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2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4" Type="http://schemas.openxmlformats.org/officeDocument/2006/relationships/image" Target="../media/image17.png"/><Relationship Id="rId15" Type="http://schemas.openxmlformats.org/officeDocument/2006/relationships/image" Target="../media/image18.png"/><Relationship Id="rId16" Type="http://schemas.openxmlformats.org/officeDocument/2006/relationships/image" Target="../media/image19.png"/><Relationship Id="rId17" Type="http://schemas.openxmlformats.org/officeDocument/2006/relationships/image" Target="../media/image20.png"/><Relationship Id="rId18" Type="http://schemas.openxmlformats.org/officeDocument/2006/relationships/image" Target="../media/image2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03733" y="8703733"/>
            <a:ext cx="3607930" cy="512516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ORGANISER UNE PROGRESSION…"/>
          <p:cNvSpPr txBox="1"/>
          <p:nvPr>
            <p:ph type="ctrTitle"/>
          </p:nvPr>
        </p:nvSpPr>
        <p:spPr>
          <a:xfrm>
            <a:off x="517030" y="2975751"/>
            <a:ext cx="11970740" cy="2511143"/>
          </a:xfrm>
          <a:prstGeom prst="rect">
            <a:avLst/>
          </a:prstGeom>
          <a:ln w="25400">
            <a:solidFill>
              <a:srgbClr val="FF2600"/>
            </a:solidFill>
          </a:ln>
        </p:spPr>
        <p:txBody>
          <a:bodyPr/>
          <a:lstStyle/>
          <a:p>
            <a:pPr indent="38100">
              <a:defRPr sz="5000"/>
            </a:pPr>
            <a:r>
              <a:t>ORGANISER UNE PROGRESSION</a:t>
            </a:r>
          </a:p>
          <a:p>
            <a:pPr indent="38100">
              <a:defRPr sz="5000"/>
            </a:pPr>
            <a:r>
              <a:t>PLANIFICATION DE L’ACTIVITE PESH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PCOM - Propulsion…"/>
          <p:cNvSpPr txBox="1"/>
          <p:nvPr/>
        </p:nvSpPr>
        <p:spPr>
          <a:xfrm>
            <a:off x="2786097" y="2513357"/>
            <a:ext cx="8525370" cy="6361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400"/>
            </a:pPr>
            <a:r>
              <a:rPr b="1">
                <a:solidFill>
                  <a:srgbClr val="000000"/>
                </a:solidFill>
              </a:rPr>
              <a:t>REPCOM - </a:t>
            </a:r>
            <a:r>
              <a:rPr i="1">
                <a:solidFill>
                  <a:srgbClr val="000000"/>
                </a:solidFill>
              </a:rPr>
              <a:t>Propulsion</a:t>
            </a:r>
            <a:endParaRPr i="1">
              <a:solidFill>
                <a:srgbClr val="000000"/>
              </a:solidFill>
            </a:endParaRPr>
          </a:p>
          <a:p>
            <a:pPr indent="39687">
              <a:defRPr sz="3400"/>
            </a:pP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/>
            </a:pPr>
            <a:r>
              <a:rPr>
                <a:solidFill>
                  <a:srgbClr val="000000"/>
                </a:solidFill>
              </a:rPr>
              <a:t> Déplacement avec quels membres ?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/>
            </a:pPr>
            <a:r>
              <a:rPr>
                <a:solidFill>
                  <a:srgbClr val="000000"/>
                </a:solidFill>
              </a:rPr>
              <a:t> Nage ventrale et nage dorsale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/>
            </a:pPr>
            <a:r>
              <a:rPr>
                <a:solidFill>
                  <a:srgbClr val="000000"/>
                </a:solidFill>
              </a:rPr>
              <a:t> Déplacement au fond en scaphandre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/>
            </a:pPr>
            <a:r>
              <a:rPr>
                <a:solidFill>
                  <a:srgbClr val="000000"/>
                </a:solidFill>
              </a:rPr>
              <a:t> Observation pour faire des « pauses »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/>
            </a:pPr>
            <a:r>
              <a:rPr>
                <a:solidFill>
                  <a:srgbClr val="000000"/>
                </a:solidFill>
              </a:rPr>
              <a:t> Déplacement efficace en nage capelée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/>
            </a:pPr>
            <a:r>
              <a:rPr>
                <a:solidFill>
                  <a:srgbClr val="000000"/>
                </a:solidFill>
              </a:rPr>
              <a:t> Adaptation </a:t>
            </a:r>
            <a:br>
              <a:rPr>
                <a:solidFill>
                  <a:srgbClr val="000000"/>
                </a:solidFill>
              </a:rPr>
            </a:br>
            <a:r>
              <a:rPr sz="3000">
                <a:solidFill>
                  <a:srgbClr val="000000"/>
                </a:solidFill>
              </a:rPr>
              <a:t>      (</a:t>
            </a:r>
            <a:r>
              <a:rPr i="1" sz="3000">
                <a:solidFill>
                  <a:srgbClr val="000000"/>
                </a:solidFill>
              </a:rPr>
              <a:t>gants, palmes, lests…</a:t>
            </a:r>
            <a:r>
              <a:rPr sz="3000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/>
            </a:pPr>
            <a:r>
              <a:rPr>
                <a:solidFill>
                  <a:srgbClr val="000000"/>
                </a:solidFill>
              </a:rPr>
              <a:t> Matériel dédié </a:t>
            </a:r>
            <a:br>
              <a:rPr>
                <a:solidFill>
                  <a:srgbClr val="000000"/>
                </a:solidFill>
              </a:rPr>
            </a:br>
            <a:r>
              <a:rPr>
                <a:solidFill>
                  <a:srgbClr val="000000"/>
                </a:solidFill>
              </a:rPr>
              <a:t>   </a:t>
            </a:r>
            <a:r>
              <a:rPr sz="3000">
                <a:solidFill>
                  <a:srgbClr val="000000"/>
                </a:solidFill>
              </a:rPr>
              <a:t>   (</a:t>
            </a:r>
            <a:r>
              <a:rPr i="1" sz="3000">
                <a:solidFill>
                  <a:srgbClr val="000000"/>
                </a:solidFill>
              </a:rPr>
              <a:t>gilets, ergonomie</a:t>
            </a:r>
            <a:r>
              <a:rPr sz="3000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/>
            </a:pPr>
            <a:r>
              <a:rPr>
                <a:solidFill>
                  <a:srgbClr val="000000"/>
                </a:solidFill>
              </a:rPr>
              <a:t> Appareillage </a:t>
            </a:r>
            <a:br>
              <a:rPr>
                <a:solidFill>
                  <a:srgbClr val="000000"/>
                </a:solidFill>
              </a:rPr>
            </a:br>
            <a:r>
              <a:rPr>
                <a:solidFill>
                  <a:srgbClr val="000000"/>
                </a:solidFill>
              </a:rPr>
              <a:t>    </a:t>
            </a:r>
            <a:r>
              <a:rPr sz="3000">
                <a:solidFill>
                  <a:srgbClr val="000000"/>
                </a:solidFill>
              </a:rPr>
              <a:t>  (</a:t>
            </a:r>
            <a:r>
              <a:rPr i="1" sz="3000">
                <a:solidFill>
                  <a:srgbClr val="000000"/>
                </a:solidFill>
              </a:rPr>
              <a:t>scooter</a:t>
            </a:r>
            <a:r>
              <a:rPr sz="3000">
                <a:solidFill>
                  <a:srgbClr val="000000"/>
                </a:solidFill>
              </a:rPr>
              <a:t>…)</a:t>
            </a:r>
          </a:p>
        </p:txBody>
      </p:sp>
      <p:sp>
        <p:nvSpPr>
          <p:cNvPr id="128" name="Qu’est ce qui nous intéresse en tant qu’encadrant HANDISUB ?"/>
          <p:cNvSpPr txBox="1"/>
          <p:nvPr/>
        </p:nvSpPr>
        <p:spPr>
          <a:xfrm>
            <a:off x="5080000" y="986648"/>
            <a:ext cx="7892980" cy="104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Qu’est ce qui nous intéresse en tant qu’encadrant HANDISUB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PCOM - Communication…"/>
          <p:cNvSpPr txBox="1"/>
          <p:nvPr/>
        </p:nvSpPr>
        <p:spPr>
          <a:xfrm>
            <a:off x="2840284" y="2781582"/>
            <a:ext cx="8525370" cy="416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REPCOM - </a:t>
            </a:r>
            <a:r>
              <a:rPr i="1">
                <a:solidFill>
                  <a:srgbClr val="000000"/>
                </a:solidFill>
              </a:rPr>
              <a:t>Communication</a:t>
            </a:r>
            <a:endParaRPr i="1"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Ecoute passive ou active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Compréhension des consignes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Restitution des consignes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Respect des consignes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Adaptation des signes conventionnels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	(</a:t>
            </a:r>
            <a:r>
              <a:rPr i="1">
                <a:solidFill>
                  <a:srgbClr val="000000"/>
                </a:solidFill>
              </a:rPr>
              <a:t>exemple : non voyants</a:t>
            </a:r>
            <a:r>
              <a:rPr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31" name="Qu’est ce qui nous intéresse en tant qu’encadrant HANDISUB ?"/>
          <p:cNvSpPr txBox="1"/>
          <p:nvPr/>
        </p:nvSpPr>
        <p:spPr>
          <a:xfrm>
            <a:off x="5080000" y="986648"/>
            <a:ext cx="7892980" cy="104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Qu’est ce qui nous intéresse en tant qu’encadrant HANDISUB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  <p:sp>
        <p:nvSpPr>
          <p:cNvPr id="134" name="En fonction des aptitudes…"/>
          <p:cNvSpPr txBox="1"/>
          <p:nvPr/>
        </p:nvSpPr>
        <p:spPr>
          <a:xfrm>
            <a:off x="3327964" y="3443111"/>
            <a:ext cx="8525370" cy="416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En fonction des aptitudes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En fonction des motivations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En fonction du cursus HANDISUB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En fonction des prérogatives attendues 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(soit le niveau PESH, soit qualification)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Le diagnostic préalable peut concerner :…"/>
          <p:cNvSpPr txBox="1"/>
          <p:nvPr/>
        </p:nvSpPr>
        <p:spPr>
          <a:xfrm>
            <a:off x="2894470" y="2251004"/>
            <a:ext cx="8525370" cy="520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préalable peut concerner :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1 Compréhension des consignes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2 Vision sous l’eau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3 Audition sous l’eau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4 Mobilité haut du corps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5 Mobilité bas du corps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6 Aptitudes respiratoires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7 Aptitudes de nage en sécurité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8 Equilibration des oreilles</a:t>
            </a:r>
          </a:p>
        </p:txBody>
      </p:sp>
      <p:sp>
        <p:nvSpPr>
          <p:cNvPr id="137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LE DIAGNOSTIC PREALABLE PEUT CONCERNER…"/>
          <p:cNvSpPr txBox="1"/>
          <p:nvPr/>
        </p:nvSpPr>
        <p:spPr>
          <a:xfrm>
            <a:off x="3327964" y="3443111"/>
            <a:ext cx="852537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1 Compréhension des consignes</a:t>
            </a:r>
          </a:p>
        </p:txBody>
      </p:sp>
      <p:grpSp>
        <p:nvGrpSpPr>
          <p:cNvPr id="142" name="Groupe"/>
          <p:cNvGrpSpPr/>
          <p:nvPr/>
        </p:nvGrpSpPr>
        <p:grpSpPr>
          <a:xfrm>
            <a:off x="3226364" y="5594773"/>
            <a:ext cx="9010792" cy="1022774"/>
            <a:chOff x="0" y="0"/>
            <a:chExt cx="9010791" cy="1022773"/>
          </a:xfrm>
        </p:grpSpPr>
        <p:sp>
          <p:nvSpPr>
            <p:cNvPr id="140" name="Flèche"/>
            <p:cNvSpPr/>
            <p:nvPr/>
          </p:nvSpPr>
          <p:spPr>
            <a:xfrm>
              <a:off x="0" y="0"/>
              <a:ext cx="9010792" cy="1022774"/>
            </a:xfrm>
            <a:prstGeom prst="rightArrow">
              <a:avLst>
                <a:gd name="adj1" fmla="val 50000"/>
                <a:gd name="adj2" fmla="val 86381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41" name="ECOUTE / ATTENTION / COMPREHENSION / REPETITION"/>
            <p:cNvSpPr txBox="1"/>
            <p:nvPr/>
          </p:nvSpPr>
          <p:spPr>
            <a:xfrm>
              <a:off x="-1" y="255128"/>
              <a:ext cx="8380873" cy="4385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2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ECOUTE / ATTENTION / COMPREHENSION / REPETITION</a:t>
              </a:r>
            </a:p>
          </p:txBody>
        </p:sp>
      </p:grpSp>
      <p:sp>
        <p:nvSpPr>
          <p:cNvPr id="143" name="Besoin d’un accompagnant, aide de vie ?"/>
          <p:cNvSpPr txBox="1"/>
          <p:nvPr/>
        </p:nvSpPr>
        <p:spPr>
          <a:xfrm>
            <a:off x="3226364" y="6924604"/>
            <a:ext cx="8416996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sz="3000"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solidFill>
                  <a:srgbClr val="FF0000"/>
                </a:solidFill>
              </a:rPr>
              <a:t>Besoin d’un accompagnant, aide de vie ? </a:t>
            </a:r>
          </a:p>
        </p:txBody>
      </p:sp>
      <p:sp>
        <p:nvSpPr>
          <p:cNvPr id="144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LE DIAGNOSTIC PREALABLE PEUT CONCERNER…"/>
          <p:cNvSpPr txBox="1"/>
          <p:nvPr/>
        </p:nvSpPr>
        <p:spPr>
          <a:xfrm>
            <a:off x="3327964" y="3443111"/>
            <a:ext cx="852537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2 Vision sous l’eau</a:t>
            </a:r>
          </a:p>
        </p:txBody>
      </p:sp>
      <p:grpSp>
        <p:nvGrpSpPr>
          <p:cNvPr id="149" name="Groupe"/>
          <p:cNvGrpSpPr/>
          <p:nvPr/>
        </p:nvGrpSpPr>
        <p:grpSpPr>
          <a:xfrm>
            <a:off x="3226364" y="5594773"/>
            <a:ext cx="9010792" cy="1022774"/>
            <a:chOff x="0" y="0"/>
            <a:chExt cx="9010791" cy="1022773"/>
          </a:xfrm>
        </p:grpSpPr>
        <p:sp>
          <p:nvSpPr>
            <p:cNvPr id="147" name="Flèche"/>
            <p:cNvSpPr/>
            <p:nvPr/>
          </p:nvSpPr>
          <p:spPr>
            <a:xfrm>
              <a:off x="0" y="0"/>
              <a:ext cx="9010792" cy="1022774"/>
            </a:xfrm>
            <a:prstGeom prst="rightArrow">
              <a:avLst>
                <a:gd name="adj1" fmla="val 50000"/>
                <a:gd name="adj2" fmla="val 86381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48" name="LUMIERE / FORMES / COULEURS / RELIEF/CHAMPS VISUEL"/>
            <p:cNvSpPr txBox="1"/>
            <p:nvPr/>
          </p:nvSpPr>
          <p:spPr>
            <a:xfrm>
              <a:off x="-1" y="255128"/>
              <a:ext cx="8380873" cy="4385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2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LUMIERE / FORMES / COULEURS / RELIEF/CHAMPS VISUEL</a:t>
              </a:r>
            </a:p>
          </p:txBody>
        </p:sp>
      </p:grpSp>
      <p:sp>
        <p:nvSpPr>
          <p:cNvPr id="150" name="Lunettes # masque, maladie ?"/>
          <p:cNvSpPr txBox="1"/>
          <p:nvPr/>
        </p:nvSpPr>
        <p:spPr>
          <a:xfrm>
            <a:off x="3226364" y="6924604"/>
            <a:ext cx="8416996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sz="3000"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solidFill>
                  <a:srgbClr val="FF0000"/>
                </a:solidFill>
              </a:rPr>
              <a:t>Lunettes # masque, maladie ?</a:t>
            </a:r>
          </a:p>
        </p:txBody>
      </p:sp>
      <p:sp>
        <p:nvSpPr>
          <p:cNvPr id="151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LE DIAGNOSTIC PREALABLE PEUT CONCERNER…"/>
          <p:cNvSpPr txBox="1"/>
          <p:nvPr/>
        </p:nvSpPr>
        <p:spPr>
          <a:xfrm>
            <a:off x="3327964" y="3443111"/>
            <a:ext cx="852537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3.  Audition</a:t>
            </a:r>
          </a:p>
        </p:txBody>
      </p:sp>
      <p:grpSp>
        <p:nvGrpSpPr>
          <p:cNvPr id="156" name="Groupe"/>
          <p:cNvGrpSpPr/>
          <p:nvPr/>
        </p:nvGrpSpPr>
        <p:grpSpPr>
          <a:xfrm>
            <a:off x="3226364" y="5594773"/>
            <a:ext cx="9010792" cy="1022774"/>
            <a:chOff x="0" y="0"/>
            <a:chExt cx="9010791" cy="1022773"/>
          </a:xfrm>
        </p:grpSpPr>
        <p:sp>
          <p:nvSpPr>
            <p:cNvPr id="154" name="Flèche"/>
            <p:cNvSpPr/>
            <p:nvPr/>
          </p:nvSpPr>
          <p:spPr>
            <a:xfrm>
              <a:off x="0" y="0"/>
              <a:ext cx="9010792" cy="1022774"/>
            </a:xfrm>
            <a:prstGeom prst="rightArrow">
              <a:avLst>
                <a:gd name="adj1" fmla="val 50000"/>
                <a:gd name="adj2" fmla="val 86381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55" name="ONDES / SONS / AIGUS / GRAVES / LATERALITE"/>
            <p:cNvSpPr txBox="1"/>
            <p:nvPr/>
          </p:nvSpPr>
          <p:spPr>
            <a:xfrm>
              <a:off x="-1" y="255128"/>
              <a:ext cx="8380873" cy="4385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2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ONDES / SONS / AIGUS / GRAVES / LATERALITE</a:t>
              </a:r>
            </a:p>
          </p:txBody>
        </p:sp>
      </p:grpSp>
      <p:sp>
        <p:nvSpPr>
          <p:cNvPr id="157" name="Appareillage particulier, maladie ?"/>
          <p:cNvSpPr txBox="1"/>
          <p:nvPr/>
        </p:nvSpPr>
        <p:spPr>
          <a:xfrm>
            <a:off x="3226364" y="6924604"/>
            <a:ext cx="8416996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sz="3000"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solidFill>
                  <a:srgbClr val="FF0000"/>
                </a:solidFill>
              </a:rPr>
              <a:t>Appareillage particulier, maladie ?</a:t>
            </a:r>
          </a:p>
        </p:txBody>
      </p:sp>
      <p:sp>
        <p:nvSpPr>
          <p:cNvPr id="158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E DIAGNOSTIC PREALABLE PEUT CONCERNER…"/>
          <p:cNvSpPr txBox="1"/>
          <p:nvPr/>
        </p:nvSpPr>
        <p:spPr>
          <a:xfrm>
            <a:off x="3327964" y="3443111"/>
            <a:ext cx="8525370" cy="1714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/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/>
            </a:pPr>
            <a:endParaRPr>
              <a:solidFill>
                <a:srgbClr val="000000"/>
              </a:solidFill>
            </a:endParaRPr>
          </a:p>
          <a:p>
            <a:pPr indent="39687">
              <a:defRPr sz="3000"/>
            </a:pPr>
            <a:r>
              <a:rPr>
                <a:solidFill>
                  <a:srgbClr val="000000"/>
                </a:solidFill>
              </a:rPr>
              <a:t>4.  Mobilité du haut du corps</a:t>
            </a:r>
          </a:p>
        </p:txBody>
      </p:sp>
      <p:grpSp>
        <p:nvGrpSpPr>
          <p:cNvPr id="163" name="Groupe"/>
          <p:cNvGrpSpPr/>
          <p:nvPr/>
        </p:nvGrpSpPr>
        <p:grpSpPr>
          <a:xfrm>
            <a:off x="3226364" y="5594773"/>
            <a:ext cx="9010792" cy="1022774"/>
            <a:chOff x="0" y="0"/>
            <a:chExt cx="9010791" cy="1022773"/>
          </a:xfrm>
        </p:grpSpPr>
        <p:sp>
          <p:nvSpPr>
            <p:cNvPr id="161" name="Flèche"/>
            <p:cNvSpPr/>
            <p:nvPr/>
          </p:nvSpPr>
          <p:spPr>
            <a:xfrm>
              <a:off x="0" y="0"/>
              <a:ext cx="9010792" cy="1022774"/>
            </a:xfrm>
            <a:prstGeom prst="rightArrow">
              <a:avLst>
                <a:gd name="adj1" fmla="val 50000"/>
                <a:gd name="adj2" fmla="val 86381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62" name="MAIN / COUDE / EPAULE / LATERALITE / ABDOMINAUX"/>
            <p:cNvSpPr txBox="1"/>
            <p:nvPr/>
          </p:nvSpPr>
          <p:spPr>
            <a:xfrm>
              <a:off x="-1" y="255128"/>
              <a:ext cx="8380873" cy="4385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2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MAIN / COUDE / EPAULE / LATERALITE / ABDOMINAUX</a:t>
              </a:r>
            </a:p>
          </p:txBody>
        </p:sp>
      </p:grpSp>
      <p:sp>
        <p:nvSpPr>
          <p:cNvPr id="164" name="Spasticité, appareillage, conseils ?"/>
          <p:cNvSpPr txBox="1"/>
          <p:nvPr/>
        </p:nvSpPr>
        <p:spPr>
          <a:xfrm>
            <a:off x="3226364" y="6924604"/>
            <a:ext cx="8416996" cy="419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sz="3000">
                <a:solidFill>
                  <a:srgbClr val="FF0000"/>
                </a:solidFill>
              </a:defRPr>
            </a:lvl1pPr>
          </a:lstStyle>
          <a:p>
            <a:pPr>
              <a:defRPr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solidFill>
                  <a:srgbClr val="FF0000"/>
                </a:solidFill>
              </a:rPr>
              <a:t>Spasticité, appareillage, conseils ?</a:t>
            </a:r>
          </a:p>
        </p:txBody>
      </p:sp>
      <p:sp>
        <p:nvSpPr>
          <p:cNvPr id="165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LE DIAGNOSTIC PREALABLE PEUT CONCERNER…"/>
          <p:cNvSpPr txBox="1"/>
          <p:nvPr/>
        </p:nvSpPr>
        <p:spPr>
          <a:xfrm>
            <a:off x="3327964" y="3443111"/>
            <a:ext cx="852537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5.  Mobilité du bas du corps</a:t>
            </a:r>
          </a:p>
        </p:txBody>
      </p:sp>
      <p:grpSp>
        <p:nvGrpSpPr>
          <p:cNvPr id="170" name="Groupe"/>
          <p:cNvGrpSpPr/>
          <p:nvPr/>
        </p:nvGrpSpPr>
        <p:grpSpPr>
          <a:xfrm>
            <a:off x="3226364" y="5594773"/>
            <a:ext cx="9010792" cy="1022774"/>
            <a:chOff x="0" y="0"/>
            <a:chExt cx="9010791" cy="1022773"/>
          </a:xfrm>
        </p:grpSpPr>
        <p:sp>
          <p:nvSpPr>
            <p:cNvPr id="168" name="Flèche"/>
            <p:cNvSpPr/>
            <p:nvPr/>
          </p:nvSpPr>
          <p:spPr>
            <a:xfrm>
              <a:off x="0" y="0"/>
              <a:ext cx="9010792" cy="1022774"/>
            </a:xfrm>
            <a:prstGeom prst="rightArrow">
              <a:avLst>
                <a:gd name="adj1" fmla="val 50000"/>
                <a:gd name="adj2" fmla="val 86381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69" name="BASSIN / GENOUX / CHEVILLE / LATERALITE / SYNCHRO"/>
            <p:cNvSpPr txBox="1"/>
            <p:nvPr/>
          </p:nvSpPr>
          <p:spPr>
            <a:xfrm>
              <a:off x="-1" y="255128"/>
              <a:ext cx="8380873" cy="4385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2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BASSIN / GENOUX / CHEVILLE / LATERALITE / SYNCHRO</a:t>
              </a:r>
            </a:p>
          </p:txBody>
        </p:sp>
      </p:grpSp>
      <p:sp>
        <p:nvSpPr>
          <p:cNvPr id="171" name="Spasticité, appareillage, conseils ?"/>
          <p:cNvSpPr txBox="1"/>
          <p:nvPr/>
        </p:nvSpPr>
        <p:spPr>
          <a:xfrm>
            <a:off x="3226364" y="6924604"/>
            <a:ext cx="8416996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sz="3000"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solidFill>
                  <a:srgbClr val="FF0000"/>
                </a:solidFill>
              </a:rPr>
              <a:t>Spasticité, appareillage, conseils ?</a:t>
            </a:r>
          </a:p>
        </p:txBody>
      </p:sp>
      <p:sp>
        <p:nvSpPr>
          <p:cNvPr id="172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E DIAGNOSTIC PREALABLE PEUT CONCERNER…"/>
          <p:cNvSpPr txBox="1"/>
          <p:nvPr/>
        </p:nvSpPr>
        <p:spPr>
          <a:xfrm>
            <a:off x="3327964" y="3443111"/>
            <a:ext cx="852537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6.  Aptitudes respiratoires</a:t>
            </a:r>
          </a:p>
        </p:txBody>
      </p:sp>
      <p:grpSp>
        <p:nvGrpSpPr>
          <p:cNvPr id="177" name="Groupe"/>
          <p:cNvGrpSpPr/>
          <p:nvPr/>
        </p:nvGrpSpPr>
        <p:grpSpPr>
          <a:xfrm>
            <a:off x="3226364" y="5594773"/>
            <a:ext cx="9010792" cy="1022774"/>
            <a:chOff x="0" y="0"/>
            <a:chExt cx="9010791" cy="1022773"/>
          </a:xfrm>
        </p:grpSpPr>
        <p:sp>
          <p:nvSpPr>
            <p:cNvPr id="175" name="Flèche"/>
            <p:cNvSpPr/>
            <p:nvPr/>
          </p:nvSpPr>
          <p:spPr>
            <a:xfrm>
              <a:off x="0" y="0"/>
              <a:ext cx="9010792" cy="1022774"/>
            </a:xfrm>
            <a:prstGeom prst="rightArrow">
              <a:avLst>
                <a:gd name="adj1" fmla="val 50000"/>
                <a:gd name="adj2" fmla="val 86381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76" name="MAINTIEN DU DETENDEUR / SOUFFLE / TOUSSE / TIENS AVEC LA MAIN"/>
            <p:cNvSpPr txBox="1"/>
            <p:nvPr/>
          </p:nvSpPr>
          <p:spPr>
            <a:xfrm>
              <a:off x="-1" y="305928"/>
              <a:ext cx="8380873" cy="4004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19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MAINTIEN DU DETENDEUR / SOUFFLE / TOUSSE / TIENS AVEC LA MAIN </a:t>
              </a:r>
            </a:p>
          </p:txBody>
        </p:sp>
      </p:grpSp>
      <p:sp>
        <p:nvSpPr>
          <p:cNvPr id="178" name="Position tête extension OK, conseils ?"/>
          <p:cNvSpPr txBox="1"/>
          <p:nvPr/>
        </p:nvSpPr>
        <p:spPr>
          <a:xfrm>
            <a:off x="3226364" y="6924604"/>
            <a:ext cx="903111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sz="3000"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solidFill>
                  <a:srgbClr val="FF0000"/>
                </a:solidFill>
              </a:rPr>
              <a:t>Position tête extension OK, conseils ?</a:t>
            </a:r>
          </a:p>
        </p:txBody>
      </p:sp>
      <p:sp>
        <p:nvSpPr>
          <p:cNvPr id="179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03733" y="8703733"/>
            <a:ext cx="3607930" cy="512516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Evaluation des aptitudes et compétences…"/>
          <p:cNvSpPr txBox="1"/>
          <p:nvPr/>
        </p:nvSpPr>
        <p:spPr>
          <a:xfrm>
            <a:off x="869244" y="4262684"/>
            <a:ext cx="11379201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668462" indent="-1628775">
              <a:buClr>
                <a:srgbClr val="000000"/>
              </a:buClr>
              <a:buSzPct val="100000"/>
              <a:buFont typeface="Arial"/>
              <a:buAutoNum type="arabicPeriod" startAt="1"/>
              <a:tabLst>
                <a:tab pos="50800" algn="l"/>
                <a:tab pos="50800" algn="l"/>
                <a:tab pos="50800" algn="l"/>
                <a:tab pos="685800" algn="l"/>
                <a:tab pos="685800" algn="l"/>
                <a:tab pos="685800" algn="l"/>
                <a:tab pos="1333500" algn="l"/>
                <a:tab pos="1333500" algn="l"/>
                <a:tab pos="1333500" algn="l"/>
                <a:tab pos="1968500" algn="l"/>
                <a:tab pos="1968500" algn="l"/>
                <a:tab pos="1968500" algn="l"/>
                <a:tab pos="2616200" algn="l"/>
                <a:tab pos="2616200" algn="l"/>
                <a:tab pos="2616200" algn="l"/>
                <a:tab pos="3251200" algn="l"/>
                <a:tab pos="3251200" algn="l"/>
                <a:tab pos="3251200" algn="l"/>
                <a:tab pos="3873500" algn="l"/>
                <a:tab pos="3873500" algn="l"/>
                <a:tab pos="3873500" algn="l"/>
                <a:tab pos="4521200" algn="l"/>
                <a:tab pos="4521200" algn="l"/>
                <a:tab pos="4521200" algn="l"/>
                <a:tab pos="5156200" algn="l"/>
                <a:tab pos="5156200" algn="l"/>
                <a:tab pos="5156200" algn="l"/>
                <a:tab pos="5791200" algn="l"/>
                <a:tab pos="5791200" algn="l"/>
                <a:tab pos="5791200" algn="l"/>
                <a:tab pos="6438900" algn="l"/>
                <a:tab pos="6438900" algn="l"/>
                <a:tab pos="6438900" algn="l"/>
                <a:tab pos="7073900" algn="l"/>
                <a:tab pos="7073900" algn="l"/>
                <a:tab pos="7073900" algn="l"/>
                <a:tab pos="7721600" algn="l"/>
                <a:tab pos="7721600" algn="l"/>
                <a:tab pos="7721600" algn="l"/>
                <a:tab pos="8356600" algn="l"/>
                <a:tab pos="8356600" algn="l"/>
                <a:tab pos="8356600" algn="l"/>
                <a:tab pos="8991600" algn="l"/>
                <a:tab pos="8991600" algn="l"/>
                <a:tab pos="8991600" algn="l"/>
                <a:tab pos="9639300" algn="l"/>
                <a:tab pos="9639300" algn="l"/>
                <a:tab pos="9639300" algn="l"/>
                <a:tab pos="10274300" algn="l"/>
                <a:tab pos="10274300" algn="l"/>
                <a:tab pos="10274300" algn="l"/>
                <a:tab pos="10909300" algn="l"/>
                <a:tab pos="10909300" algn="l"/>
                <a:tab pos="10909300" algn="l"/>
                <a:tab pos="11557000" algn="l"/>
                <a:tab pos="11557000" algn="l"/>
                <a:tab pos="11557000" algn="l"/>
                <a:tab pos="12192000" algn="l"/>
                <a:tab pos="12192000" algn="l"/>
                <a:tab pos="12192000" algn="l"/>
                <a:tab pos="12839700" algn="l"/>
                <a:tab pos="12839700" algn="l"/>
                <a:tab pos="12839700" algn="l"/>
                <a:tab pos="12839700" algn="l"/>
                <a:tab pos="12839700" algn="l"/>
                <a:tab pos="12839700" algn="l"/>
              </a:tabLst>
              <a:defRPr sz="38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Evaluation des aptitudes et compétences</a:t>
            </a:r>
            <a:endParaRPr b="1">
              <a:solidFill>
                <a:srgbClr val="000000"/>
              </a:solidFill>
            </a:endParaRPr>
          </a:p>
          <a:p>
            <a:pPr marL="1668462" indent="-1628775">
              <a:buClr>
                <a:srgbClr val="000000"/>
              </a:buClr>
              <a:buSzPct val="100000"/>
              <a:buFont typeface="Arial"/>
              <a:buAutoNum type="arabicPeriod" startAt="1"/>
              <a:tabLst>
                <a:tab pos="50800" algn="l"/>
                <a:tab pos="50800" algn="l"/>
                <a:tab pos="50800" algn="l"/>
                <a:tab pos="685800" algn="l"/>
                <a:tab pos="685800" algn="l"/>
                <a:tab pos="685800" algn="l"/>
                <a:tab pos="1333500" algn="l"/>
                <a:tab pos="1333500" algn="l"/>
                <a:tab pos="1333500" algn="l"/>
                <a:tab pos="1968500" algn="l"/>
                <a:tab pos="1968500" algn="l"/>
                <a:tab pos="1968500" algn="l"/>
                <a:tab pos="2616200" algn="l"/>
                <a:tab pos="2616200" algn="l"/>
                <a:tab pos="2616200" algn="l"/>
                <a:tab pos="3251200" algn="l"/>
                <a:tab pos="3251200" algn="l"/>
                <a:tab pos="3251200" algn="l"/>
                <a:tab pos="3873500" algn="l"/>
                <a:tab pos="3873500" algn="l"/>
                <a:tab pos="3873500" algn="l"/>
                <a:tab pos="4521200" algn="l"/>
                <a:tab pos="4521200" algn="l"/>
                <a:tab pos="4521200" algn="l"/>
                <a:tab pos="5156200" algn="l"/>
                <a:tab pos="5156200" algn="l"/>
                <a:tab pos="5156200" algn="l"/>
                <a:tab pos="5791200" algn="l"/>
                <a:tab pos="5791200" algn="l"/>
                <a:tab pos="5791200" algn="l"/>
                <a:tab pos="6438900" algn="l"/>
                <a:tab pos="6438900" algn="l"/>
                <a:tab pos="6438900" algn="l"/>
                <a:tab pos="7073900" algn="l"/>
                <a:tab pos="7073900" algn="l"/>
                <a:tab pos="7073900" algn="l"/>
                <a:tab pos="7721600" algn="l"/>
                <a:tab pos="7721600" algn="l"/>
                <a:tab pos="7721600" algn="l"/>
                <a:tab pos="8356600" algn="l"/>
                <a:tab pos="8356600" algn="l"/>
                <a:tab pos="8356600" algn="l"/>
                <a:tab pos="8991600" algn="l"/>
                <a:tab pos="8991600" algn="l"/>
                <a:tab pos="8991600" algn="l"/>
                <a:tab pos="9639300" algn="l"/>
                <a:tab pos="9639300" algn="l"/>
                <a:tab pos="9639300" algn="l"/>
                <a:tab pos="10274300" algn="l"/>
                <a:tab pos="10274300" algn="l"/>
                <a:tab pos="10274300" algn="l"/>
                <a:tab pos="10909300" algn="l"/>
                <a:tab pos="10909300" algn="l"/>
                <a:tab pos="10909300" algn="l"/>
                <a:tab pos="11557000" algn="l"/>
                <a:tab pos="11557000" algn="l"/>
                <a:tab pos="11557000" algn="l"/>
                <a:tab pos="12192000" algn="l"/>
                <a:tab pos="12192000" algn="l"/>
                <a:tab pos="12192000" algn="l"/>
                <a:tab pos="12839700" algn="l"/>
                <a:tab pos="12839700" algn="l"/>
                <a:tab pos="12839700" algn="l"/>
                <a:tab pos="12839700" algn="l"/>
                <a:tab pos="12839700" algn="l"/>
                <a:tab pos="12839700" algn="l"/>
              </a:tabLst>
              <a:defRPr sz="38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Planification personnalisée </a:t>
            </a:r>
          </a:p>
        </p:txBody>
      </p:sp>
      <p:pic>
        <p:nvPicPr>
          <p:cNvPr id="55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87750" y="6208888"/>
            <a:ext cx="2086188" cy="18197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LE DIAGNOSTIC PREALABLE PEUT CONCERNER…"/>
          <p:cNvSpPr txBox="1"/>
          <p:nvPr/>
        </p:nvSpPr>
        <p:spPr>
          <a:xfrm>
            <a:off x="3327964" y="3443111"/>
            <a:ext cx="852537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7.  Aptitudes de nage en sécurité</a:t>
            </a:r>
          </a:p>
        </p:txBody>
      </p:sp>
      <p:grpSp>
        <p:nvGrpSpPr>
          <p:cNvPr id="184" name="Groupe"/>
          <p:cNvGrpSpPr/>
          <p:nvPr/>
        </p:nvGrpSpPr>
        <p:grpSpPr>
          <a:xfrm>
            <a:off x="3226364" y="5594773"/>
            <a:ext cx="9216250" cy="1022774"/>
            <a:chOff x="0" y="0"/>
            <a:chExt cx="9216249" cy="1022773"/>
          </a:xfrm>
        </p:grpSpPr>
        <p:sp>
          <p:nvSpPr>
            <p:cNvPr id="182" name="Flèche"/>
            <p:cNvSpPr/>
            <p:nvPr/>
          </p:nvSpPr>
          <p:spPr>
            <a:xfrm>
              <a:off x="0" y="0"/>
              <a:ext cx="9216250" cy="1022774"/>
            </a:xfrm>
            <a:prstGeom prst="rightArrow">
              <a:avLst>
                <a:gd name="adj1" fmla="val 50000"/>
                <a:gd name="adj2" fmla="val 86385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83" name="NAGE AVEC BRAS / VENTRAL / DORSAL / RETOURNEMENT"/>
            <p:cNvSpPr txBox="1"/>
            <p:nvPr/>
          </p:nvSpPr>
          <p:spPr>
            <a:xfrm>
              <a:off x="0" y="255128"/>
              <a:ext cx="8579556" cy="4385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2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NAGE AVEC BRAS / VENTRAL / DORSAL / RETOURNEMENT </a:t>
              </a:r>
            </a:p>
          </p:txBody>
        </p:sp>
      </p:grpSp>
      <p:sp>
        <p:nvSpPr>
          <p:cNvPr id="185" name="Thermorégulation, conseils ?"/>
          <p:cNvSpPr txBox="1"/>
          <p:nvPr/>
        </p:nvSpPr>
        <p:spPr>
          <a:xfrm>
            <a:off x="3226364" y="6924604"/>
            <a:ext cx="903111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FF2600"/>
                </a:solidFill>
              </a:rPr>
              <a:t>Th</a:t>
            </a:r>
            <a:r>
              <a:rPr>
                <a:solidFill>
                  <a:srgbClr val="FF0000"/>
                </a:solidFill>
              </a:rPr>
              <a:t>ermorégulation, conseils ?</a:t>
            </a:r>
          </a:p>
        </p:txBody>
      </p:sp>
      <p:sp>
        <p:nvSpPr>
          <p:cNvPr id="186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LE DIAGNOSTIC PREALABLE PEUT CONCERNER…"/>
          <p:cNvSpPr txBox="1"/>
          <p:nvPr/>
        </p:nvSpPr>
        <p:spPr>
          <a:xfrm>
            <a:off x="3327964" y="3443111"/>
            <a:ext cx="852537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8.  Equilibration des oreilles</a:t>
            </a:r>
          </a:p>
        </p:txBody>
      </p:sp>
      <p:grpSp>
        <p:nvGrpSpPr>
          <p:cNvPr id="191" name="Groupe"/>
          <p:cNvGrpSpPr/>
          <p:nvPr/>
        </p:nvGrpSpPr>
        <p:grpSpPr>
          <a:xfrm>
            <a:off x="3226364" y="5594773"/>
            <a:ext cx="9216250" cy="1022774"/>
            <a:chOff x="0" y="0"/>
            <a:chExt cx="9216249" cy="1022773"/>
          </a:xfrm>
        </p:grpSpPr>
        <p:sp>
          <p:nvSpPr>
            <p:cNvPr id="189" name="Flèche"/>
            <p:cNvSpPr/>
            <p:nvPr/>
          </p:nvSpPr>
          <p:spPr>
            <a:xfrm>
              <a:off x="0" y="0"/>
              <a:ext cx="9216250" cy="1022774"/>
            </a:xfrm>
            <a:prstGeom prst="rightArrow">
              <a:avLst>
                <a:gd name="adj1" fmla="val 50000"/>
                <a:gd name="adj2" fmla="val 86385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90" name="SOUFFLE NEZ / PINCE 2 MAINS / PINCE 1 MAIN / BTV"/>
            <p:cNvSpPr txBox="1"/>
            <p:nvPr/>
          </p:nvSpPr>
          <p:spPr>
            <a:xfrm>
              <a:off x="0" y="255128"/>
              <a:ext cx="8579556" cy="4385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2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SOUFFLE NEZ / PINCE 2 MAINS / PINCE 1 MAIN / BTV</a:t>
              </a:r>
            </a:p>
          </p:txBody>
        </p:sp>
      </p:grpSp>
      <p:sp>
        <p:nvSpPr>
          <p:cNvPr id="192" name="Atteinte ORL, conseils ?"/>
          <p:cNvSpPr txBox="1"/>
          <p:nvPr/>
        </p:nvSpPr>
        <p:spPr>
          <a:xfrm>
            <a:off x="3226364" y="6924604"/>
            <a:ext cx="903111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sz="3000"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solidFill>
                  <a:srgbClr val="FF0000"/>
                </a:solidFill>
              </a:rPr>
              <a:t>Atteinte ORL, conseils ?</a:t>
            </a:r>
          </a:p>
        </p:txBody>
      </p:sp>
      <p:sp>
        <p:nvSpPr>
          <p:cNvPr id="193" name="Etablir un Plan Personnalisé Sportif"/>
          <p:cNvSpPr txBox="1"/>
          <p:nvPr/>
        </p:nvSpPr>
        <p:spPr>
          <a:xfrm>
            <a:off x="5037818" y="986648"/>
            <a:ext cx="773371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Etablir un Plan Personnalisé Sportif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LE DIAGNOSTIC PREALABLE PEUT CONCERNER…"/>
          <p:cNvSpPr txBox="1"/>
          <p:nvPr/>
        </p:nvSpPr>
        <p:spPr>
          <a:xfrm>
            <a:off x="3327964" y="3443111"/>
            <a:ext cx="852537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 DIAGNOSTIC PREALABLE PEUT CONCERNER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9.  Sensibilité au froid, risque de blessure</a:t>
            </a:r>
          </a:p>
        </p:txBody>
      </p:sp>
      <p:grpSp>
        <p:nvGrpSpPr>
          <p:cNvPr id="198" name="Groupe"/>
          <p:cNvGrpSpPr/>
          <p:nvPr/>
        </p:nvGrpSpPr>
        <p:grpSpPr>
          <a:xfrm>
            <a:off x="3226364" y="5594773"/>
            <a:ext cx="9216250" cy="1022774"/>
            <a:chOff x="0" y="0"/>
            <a:chExt cx="9216249" cy="1022773"/>
          </a:xfrm>
        </p:grpSpPr>
        <p:sp>
          <p:nvSpPr>
            <p:cNvPr id="196" name="Flèche"/>
            <p:cNvSpPr/>
            <p:nvPr/>
          </p:nvSpPr>
          <p:spPr>
            <a:xfrm>
              <a:off x="0" y="0"/>
              <a:ext cx="9216250" cy="1022774"/>
            </a:xfrm>
            <a:prstGeom prst="rightArrow">
              <a:avLst>
                <a:gd name="adj1" fmla="val 50000"/>
                <a:gd name="adj2" fmla="val 86385"/>
              </a:avLst>
            </a:prstGeom>
            <a:solidFill>
              <a:schemeClr val="accent3">
                <a:lumOff val="4400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/>
            </a:p>
          </p:txBody>
        </p:sp>
        <p:sp>
          <p:nvSpPr>
            <p:cNvPr id="197" name="PROTECTION / …"/>
            <p:cNvSpPr txBox="1"/>
            <p:nvPr/>
          </p:nvSpPr>
          <p:spPr>
            <a:xfrm>
              <a:off x="0" y="255128"/>
              <a:ext cx="8579556" cy="4385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186" tIns="54186" rIns="54186" bIns="54186" numCol="1" anchor="t">
              <a:spAutoFit/>
            </a:bodyPr>
            <a:lstStyle>
              <a:lvl1pPr indent="14287">
                <a:defRPr sz="2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  <a:r>
                <a:rPr>
                  <a:solidFill>
                    <a:srgbClr val="000000"/>
                  </a:solidFill>
                </a:rPr>
                <a:t>PROTECTION / …</a:t>
              </a:r>
            </a:p>
          </p:txBody>
        </p:sp>
      </p:grpSp>
      <p:sp>
        <p:nvSpPr>
          <p:cNvPr id="199" name="Perception, sensations ?"/>
          <p:cNvSpPr txBox="1"/>
          <p:nvPr/>
        </p:nvSpPr>
        <p:spPr>
          <a:xfrm>
            <a:off x="3226364" y="6924604"/>
            <a:ext cx="903111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sz="3000"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solidFill>
                  <a:srgbClr val="FF0000"/>
                </a:solidFill>
              </a:rPr>
              <a:t>Perception, sensations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2.   Planifier l’activité"/>
          <p:cNvSpPr txBox="1"/>
          <p:nvPr/>
        </p:nvSpPr>
        <p:spPr>
          <a:xfrm>
            <a:off x="973102" y="4262684"/>
            <a:ext cx="10873459" cy="787401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14350" indent="-474662" algn="ctr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sz="5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b="1"/>
              <a:t>2.   </a:t>
            </a:r>
            <a:r>
              <a:rPr b="1" u="sng"/>
              <a:t>Planifier l’activité</a:t>
            </a:r>
          </a:p>
        </p:txBody>
      </p:sp>
      <p:pic>
        <p:nvPicPr>
          <p:cNvPr id="2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67111" y="5508977"/>
            <a:ext cx="3174436" cy="27544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artir du PPS validé par les 5 parties…"/>
          <p:cNvSpPr txBox="1"/>
          <p:nvPr/>
        </p:nvSpPr>
        <p:spPr>
          <a:xfrm>
            <a:off x="3736622" y="2190044"/>
            <a:ext cx="9052561" cy="640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07278" indent="-467590">
              <a:buClr>
                <a:srgbClr val="000000"/>
              </a:buClr>
              <a:buSzPct val="100000"/>
              <a:buAutoNum type="arabicPeriod" startAt="1"/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Partir du PPS validé par les 5 parties</a:t>
            </a:r>
            <a:endParaRPr>
              <a:solidFill>
                <a:srgbClr val="000000"/>
              </a:solidFill>
            </a:endParaRPr>
          </a:p>
          <a:p>
            <a:pPr marL="342900" indent="-303212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(PESH / moniteur / Club / Docteur / famille)</a:t>
            </a:r>
            <a:endParaRPr>
              <a:solidFill>
                <a:srgbClr val="000000"/>
              </a:solidFill>
            </a:endParaRPr>
          </a:p>
          <a:p>
            <a:pPr marL="342900" indent="-303212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342900" indent="-303212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2. Vérifier les aptitudes (acquis) =&gt; par un EH2</a:t>
            </a:r>
            <a:endParaRPr>
              <a:solidFill>
                <a:srgbClr val="000000"/>
              </a:solidFill>
            </a:endParaRPr>
          </a:p>
          <a:p>
            <a:pPr marL="342900" indent="-303212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342900" indent="-303212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3. Confirmer les objectifs</a:t>
            </a:r>
            <a:endParaRPr>
              <a:solidFill>
                <a:srgbClr val="000000"/>
              </a:solidFill>
            </a:endParaRPr>
          </a:p>
          <a:p>
            <a:pPr marL="507278" indent="-467590">
              <a:buClr>
                <a:srgbClr val="000000"/>
              </a:buClr>
              <a:buSzPct val="100000"/>
              <a:buFont typeface="Arial"/>
              <a:buChar char="-"/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Notion de temps (planning)</a:t>
            </a:r>
            <a:endParaRPr>
              <a:solidFill>
                <a:srgbClr val="000000"/>
              </a:solidFill>
            </a:endParaRPr>
          </a:p>
          <a:p>
            <a:pPr marL="507278" indent="-467590">
              <a:buClr>
                <a:srgbClr val="000000"/>
              </a:buClr>
              <a:buSzPct val="100000"/>
              <a:buFont typeface="Arial"/>
              <a:buChar char="-"/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Notion d’espace (piscine, mer)</a:t>
            </a:r>
            <a:endParaRPr>
              <a:solidFill>
                <a:srgbClr val="000000"/>
              </a:solidFill>
            </a:endParaRPr>
          </a:p>
          <a:p>
            <a:pPr marL="507278" indent="-467590">
              <a:buClr>
                <a:srgbClr val="000000"/>
              </a:buClr>
              <a:buSzPct val="100000"/>
              <a:buFont typeface="Arial"/>
              <a:buChar char="-"/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Notion d’encadrement (1 moniteur + 1 serre file ?)</a:t>
            </a:r>
            <a:endParaRPr>
              <a:solidFill>
                <a:srgbClr val="000000"/>
              </a:solidFill>
            </a:endParaRPr>
          </a:p>
          <a:p>
            <a:pPr marL="342900" indent="-303212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342900" indent="-303212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4. Formaliser</a:t>
            </a:r>
            <a:endParaRPr>
              <a:solidFill>
                <a:srgbClr val="000000"/>
              </a:solidFill>
            </a:endParaRPr>
          </a:p>
          <a:p>
            <a:pPr marL="507278" indent="-467590">
              <a:buClr>
                <a:srgbClr val="000000"/>
              </a:buClr>
              <a:buSzPct val="100000"/>
              <a:buFont typeface="Arial"/>
              <a:buChar char="-"/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Fiche PPS validée</a:t>
            </a:r>
            <a:endParaRPr>
              <a:solidFill>
                <a:srgbClr val="000000"/>
              </a:solidFill>
            </a:endParaRPr>
          </a:p>
          <a:p>
            <a:pPr marL="507278" indent="-467590">
              <a:buClr>
                <a:srgbClr val="000000"/>
              </a:buClr>
              <a:buSzPct val="100000"/>
              <a:buFont typeface="Arial"/>
              <a:buChar char="-"/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Fiche médicale + fiche « perso » matériel adaptée</a:t>
            </a:r>
          </a:p>
        </p:txBody>
      </p:sp>
      <p:sp>
        <p:nvSpPr>
          <p:cNvPr id="205" name="PLANIFIER LA FORMATION PESH"/>
          <p:cNvSpPr txBox="1"/>
          <p:nvPr/>
        </p:nvSpPr>
        <p:spPr>
          <a:xfrm>
            <a:off x="5217865" y="1088248"/>
            <a:ext cx="737362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u="sng">
                <a:solidFill>
                  <a:srgbClr val="000000"/>
                </a:solidFill>
              </a:rPr>
              <a:t>PLANIFIER LA FORMATION PESH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RAVAIL COLLECTIF SUR UNE FICHE…"/>
          <p:cNvSpPr txBox="1"/>
          <p:nvPr/>
        </p:nvSpPr>
        <p:spPr>
          <a:xfrm>
            <a:off x="4888088" y="914976"/>
            <a:ext cx="7694508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 algn="ctr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u="sng">
                <a:solidFill>
                  <a:srgbClr val="000000"/>
                </a:solidFill>
              </a:rPr>
              <a:t>TRAVAIL COLLECTIF SUR UNE FICHE </a:t>
            </a:r>
            <a:endParaRPr u="sng">
              <a:solidFill>
                <a:srgbClr val="000000"/>
              </a:solidFill>
            </a:endParaRPr>
          </a:p>
          <a:p>
            <a:pPr indent="39687" algn="ctr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u="sng">
                <a:solidFill>
                  <a:srgbClr val="000000"/>
                </a:solidFill>
              </a:rPr>
              <a:t>DE SUIVI ET D’EVALUATION</a:t>
            </a:r>
          </a:p>
        </p:txBody>
      </p:sp>
      <p:pic>
        <p:nvPicPr>
          <p:cNvPr id="20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36622" y="2521937"/>
            <a:ext cx="7988019" cy="5689601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Réalisation en 4 ateliers pour faire 4 tableaux des 4 PESH"/>
          <p:cNvSpPr txBox="1"/>
          <p:nvPr/>
        </p:nvSpPr>
        <p:spPr>
          <a:xfrm>
            <a:off x="562186" y="5797973"/>
            <a:ext cx="2474526" cy="1412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 algn="ctr">
              <a:defRPr b="1" i="1" sz="2400">
                <a:solidFill>
                  <a:srgbClr val="FF0000"/>
                </a:solidFill>
              </a:defRPr>
            </a:lvl1pPr>
          </a:lstStyle>
          <a:p>
            <a:pPr>
              <a:defRPr b="0" i="0">
                <a:solidFill>
                  <a:schemeClr val="accent3">
                    <a:lumOff val="44000"/>
                  </a:schemeClr>
                </a:solidFill>
              </a:defRPr>
            </a:pPr>
            <a:r>
              <a:rPr b="1" i="1">
                <a:solidFill>
                  <a:srgbClr val="FF0000"/>
                </a:solidFill>
              </a:rPr>
              <a:t>Réalisation en 4 ateliers pour faire 4 tableaux des 4 PESH</a:t>
            </a:r>
          </a:p>
        </p:txBody>
      </p:sp>
      <p:sp>
        <p:nvSpPr>
          <p:cNvPr id="210" name="Exercice récapitulatif"/>
          <p:cNvSpPr txBox="1"/>
          <p:nvPr/>
        </p:nvSpPr>
        <p:spPr>
          <a:xfrm>
            <a:off x="562186" y="2521937"/>
            <a:ext cx="2474526" cy="70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 algn="ctr">
              <a:defRPr b="1" i="1" sz="2400">
                <a:solidFill>
                  <a:srgbClr val="FF0000"/>
                </a:solidFill>
              </a:defRPr>
            </a:lvl1pPr>
          </a:lstStyle>
          <a:p>
            <a:pPr>
              <a:defRPr b="0" i="0">
                <a:solidFill>
                  <a:schemeClr val="accent3">
                    <a:lumOff val="44000"/>
                  </a:schemeClr>
                </a:solidFill>
              </a:defRPr>
            </a:pPr>
            <a:r>
              <a:rPr b="1" i="1">
                <a:solidFill>
                  <a:srgbClr val="FF0000"/>
                </a:solidFill>
              </a:rPr>
              <a:t>Exercice récapitulatif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La pinède"/>
          <p:cNvSpPr txBox="1"/>
          <p:nvPr/>
        </p:nvSpPr>
        <p:spPr>
          <a:xfrm>
            <a:off x="8753404" y="4057226"/>
            <a:ext cx="1391395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indent="39687">
              <a:defRPr sz="2400"/>
            </a:lvl1pPr>
          </a:lstStyle>
          <a:p>
            <a:pPr/>
            <a:r>
              <a:t>La pinède</a:t>
            </a:r>
          </a:p>
        </p:txBody>
      </p:sp>
      <p:pic>
        <p:nvPicPr>
          <p:cNvPr id="2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64017" y="3208302"/>
            <a:ext cx="5418668" cy="541866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TRAVAIL COLLECTIF SUR UNE PROGRESSION…"/>
          <p:cNvSpPr txBox="1"/>
          <p:nvPr/>
        </p:nvSpPr>
        <p:spPr>
          <a:xfrm>
            <a:off x="5057422" y="1064566"/>
            <a:ext cx="7694507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 algn="ctr">
              <a:defRPr b="1" sz="2600">
                <a:latin typeface="+mn-lt"/>
                <a:ea typeface="+mn-ea"/>
                <a:cs typeface="+mn-cs"/>
                <a:sym typeface="Helvetica"/>
              </a:defRPr>
            </a:pPr>
            <a:r>
              <a:rPr u="sng">
                <a:solidFill>
                  <a:srgbClr val="000000"/>
                </a:solidFill>
              </a:rPr>
              <a:t>TRAVAIL COLLECTIF SUR UNE PROGRESSION </a:t>
            </a:r>
            <a:endParaRPr u="sng">
              <a:solidFill>
                <a:srgbClr val="000000"/>
              </a:solidFill>
            </a:endParaRPr>
          </a:p>
          <a:p>
            <a:pPr indent="39687" algn="ctr">
              <a:defRPr b="1" sz="2600">
                <a:latin typeface="+mn-lt"/>
                <a:ea typeface="+mn-ea"/>
                <a:cs typeface="+mn-cs"/>
                <a:sym typeface="Helvetica"/>
              </a:defRPr>
            </a:pPr>
            <a:r>
              <a:rPr u="sng">
                <a:solidFill>
                  <a:srgbClr val="000000"/>
                </a:solidFill>
              </a:rPr>
              <a:t>DES PESH 6m, 12m, 20m et 40m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4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1.  Evaluer les aptitudes et compétences"/>
          <p:cNvSpPr txBox="1"/>
          <p:nvPr/>
        </p:nvSpPr>
        <p:spPr>
          <a:xfrm>
            <a:off x="1065670" y="3413759"/>
            <a:ext cx="10873460" cy="1727201"/>
          </a:xfrm>
          <a:prstGeom prst="rect">
            <a:avLst/>
          </a:prstGeom>
          <a:ln w="25400">
            <a:solidFill>
              <a:srgbClr val="FF26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39687" algn="ctr">
              <a:defRPr b="1" sz="56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u="none"/>
            </a:pPr>
            <a:r>
              <a:rPr u="sng"/>
              <a:t>1.  Evaluer les aptitudes et compétences</a:t>
            </a:r>
          </a:p>
        </p:txBody>
      </p:sp>
      <p:pic>
        <p:nvPicPr>
          <p:cNvPr id="5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70311" y="5545102"/>
            <a:ext cx="2447432" cy="24361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appel sur le cursus HANDISUB"/>
          <p:cNvSpPr txBox="1"/>
          <p:nvPr/>
        </p:nvSpPr>
        <p:spPr>
          <a:xfrm>
            <a:off x="5387057" y="932462"/>
            <a:ext cx="758613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Rappel sur le cursus HANDISUB</a:t>
            </a:r>
          </a:p>
        </p:txBody>
      </p:sp>
      <p:sp>
        <p:nvSpPr>
          <p:cNvPr id="61" name="- Le handicap est défini par la répercussion fonctionnelle de la déficience. 2 plongeurs peuvent donc avoir 1 handicap différent pour 1 même pathologie.…"/>
          <p:cNvSpPr txBox="1"/>
          <p:nvPr/>
        </p:nvSpPr>
        <p:spPr>
          <a:xfrm>
            <a:off x="2749973" y="1881179"/>
            <a:ext cx="9536854" cy="640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Le handicap est défini par la répercussion fonctionnelle de la déficience. 2 plongeurs peuvent donc avoir 1 handicap différent pour 1 même pathologie.</a:t>
            </a:r>
            <a:endParaRPr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La notion de handicap modéré ou majeur n’est pas un jugement subjectif. Elle ne prend en compte que la répercussion sur les aptitudes à la plongée.</a:t>
            </a:r>
            <a:endParaRPr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Un même plongeur pourra évoluer d’une situation de handicap majeur à modéré (ses aptitudes peuvent évoluer avec l’entraînement, et éventuellement l’adaptation de son matériel).</a:t>
            </a:r>
            <a:endParaRPr>
              <a:solidFill>
                <a:srgbClr val="000000"/>
              </a:solidFill>
            </a:endParaRPr>
          </a:p>
          <a:p>
            <a:pPr marL="39687" algn="just">
              <a:buClr>
                <a:srgbClr val="000000"/>
              </a:buClr>
              <a:buSzPct val="100000"/>
              <a:buFont typeface="Arial"/>
              <a:buChar char="-"/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Inversement, un même plongeur pourra évoluer d’une situation de handicap modéré à majeur si ses aptitudes diminuent (notamment dans le cas d’une pathologie évolutive)..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appel sur le cursus HANDISUB"/>
          <p:cNvSpPr txBox="1"/>
          <p:nvPr/>
        </p:nvSpPr>
        <p:spPr>
          <a:xfrm>
            <a:off x="5495431" y="968586"/>
            <a:ext cx="758613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Rappel sur le cursus HANDISUB</a:t>
            </a:r>
          </a:p>
        </p:txBody>
      </p:sp>
      <p:sp>
        <p:nvSpPr>
          <p:cNvPr id="64" name="Les tests de détermination du handicap pour la plongée : quel moniteur  ?…"/>
          <p:cNvSpPr txBox="1"/>
          <p:nvPr/>
        </p:nvSpPr>
        <p:spPr>
          <a:xfrm>
            <a:off x="2739954" y="1953428"/>
            <a:ext cx="9811033" cy="640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Les tests de détermination du handicap pour la plongée : quel moniteur  ?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 b="1"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Ils permettent de définir les plongeurs qui seront le moins handicapés en plongée, et qui ne nécessiteront qu’un encadrement spécialisé élémentaire (EH1).</a:t>
            </a:r>
            <a:endParaRPr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Pour toute personne, un premier test est effectué hors de l’eau pour déterminer les aptitudes suivantes :</a:t>
            </a:r>
            <a:endParaRPr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</a:t>
            </a:r>
            <a:r>
              <a:rPr b="1">
                <a:solidFill>
                  <a:srgbClr val="000000"/>
                </a:solidFill>
              </a:rPr>
              <a:t>Comprendre les consignes simples liées à la sécurité</a:t>
            </a:r>
            <a:r>
              <a:rPr>
                <a:solidFill>
                  <a:srgbClr val="000000"/>
                </a:solidFill>
              </a:rPr>
              <a:t>, </a:t>
            </a:r>
            <a:r>
              <a:rPr b="1">
                <a:solidFill>
                  <a:srgbClr val="000000"/>
                </a:solidFill>
              </a:rPr>
              <a:t>et y répondre de manière autonome </a:t>
            </a:r>
            <a:r>
              <a:rPr>
                <a:solidFill>
                  <a:srgbClr val="000000"/>
                </a:solidFill>
              </a:rPr>
              <a:t>(signes « stop », « remonte », ….). </a:t>
            </a:r>
            <a:endParaRPr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</a:t>
            </a:r>
            <a:r>
              <a:rPr b="1">
                <a:solidFill>
                  <a:srgbClr val="000000"/>
                </a:solidFill>
              </a:rPr>
              <a:t>Remettre seul son détendeur en bouche</a:t>
            </a:r>
            <a:r>
              <a:rPr>
                <a:solidFill>
                  <a:srgbClr val="000000"/>
                </a:solidFill>
              </a:rPr>
              <a:t>.</a:t>
            </a:r>
            <a:endParaRPr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Effectuer seul une </a:t>
            </a:r>
            <a:r>
              <a:rPr b="1">
                <a:solidFill>
                  <a:srgbClr val="000000"/>
                </a:solidFill>
              </a:rPr>
              <a:t>manœuvre d'équilibration des oreilles</a:t>
            </a:r>
            <a:r>
              <a:rPr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appel sur le cursus HANDISUB"/>
          <p:cNvSpPr txBox="1"/>
          <p:nvPr/>
        </p:nvSpPr>
        <p:spPr>
          <a:xfrm>
            <a:off x="5405120" y="968586"/>
            <a:ext cx="758613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Rappel sur le cursus HANDISUB</a:t>
            </a:r>
          </a:p>
        </p:txBody>
      </p:sp>
      <p:sp>
        <p:nvSpPr>
          <p:cNvPr id="67" name="Pour toute personne pour laquelle il subsiste un doute après le premier test, ainsi que les personnes présentant une cécité complète, ou des difficultés de préhension (par exemple suite à une amputation de la main, du bras, une tétraplégie incomplète, un trouble de coordination…), un 2ème test complémentaire peut être effectué dans l’eau à faible profondeur, avec un encadrant EH2.…"/>
          <p:cNvSpPr txBox="1"/>
          <p:nvPr/>
        </p:nvSpPr>
        <p:spPr>
          <a:xfrm>
            <a:off x="2898986" y="1704438"/>
            <a:ext cx="9536855" cy="731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Pour toute personne pour laquelle il subsiste un doute après le premier test, ainsi que les personnes présentant une cécité complète, ou des difficultés de préhension </a:t>
            </a:r>
            <a:r>
              <a:rPr>
                <a:solidFill>
                  <a:srgbClr val="000000"/>
                </a:solidFill>
              </a:rPr>
              <a:t>(par exemple suite à une amputation de la main, du bras, une tétraplégie incomplète, un trouble de coordination…), un 2</a:t>
            </a:r>
            <a:r>
              <a:rPr baseline="31999">
                <a:solidFill>
                  <a:srgbClr val="000000"/>
                </a:solidFill>
              </a:rPr>
              <a:t>ème</a:t>
            </a:r>
            <a:r>
              <a:rPr>
                <a:solidFill>
                  <a:srgbClr val="000000"/>
                </a:solidFill>
              </a:rPr>
              <a:t> test complémentaire peut être effectué dans l’eau à faible profondeur, avec </a:t>
            </a:r>
            <a:r>
              <a:rPr b="1">
                <a:solidFill>
                  <a:srgbClr val="000000"/>
                </a:solidFill>
              </a:rPr>
              <a:t>un encadrant EH2</a:t>
            </a:r>
            <a:r>
              <a:rPr>
                <a:solidFill>
                  <a:srgbClr val="000000"/>
                </a:solidFill>
              </a:rPr>
              <a:t>.</a:t>
            </a:r>
            <a:endParaRPr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Si le plongeur peut effectuer simultanément une </a:t>
            </a:r>
            <a:r>
              <a:rPr b="1">
                <a:solidFill>
                  <a:srgbClr val="000000"/>
                </a:solidFill>
              </a:rPr>
              <a:t>équilibration des oreilles </a:t>
            </a:r>
            <a:r>
              <a:rPr>
                <a:solidFill>
                  <a:srgbClr val="000000"/>
                </a:solidFill>
              </a:rPr>
              <a:t>et une </a:t>
            </a:r>
            <a:r>
              <a:rPr b="1">
                <a:solidFill>
                  <a:srgbClr val="000000"/>
                </a:solidFill>
              </a:rPr>
              <a:t>stabilisation de sa profondeur</a:t>
            </a:r>
            <a:r>
              <a:rPr>
                <a:solidFill>
                  <a:srgbClr val="000000"/>
                </a:solidFill>
              </a:rPr>
              <a:t>, ce 2</a:t>
            </a:r>
            <a:r>
              <a:rPr baseline="31999">
                <a:solidFill>
                  <a:srgbClr val="000000"/>
                </a:solidFill>
              </a:rPr>
              <a:t>ème</a:t>
            </a:r>
            <a:r>
              <a:rPr>
                <a:solidFill>
                  <a:srgbClr val="000000"/>
                </a:solidFill>
              </a:rPr>
              <a:t> test est validé, et le plongeur est alors considéré, pour la plongée, comme ayant un handicap modéré.</a:t>
            </a:r>
            <a:endParaRPr>
              <a:solidFill>
                <a:srgbClr val="000000"/>
              </a:solidFill>
            </a:endParaRPr>
          </a:p>
          <a:p>
            <a:pPr indent="39687" algn="just">
              <a:defRPr sz="30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Dans le cas contraire, il est considéré comme faisant partie des personnes ayant un handicap majeur pour la plongée.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Ligne Figure" descr="Ligne Figur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27689" y="3948653"/>
            <a:ext cx="3873663" cy="5130473"/>
          </a:xfrm>
          <a:prstGeom prst="rect">
            <a:avLst/>
          </a:prstGeom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</p:pic>
      <p:pic>
        <p:nvPicPr>
          <p:cNvPr id="70" name="Ligne Figure" descr="Ligne Figure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47240" y="1025342"/>
            <a:ext cx="4346740" cy="3362706"/>
          </a:xfrm>
          <a:prstGeom prst="rect">
            <a:avLst/>
          </a:prstGeom>
          <a:effectLst>
            <a:outerShdw sx="100000" sy="100000" kx="0" ky="0" algn="b" rotWithShape="0" blurRad="1270000" dist="25400" dir="5400000">
              <a:srgbClr val="000000">
                <a:alpha val="38000"/>
              </a:srgbClr>
            </a:outerShdw>
          </a:effectLst>
        </p:spPr>
      </p:pic>
      <p:pic>
        <p:nvPicPr>
          <p:cNvPr id="71" name="Ligne Figure" descr="Ligne Figure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70645" y="4524782"/>
            <a:ext cx="4329149" cy="4387656"/>
          </a:xfrm>
          <a:prstGeom prst="rect">
            <a:avLst/>
          </a:prstGeom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</p:pic>
      <p:sp>
        <p:nvSpPr>
          <p:cNvPr id="72" name="Sécurité"/>
          <p:cNvSpPr txBox="1"/>
          <p:nvPr/>
        </p:nvSpPr>
        <p:spPr>
          <a:xfrm rot="1370828">
            <a:off x="4688750" y="3745442"/>
            <a:ext cx="4858665" cy="1632121"/>
          </a:xfrm>
          <a:prstGeom prst="rect">
            <a:avLst/>
          </a:prstGeom>
          <a:ln w="50800">
            <a:solidFill>
              <a:srgbClr val="FF0000">
                <a:alpha val="41026"/>
              </a:srgbClr>
            </a:solidFill>
            <a:prstDash val="sysDot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2159" tIns="92159" rIns="92159" bIns="92159">
            <a:spAutoFit/>
          </a:bodyPr>
          <a:lstStyle>
            <a:lvl1pPr defTabSz="638951">
              <a:tabLst>
                <a:tab pos="1295400" algn="l"/>
                <a:tab pos="2590800" algn="l"/>
                <a:tab pos="3898900" algn="l"/>
                <a:tab pos="5194300" algn="l"/>
                <a:tab pos="6502400" algn="l"/>
                <a:tab pos="7797800" algn="l"/>
                <a:tab pos="9093200" algn="l"/>
                <a:tab pos="10401300" algn="l"/>
                <a:tab pos="11696700" algn="l"/>
                <a:tab pos="13004800" algn="l"/>
                <a:tab pos="14300200" algn="l"/>
              </a:tabLst>
              <a:defRPr b="1" sz="9200"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FF0000"/>
                </a:solidFill>
              </a:rPr>
              <a:t>Sécurité</a:t>
            </a:r>
          </a:p>
        </p:txBody>
      </p:sp>
      <p:grpSp>
        <p:nvGrpSpPr>
          <p:cNvPr id="75" name="Accompagnement…"/>
          <p:cNvGrpSpPr/>
          <p:nvPr/>
        </p:nvGrpSpPr>
        <p:grpSpPr>
          <a:xfrm>
            <a:off x="4412826" y="3064969"/>
            <a:ext cx="6257538" cy="1911521"/>
            <a:chOff x="0" y="0"/>
            <a:chExt cx="6257537" cy="1911519"/>
          </a:xfrm>
        </p:grpSpPr>
        <p:sp>
          <p:nvSpPr>
            <p:cNvPr id="74" name="Accompagnement…"/>
            <p:cNvSpPr txBox="1"/>
            <p:nvPr/>
          </p:nvSpPr>
          <p:spPr>
            <a:xfrm>
              <a:off x="50799" y="50800"/>
              <a:ext cx="6155938" cy="1809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/>
            <a:p>
              <a: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sz="50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r>
                <a:rPr b="1"/>
                <a:t>Accompagnement </a:t>
              </a:r>
              <a:endParaRPr b="1"/>
            </a:p>
            <a:p>
              <a:pPr algn="ctr"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sz="50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r>
                <a:rPr b="1"/>
                <a:t>en confiance</a:t>
              </a:r>
            </a:p>
          </p:txBody>
        </p:sp>
        <p:pic>
          <p:nvPicPr>
            <p:cNvPr id="73" name="Accompagnement… Accompagnement &#10;en confiance" descr="Accompagnement… Accompagnement en confianc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" y="0"/>
              <a:ext cx="6257538" cy="1911520"/>
            </a:xfrm>
            <a:prstGeom prst="rect">
              <a:avLst/>
            </a:prstGeom>
            <a:effectLst/>
          </p:spPr>
        </p:pic>
      </p:grpSp>
      <p:grpSp>
        <p:nvGrpSpPr>
          <p:cNvPr id="78" name="Environnement"/>
          <p:cNvGrpSpPr/>
          <p:nvPr/>
        </p:nvGrpSpPr>
        <p:grpSpPr>
          <a:xfrm>
            <a:off x="6135118" y="642239"/>
            <a:ext cx="4416803" cy="1156586"/>
            <a:chOff x="0" y="0"/>
            <a:chExt cx="4416802" cy="1156585"/>
          </a:xfrm>
        </p:grpSpPr>
        <p:sp>
          <p:nvSpPr>
            <p:cNvPr id="77" name="Environnement"/>
            <p:cNvSpPr txBox="1"/>
            <p:nvPr/>
          </p:nvSpPr>
          <p:spPr>
            <a:xfrm>
              <a:off x="98782" y="98782"/>
              <a:ext cx="4219238" cy="95902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4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Environnement</a:t>
              </a:r>
            </a:p>
          </p:txBody>
        </p:sp>
        <p:pic>
          <p:nvPicPr>
            <p:cNvPr id="76" name="Environnement Environnement" descr="Environnement Environnement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416803" cy="1156586"/>
            </a:xfrm>
            <a:prstGeom prst="rect">
              <a:avLst/>
            </a:prstGeom>
            <a:effectLst/>
          </p:spPr>
        </p:pic>
      </p:grpSp>
      <p:grpSp>
        <p:nvGrpSpPr>
          <p:cNvPr id="81" name="Pédagogie"/>
          <p:cNvGrpSpPr/>
          <p:nvPr/>
        </p:nvGrpSpPr>
        <p:grpSpPr>
          <a:xfrm>
            <a:off x="9325693" y="8287652"/>
            <a:ext cx="3231498" cy="1156587"/>
            <a:chOff x="0" y="0"/>
            <a:chExt cx="3231497" cy="1156585"/>
          </a:xfrm>
        </p:grpSpPr>
        <p:sp>
          <p:nvSpPr>
            <p:cNvPr id="80" name="Pédagogie"/>
            <p:cNvSpPr txBox="1"/>
            <p:nvPr/>
          </p:nvSpPr>
          <p:spPr>
            <a:xfrm>
              <a:off x="98782" y="98782"/>
              <a:ext cx="3033933" cy="95902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4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Pédagogie</a:t>
              </a:r>
            </a:p>
          </p:txBody>
        </p:sp>
        <p:pic>
          <p:nvPicPr>
            <p:cNvPr id="79" name="Pédagogie Pédagogie" descr="Pédagogie Pédagogi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0"/>
              <a:ext cx="3231498" cy="1156586"/>
            </a:xfrm>
            <a:prstGeom prst="rect">
              <a:avLst/>
            </a:prstGeom>
            <a:effectLst/>
          </p:spPr>
        </p:pic>
      </p:grpSp>
      <p:grpSp>
        <p:nvGrpSpPr>
          <p:cNvPr id="84" name="Communication"/>
          <p:cNvGrpSpPr/>
          <p:nvPr/>
        </p:nvGrpSpPr>
        <p:grpSpPr>
          <a:xfrm>
            <a:off x="9176579" y="6303470"/>
            <a:ext cx="3561157" cy="806621"/>
            <a:chOff x="0" y="0"/>
            <a:chExt cx="3561155" cy="806619"/>
          </a:xfrm>
        </p:grpSpPr>
        <p:sp>
          <p:nvSpPr>
            <p:cNvPr id="83" name="Communication"/>
            <p:cNvSpPr txBox="1"/>
            <p:nvPr/>
          </p:nvSpPr>
          <p:spPr>
            <a:xfrm>
              <a:off x="25399" y="25400"/>
              <a:ext cx="3510357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Communication</a:t>
              </a:r>
            </a:p>
          </p:txBody>
        </p:sp>
        <p:pic>
          <p:nvPicPr>
            <p:cNvPr id="82" name="Communication Communication" descr="Communication Communication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-1" y="0"/>
              <a:ext cx="3561157" cy="806620"/>
            </a:xfrm>
            <a:prstGeom prst="rect">
              <a:avLst/>
            </a:prstGeom>
            <a:effectLst/>
          </p:spPr>
        </p:pic>
      </p:grpSp>
      <p:grpSp>
        <p:nvGrpSpPr>
          <p:cNvPr id="87" name="Procédures"/>
          <p:cNvGrpSpPr/>
          <p:nvPr/>
        </p:nvGrpSpPr>
        <p:grpSpPr>
          <a:xfrm>
            <a:off x="9964790" y="5250345"/>
            <a:ext cx="2674575" cy="806621"/>
            <a:chOff x="0" y="0"/>
            <a:chExt cx="2674574" cy="806619"/>
          </a:xfrm>
        </p:grpSpPr>
        <p:sp>
          <p:nvSpPr>
            <p:cNvPr id="86" name="Procédures"/>
            <p:cNvSpPr txBox="1"/>
            <p:nvPr/>
          </p:nvSpPr>
          <p:spPr>
            <a:xfrm>
              <a:off x="25400" y="25400"/>
              <a:ext cx="2623775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Procédures</a:t>
              </a:r>
            </a:p>
          </p:txBody>
        </p:sp>
        <p:pic>
          <p:nvPicPr>
            <p:cNvPr id="85" name="Procédures Procédures" descr="Procédures Procédures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2674575" cy="806620"/>
            </a:xfrm>
            <a:prstGeom prst="rect">
              <a:avLst/>
            </a:prstGeom>
            <a:effectLst/>
          </p:spPr>
        </p:pic>
      </p:grpSp>
      <p:grpSp>
        <p:nvGrpSpPr>
          <p:cNvPr id="90" name="Objectifs"/>
          <p:cNvGrpSpPr/>
          <p:nvPr/>
        </p:nvGrpSpPr>
        <p:grpSpPr>
          <a:xfrm>
            <a:off x="9453333" y="7356596"/>
            <a:ext cx="2146210" cy="806621"/>
            <a:chOff x="0" y="0"/>
            <a:chExt cx="2146209" cy="806619"/>
          </a:xfrm>
        </p:grpSpPr>
        <p:sp>
          <p:nvSpPr>
            <p:cNvPr id="89" name="Objectifs"/>
            <p:cNvSpPr txBox="1"/>
            <p:nvPr/>
          </p:nvSpPr>
          <p:spPr>
            <a:xfrm>
              <a:off x="25400" y="25400"/>
              <a:ext cx="2095410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Objectifs</a:t>
              </a:r>
            </a:p>
          </p:txBody>
        </p:sp>
        <p:pic>
          <p:nvPicPr>
            <p:cNvPr id="88" name="Objectifs Objectifs" descr="Objectifs Objectifs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0"/>
              <a:ext cx="2146210" cy="806620"/>
            </a:xfrm>
            <a:prstGeom prst="rect">
              <a:avLst/>
            </a:prstGeom>
            <a:effectLst/>
          </p:spPr>
        </p:pic>
      </p:grpSp>
      <p:grpSp>
        <p:nvGrpSpPr>
          <p:cNvPr id="93" name="Temps"/>
          <p:cNvGrpSpPr/>
          <p:nvPr/>
        </p:nvGrpSpPr>
        <p:grpSpPr>
          <a:xfrm>
            <a:off x="7331369" y="7951118"/>
            <a:ext cx="1658538" cy="806621"/>
            <a:chOff x="0" y="0"/>
            <a:chExt cx="1658536" cy="806619"/>
          </a:xfrm>
        </p:grpSpPr>
        <p:sp>
          <p:nvSpPr>
            <p:cNvPr id="92" name="Temps"/>
            <p:cNvSpPr txBox="1"/>
            <p:nvPr/>
          </p:nvSpPr>
          <p:spPr>
            <a:xfrm>
              <a:off x="25400" y="25400"/>
              <a:ext cx="1607737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Temps</a:t>
              </a:r>
            </a:p>
          </p:txBody>
        </p:sp>
        <p:pic>
          <p:nvPicPr>
            <p:cNvPr id="91" name="Temps Temps" descr="Temps Temps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0" y="0"/>
              <a:ext cx="1658537" cy="806620"/>
            </a:xfrm>
            <a:prstGeom prst="rect">
              <a:avLst/>
            </a:prstGeom>
            <a:effectLst/>
          </p:spPr>
        </p:pic>
      </p:grpSp>
      <p:grpSp>
        <p:nvGrpSpPr>
          <p:cNvPr id="96" name="Procédures"/>
          <p:cNvGrpSpPr/>
          <p:nvPr/>
        </p:nvGrpSpPr>
        <p:grpSpPr>
          <a:xfrm>
            <a:off x="771095" y="3144093"/>
            <a:ext cx="2674576" cy="806621"/>
            <a:chOff x="0" y="0"/>
            <a:chExt cx="2674574" cy="806619"/>
          </a:xfrm>
        </p:grpSpPr>
        <p:sp>
          <p:nvSpPr>
            <p:cNvPr id="95" name="Procédures"/>
            <p:cNvSpPr txBox="1"/>
            <p:nvPr/>
          </p:nvSpPr>
          <p:spPr>
            <a:xfrm>
              <a:off x="25400" y="25400"/>
              <a:ext cx="2623775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Procédures</a:t>
              </a:r>
            </a:p>
          </p:txBody>
        </p:sp>
        <p:pic>
          <p:nvPicPr>
            <p:cNvPr id="94" name="Procédures Procédures" descr="Procédures Procédures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2674575" cy="806620"/>
            </a:xfrm>
            <a:prstGeom prst="rect">
              <a:avLst/>
            </a:prstGeom>
            <a:effectLst/>
          </p:spPr>
        </p:pic>
      </p:grpSp>
      <p:grpSp>
        <p:nvGrpSpPr>
          <p:cNvPr id="99" name="Moyens techniques"/>
          <p:cNvGrpSpPr/>
          <p:nvPr/>
        </p:nvGrpSpPr>
        <p:grpSpPr>
          <a:xfrm>
            <a:off x="4165035" y="1955246"/>
            <a:ext cx="4305632" cy="806621"/>
            <a:chOff x="0" y="0"/>
            <a:chExt cx="4305631" cy="806619"/>
          </a:xfrm>
        </p:grpSpPr>
        <p:sp>
          <p:nvSpPr>
            <p:cNvPr id="98" name="Moyens techniques"/>
            <p:cNvSpPr txBox="1"/>
            <p:nvPr/>
          </p:nvSpPr>
          <p:spPr>
            <a:xfrm>
              <a:off x="25399" y="25400"/>
              <a:ext cx="4254833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Moyens techniques</a:t>
              </a:r>
            </a:p>
          </p:txBody>
        </p:sp>
        <p:pic>
          <p:nvPicPr>
            <p:cNvPr id="97" name="Moyens techniques Moyens techniques" descr="Moyens techniques Moyens techniques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-1" y="0"/>
              <a:ext cx="4305633" cy="806620"/>
            </a:xfrm>
            <a:prstGeom prst="rect">
              <a:avLst/>
            </a:prstGeom>
            <a:effectLst/>
          </p:spPr>
        </p:pic>
      </p:grpSp>
      <p:grpSp>
        <p:nvGrpSpPr>
          <p:cNvPr id="102" name="Moyens humains"/>
          <p:cNvGrpSpPr/>
          <p:nvPr/>
        </p:nvGrpSpPr>
        <p:grpSpPr>
          <a:xfrm>
            <a:off x="205310" y="2214737"/>
            <a:ext cx="3801725" cy="806621"/>
            <a:chOff x="0" y="0"/>
            <a:chExt cx="3801724" cy="806619"/>
          </a:xfrm>
        </p:grpSpPr>
        <p:sp>
          <p:nvSpPr>
            <p:cNvPr id="101" name="Moyens humains"/>
            <p:cNvSpPr txBox="1"/>
            <p:nvPr/>
          </p:nvSpPr>
          <p:spPr>
            <a:xfrm>
              <a:off x="25399" y="25400"/>
              <a:ext cx="3750926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Moyens humains</a:t>
              </a:r>
            </a:p>
          </p:txBody>
        </p:sp>
        <p:pic>
          <p:nvPicPr>
            <p:cNvPr id="100" name="Moyens humains Moyens humains" descr="Moyens humains Moyens humains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-1" y="0"/>
              <a:ext cx="3801726" cy="806620"/>
            </a:xfrm>
            <a:prstGeom prst="rect">
              <a:avLst/>
            </a:prstGeom>
            <a:effectLst/>
          </p:spPr>
        </p:pic>
      </p:grpSp>
      <p:grpSp>
        <p:nvGrpSpPr>
          <p:cNvPr id="105" name="Handicap"/>
          <p:cNvGrpSpPr/>
          <p:nvPr/>
        </p:nvGrpSpPr>
        <p:grpSpPr>
          <a:xfrm>
            <a:off x="393677" y="8216037"/>
            <a:ext cx="2935107" cy="1156587"/>
            <a:chOff x="0" y="0"/>
            <a:chExt cx="2935106" cy="1156585"/>
          </a:xfrm>
        </p:grpSpPr>
        <p:sp>
          <p:nvSpPr>
            <p:cNvPr id="104" name="Handicap"/>
            <p:cNvSpPr txBox="1"/>
            <p:nvPr/>
          </p:nvSpPr>
          <p:spPr>
            <a:xfrm>
              <a:off x="98782" y="98782"/>
              <a:ext cx="2737542" cy="95902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4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Handicap</a:t>
              </a:r>
            </a:p>
          </p:txBody>
        </p:sp>
        <p:pic>
          <p:nvPicPr>
            <p:cNvPr id="103" name="Handicap Handicap" descr="Handicap Handicap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0"/>
              <a:ext cx="2935107" cy="1156586"/>
            </a:xfrm>
            <a:prstGeom prst="rect">
              <a:avLst/>
            </a:prstGeom>
            <a:effectLst/>
          </p:spPr>
        </p:pic>
      </p:grpSp>
      <p:grpSp>
        <p:nvGrpSpPr>
          <p:cNvPr id="108" name="Capacités"/>
          <p:cNvGrpSpPr/>
          <p:nvPr/>
        </p:nvGrpSpPr>
        <p:grpSpPr>
          <a:xfrm>
            <a:off x="2320289" y="7356596"/>
            <a:ext cx="2338708" cy="806621"/>
            <a:chOff x="0" y="0"/>
            <a:chExt cx="2338706" cy="806619"/>
          </a:xfrm>
        </p:grpSpPr>
        <p:sp>
          <p:nvSpPr>
            <p:cNvPr id="107" name="Capacités"/>
            <p:cNvSpPr txBox="1"/>
            <p:nvPr/>
          </p:nvSpPr>
          <p:spPr>
            <a:xfrm>
              <a:off x="25400" y="25400"/>
              <a:ext cx="2287907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Capacités</a:t>
              </a:r>
            </a:p>
          </p:txBody>
        </p:sp>
        <p:pic>
          <p:nvPicPr>
            <p:cNvPr id="106" name="Capacités Capacités" descr="Capacités Capacités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0" y="0"/>
              <a:ext cx="2338707" cy="806620"/>
            </a:xfrm>
            <a:prstGeom prst="rect">
              <a:avLst/>
            </a:prstGeom>
            <a:effectLst/>
          </p:spPr>
        </p:pic>
      </p:grpSp>
      <p:grpSp>
        <p:nvGrpSpPr>
          <p:cNvPr id="111" name="Nature"/>
          <p:cNvGrpSpPr/>
          <p:nvPr/>
        </p:nvGrpSpPr>
        <p:grpSpPr>
          <a:xfrm>
            <a:off x="3837657" y="8285953"/>
            <a:ext cx="1666339" cy="806621"/>
            <a:chOff x="0" y="0"/>
            <a:chExt cx="1666338" cy="806619"/>
          </a:xfrm>
        </p:grpSpPr>
        <p:sp>
          <p:nvSpPr>
            <p:cNvPr id="110" name="Nature"/>
            <p:cNvSpPr txBox="1"/>
            <p:nvPr/>
          </p:nvSpPr>
          <p:spPr>
            <a:xfrm>
              <a:off x="25400" y="25400"/>
              <a:ext cx="1615539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Nature</a:t>
              </a:r>
            </a:p>
          </p:txBody>
        </p:sp>
        <p:pic>
          <p:nvPicPr>
            <p:cNvPr id="109" name="Nature Nature" descr="Nature Natur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0" y="0"/>
              <a:ext cx="1666339" cy="806620"/>
            </a:xfrm>
            <a:prstGeom prst="rect">
              <a:avLst/>
            </a:prstGeom>
            <a:effectLst/>
          </p:spPr>
        </p:pic>
      </p:grpSp>
      <p:grpSp>
        <p:nvGrpSpPr>
          <p:cNvPr id="114" name="Perception de soi et du monde"/>
          <p:cNvGrpSpPr/>
          <p:nvPr/>
        </p:nvGrpSpPr>
        <p:grpSpPr>
          <a:xfrm>
            <a:off x="189018" y="6299494"/>
            <a:ext cx="6584600" cy="806621"/>
            <a:chOff x="0" y="0"/>
            <a:chExt cx="6584598" cy="806619"/>
          </a:xfrm>
        </p:grpSpPr>
        <p:sp>
          <p:nvSpPr>
            <p:cNvPr id="113" name="Perception de soi et du monde"/>
            <p:cNvSpPr txBox="1"/>
            <p:nvPr/>
          </p:nvSpPr>
          <p:spPr>
            <a:xfrm>
              <a:off x="25400" y="25400"/>
              <a:ext cx="6533799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Perception de soi et du monde</a:t>
              </a:r>
            </a:p>
          </p:txBody>
        </p:sp>
        <p:pic>
          <p:nvPicPr>
            <p:cNvPr id="112" name="Perception de soi et du monde Perception de soi et du monde" descr="Perception de soi et du monde Perception de soi et du mond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0" y="0"/>
              <a:ext cx="6584599" cy="806620"/>
            </a:xfrm>
            <a:prstGeom prst="rect">
              <a:avLst/>
            </a:prstGeom>
            <a:effectLst/>
          </p:spPr>
        </p:pic>
      </p:grpSp>
      <p:grpSp>
        <p:nvGrpSpPr>
          <p:cNvPr id="117" name="Psychologie"/>
          <p:cNvGrpSpPr/>
          <p:nvPr/>
        </p:nvGrpSpPr>
        <p:grpSpPr>
          <a:xfrm>
            <a:off x="2067559" y="5250345"/>
            <a:ext cx="2842193" cy="806621"/>
            <a:chOff x="0" y="0"/>
            <a:chExt cx="2842191" cy="806619"/>
          </a:xfrm>
        </p:grpSpPr>
        <p:sp>
          <p:nvSpPr>
            <p:cNvPr id="116" name="Psychologie"/>
            <p:cNvSpPr txBox="1"/>
            <p:nvPr/>
          </p:nvSpPr>
          <p:spPr>
            <a:xfrm>
              <a:off x="25400" y="25400"/>
              <a:ext cx="2791392" cy="755820"/>
            </a:xfrm>
            <a:prstGeom prst="rect">
              <a:avLst/>
            </a:prstGeom>
            <a:solidFill>
              <a:schemeClr val="accent4">
                <a:lumOff val="7594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2159" tIns="92159" rIns="92159" bIns="92159" numCol="1" anchor="t">
              <a:spAutoFit/>
            </a:bodyPr>
            <a:lstStyle>
              <a:lvl1pPr defTabSz="638951">
                <a:tabLst>
                  <a:tab pos="1295400" algn="l"/>
                  <a:tab pos="2590800" algn="l"/>
                  <a:tab pos="3898900" algn="l"/>
                  <a:tab pos="5194300" algn="l"/>
                  <a:tab pos="6502400" algn="l"/>
                  <a:tab pos="7797800" algn="l"/>
                  <a:tab pos="9093200" algn="l"/>
                  <a:tab pos="10401300" algn="l"/>
                  <a:tab pos="11696700" algn="l"/>
                  <a:tab pos="13004800" algn="l"/>
                  <a:tab pos="14300200" algn="l"/>
                </a:tabLst>
                <a:defRPr b="1" sz="34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>
                <a:defRPr b="0"/>
              </a:pPr>
              <a:r>
                <a:rPr b="1"/>
                <a:t>Psychologie</a:t>
              </a:r>
            </a:p>
          </p:txBody>
        </p:sp>
        <p:pic>
          <p:nvPicPr>
            <p:cNvPr id="115" name="Psychologie Psychologie" descr="Psychologie Psychologi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0" y="0"/>
              <a:ext cx="2842192" cy="806620"/>
            </a:xfrm>
            <a:prstGeom prst="rect">
              <a:avLst/>
            </a:prstGeom>
            <a:effectLst/>
          </p:spPr>
        </p:pic>
      </p:grpSp>
      <p:sp>
        <p:nvSpPr>
          <p:cNvPr id="118" name="Formateur"/>
          <p:cNvSpPr txBox="1"/>
          <p:nvPr/>
        </p:nvSpPr>
        <p:spPr>
          <a:xfrm>
            <a:off x="10193866" y="9299671"/>
            <a:ext cx="1578742" cy="514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2159" tIns="92159" rIns="92159" bIns="92159">
            <a:spAutoFit/>
          </a:bodyPr>
          <a:lstStyle>
            <a:lvl1pPr defTabSz="638951">
              <a:tabLst>
                <a:tab pos="1295400" algn="l"/>
                <a:tab pos="2590800" algn="l"/>
                <a:tab pos="3898900" algn="l"/>
                <a:tab pos="5194300" algn="l"/>
                <a:tab pos="6502400" algn="l"/>
                <a:tab pos="7797800" algn="l"/>
                <a:tab pos="9093200" algn="l"/>
                <a:tab pos="10401300" algn="l"/>
                <a:tab pos="11696700" algn="l"/>
                <a:tab pos="13004800" algn="l"/>
                <a:tab pos="14300200" algn="l"/>
              </a:tabLst>
              <a:defRPr b="1"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/>
            </a:pPr>
            <a:r>
              <a:rPr b="1"/>
              <a:t>Formateur</a:t>
            </a:r>
          </a:p>
        </p:txBody>
      </p:sp>
      <p:sp>
        <p:nvSpPr>
          <p:cNvPr id="119" name="PESH"/>
          <p:cNvSpPr txBox="1"/>
          <p:nvPr/>
        </p:nvSpPr>
        <p:spPr>
          <a:xfrm>
            <a:off x="1390685" y="9299671"/>
            <a:ext cx="957867" cy="514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2159" tIns="92159" rIns="92159" bIns="92159">
            <a:spAutoFit/>
          </a:bodyPr>
          <a:lstStyle>
            <a:lvl1pPr defTabSz="638951">
              <a:tabLst>
                <a:tab pos="1295400" algn="l"/>
                <a:tab pos="2590800" algn="l"/>
                <a:tab pos="3898900" algn="l"/>
                <a:tab pos="5194300" algn="l"/>
                <a:tab pos="6502400" algn="l"/>
                <a:tab pos="7797800" algn="l"/>
                <a:tab pos="9093200" algn="l"/>
                <a:tab pos="10401300" algn="l"/>
                <a:tab pos="11696700" algn="l"/>
                <a:tab pos="13004800" algn="l"/>
                <a:tab pos="14300200" algn="l"/>
              </a:tabLst>
              <a:defRPr b="1" sz="2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/>
            </a:pPr>
            <a:r>
              <a:rPr b="1"/>
              <a:t>PESH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Qu’est ce qui nous intéresse en tant qu’encadrant HANDISUB ?"/>
          <p:cNvSpPr txBox="1"/>
          <p:nvPr/>
        </p:nvSpPr>
        <p:spPr>
          <a:xfrm>
            <a:off x="5080000" y="986648"/>
            <a:ext cx="7892980" cy="104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Qu’est ce qui nous intéresse en tant qu’encadrant HANDISUB ?</a:t>
            </a:r>
          </a:p>
        </p:txBody>
      </p:sp>
      <p:sp>
        <p:nvSpPr>
          <p:cNvPr id="122" name="REPCOM…"/>
          <p:cNvSpPr txBox="1"/>
          <p:nvPr/>
        </p:nvSpPr>
        <p:spPr>
          <a:xfrm>
            <a:off x="3327964" y="3443111"/>
            <a:ext cx="8525370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REPCOM</a:t>
            </a:r>
            <a:endParaRPr b="1"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Respiration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Propulsion</a:t>
            </a: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- Communication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PCOM - Respiration…"/>
          <p:cNvSpPr txBox="1"/>
          <p:nvPr/>
        </p:nvSpPr>
        <p:spPr>
          <a:xfrm>
            <a:off x="2713848" y="2359377"/>
            <a:ext cx="9843913" cy="694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9687"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 b="1">
                <a:solidFill>
                  <a:srgbClr val="000000"/>
                </a:solidFill>
              </a:rPr>
              <a:t>REPCOM - </a:t>
            </a:r>
            <a:r>
              <a:rPr i="1">
                <a:solidFill>
                  <a:srgbClr val="000000"/>
                </a:solidFill>
              </a:rPr>
              <a:t>Respiration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Peut-il maintenir son détendeur en bouche ?</a:t>
            </a:r>
            <a:br>
              <a:rPr>
                <a:solidFill>
                  <a:srgbClr val="000000"/>
                </a:solidFill>
              </a:rPr>
            </a:br>
            <a:r>
              <a:rPr sz="3000">
                <a:solidFill>
                  <a:srgbClr val="000000"/>
                </a:solidFill>
              </a:rPr>
              <a:t>     (</a:t>
            </a:r>
            <a:r>
              <a:rPr i="1" sz="3000">
                <a:solidFill>
                  <a:srgbClr val="000000"/>
                </a:solidFill>
              </a:rPr>
              <a:t>maxillaires, forme bouche</a:t>
            </a:r>
            <a:r>
              <a:rPr sz="3000">
                <a:solidFill>
                  <a:srgbClr val="000000"/>
                </a:solidFill>
              </a:rPr>
              <a:t>)</a:t>
            </a:r>
            <a:endParaRPr sz="3000"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Respirer  calmement par la bouche </a:t>
            </a:r>
            <a:br>
              <a:rPr>
                <a:solidFill>
                  <a:srgbClr val="000000"/>
                </a:solidFill>
              </a:rPr>
            </a:br>
            <a:r>
              <a:rPr sz="3000">
                <a:solidFill>
                  <a:srgbClr val="000000"/>
                </a:solidFill>
              </a:rPr>
              <a:t>     (</a:t>
            </a:r>
            <a:r>
              <a:rPr i="1" sz="3000">
                <a:solidFill>
                  <a:srgbClr val="000000"/>
                </a:solidFill>
              </a:rPr>
              <a:t>nez/bouche, dissociation bucco-nasale</a:t>
            </a:r>
            <a:r>
              <a:rPr sz="3000">
                <a:solidFill>
                  <a:srgbClr val="000000"/>
                </a:solidFill>
              </a:rPr>
              <a:t>)</a:t>
            </a:r>
            <a:endParaRPr sz="3000"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Remontée expiratoire </a:t>
            </a:r>
            <a:br>
              <a:rPr>
                <a:solidFill>
                  <a:srgbClr val="000000"/>
                </a:solidFill>
              </a:rPr>
            </a:br>
            <a:r>
              <a:rPr sz="3000">
                <a:solidFill>
                  <a:srgbClr val="000000"/>
                </a:solidFill>
              </a:rPr>
              <a:t>     (</a:t>
            </a:r>
            <a:r>
              <a:rPr i="1" sz="3000">
                <a:solidFill>
                  <a:srgbClr val="000000"/>
                </a:solidFill>
              </a:rPr>
              <a:t>tête extension, contrôle débit expiratoire</a:t>
            </a:r>
            <a:r>
              <a:rPr sz="3000">
                <a:solidFill>
                  <a:srgbClr val="000000"/>
                </a:solidFill>
              </a:rPr>
              <a:t>)</a:t>
            </a:r>
            <a:endParaRPr sz="3000"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Lâcher / reprise d’embout en tenant le détendeur</a:t>
            </a:r>
            <a:br>
              <a:rPr>
                <a:solidFill>
                  <a:srgbClr val="000000"/>
                </a:solidFill>
              </a:rPr>
            </a:br>
            <a:r>
              <a:rPr sz="3000">
                <a:solidFill>
                  <a:srgbClr val="000000"/>
                </a:solidFill>
              </a:rPr>
              <a:t>      (</a:t>
            </a:r>
            <a:r>
              <a:rPr i="1" sz="3000">
                <a:solidFill>
                  <a:srgbClr val="000000"/>
                </a:solidFill>
              </a:rPr>
              <a:t>dextérité de la main, doigts</a:t>
            </a:r>
            <a:r>
              <a:rPr sz="3000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</a:t>
            </a:r>
            <a:r>
              <a:rPr b="1">
                <a:solidFill>
                  <a:srgbClr val="FF2600"/>
                </a:solidFill>
              </a:rPr>
              <a:t>Position de sécurité  sur le dos</a:t>
            </a:r>
            <a:r>
              <a:rPr>
                <a:solidFill>
                  <a:srgbClr val="000000"/>
                </a:solidFill>
              </a:rPr>
              <a:t> </a:t>
            </a:r>
            <a:br>
              <a:rPr>
                <a:solidFill>
                  <a:srgbClr val="000000"/>
                </a:solidFill>
              </a:rPr>
            </a:br>
            <a:r>
              <a:rPr sz="2800">
                <a:solidFill>
                  <a:srgbClr val="000000"/>
                </a:solidFill>
              </a:rPr>
              <a:t>      (</a:t>
            </a:r>
            <a:r>
              <a:rPr i="1" sz="2800">
                <a:solidFill>
                  <a:srgbClr val="000000"/>
                </a:solidFill>
              </a:rPr>
              <a:t>l’étoile du SAUVE NAGE</a:t>
            </a:r>
            <a:r>
              <a:rPr sz="2800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</a:t>
            </a:r>
            <a:r>
              <a:rPr b="1">
                <a:solidFill>
                  <a:srgbClr val="FF2600"/>
                </a:solidFill>
              </a:rPr>
              <a:t>Renversement ventral / dorsal et nage capelée</a:t>
            </a:r>
            <a:endParaRPr b="1">
              <a:solidFill>
                <a:srgbClr val="FF2600"/>
              </a:solidFill>
            </a:endParaRPr>
          </a:p>
          <a:p>
            <a:pPr marL="39687">
              <a:buClr>
                <a:srgbClr val="000000"/>
              </a:buClr>
              <a:buSzPct val="100000"/>
              <a:buFont typeface="Arial"/>
              <a:buChar char="-"/>
              <a:defRPr sz="3400"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Remontée contrôlée (</a:t>
            </a:r>
            <a:r>
              <a:rPr i="1">
                <a:solidFill>
                  <a:srgbClr val="000000"/>
                </a:solidFill>
              </a:rPr>
              <a:t>bras, purges</a:t>
            </a:r>
            <a:r>
              <a:rPr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5" name="Qu’est ce qui nous intéresse en tant qu’encadrant HANDISUB ?"/>
          <p:cNvSpPr txBox="1"/>
          <p:nvPr/>
        </p:nvSpPr>
        <p:spPr>
          <a:xfrm>
            <a:off x="5080000" y="986648"/>
            <a:ext cx="7892980" cy="104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514350" indent="-474662">
              <a:tabLst>
                <a:tab pos="50800" algn="l"/>
                <a:tab pos="685800" algn="l"/>
                <a:tab pos="1333500" algn="l"/>
                <a:tab pos="1968500" algn="l"/>
                <a:tab pos="2616200" algn="l"/>
                <a:tab pos="3251200" algn="l"/>
                <a:tab pos="3873500" algn="l"/>
                <a:tab pos="4521200" algn="l"/>
                <a:tab pos="5156200" algn="l"/>
                <a:tab pos="5791200" algn="l"/>
                <a:tab pos="6438900" algn="l"/>
                <a:tab pos="7073900" algn="l"/>
                <a:tab pos="7721600" algn="l"/>
                <a:tab pos="8356600" algn="l"/>
                <a:tab pos="8991600" algn="l"/>
                <a:tab pos="9639300" algn="l"/>
                <a:tab pos="10274300" algn="l"/>
                <a:tab pos="10909300" algn="l"/>
                <a:tab pos="11557000" algn="l"/>
                <a:tab pos="12192000" algn="l"/>
                <a:tab pos="12839700" algn="l"/>
                <a:tab pos="12839700" algn="l"/>
              </a:tabLst>
              <a:defRPr b="1" sz="3400" u="sng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 b="0" u="none">
                <a:solidFill>
                  <a:schemeClr val="accent3">
                    <a:lumOff val="44000"/>
                  </a:schemeClr>
                </a:solidFill>
              </a:defRPr>
            </a:pPr>
            <a:r>
              <a:rPr b="1" u="sng">
                <a:solidFill>
                  <a:srgbClr val="000000"/>
                </a:solidFill>
              </a:rPr>
              <a:t>Qu’est ce qui nous intéresse en tant qu’encadrant HANDISUB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8FF"/>
      </a:accent1>
      <a:accent2>
        <a:srgbClr val="333399"/>
      </a:accent2>
      <a:accent3>
        <a:srgbClr val="8F8F8F"/>
      </a:accent3>
      <a:accent4>
        <a:srgbClr val="DADADA"/>
      </a:accent4>
      <a:accent5>
        <a:srgbClr val="AAD6FF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65023" tIns="65023" rIns="65023" bIns="65023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chemeClr val="accent3">
                <a:lumOff val="44000"/>
              </a:schemeClr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50800" dist="254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3" tIns="65023" rIns="65023" bIns="65023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chemeClr val="accent3">
                <a:lumOff val="44000"/>
              </a:schemeClr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8FF"/>
      </a:accent1>
      <a:accent2>
        <a:srgbClr val="333399"/>
      </a:accent2>
      <a:accent3>
        <a:srgbClr val="8F8F8F"/>
      </a:accent3>
      <a:accent4>
        <a:srgbClr val="DADADA"/>
      </a:accent4>
      <a:accent5>
        <a:srgbClr val="AAD6FF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65023" tIns="65023" rIns="65023" bIns="65023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chemeClr val="accent3">
                <a:lumOff val="44000"/>
              </a:schemeClr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50800" dist="254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3" tIns="65023" rIns="65023" bIns="65023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chemeClr val="accent3">
                <a:lumOff val="44000"/>
              </a:schemeClr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