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E7F3F4"/>
          </a:solidFill>
        </a:fill>
      </a:tcStyle>
    </a:wholeTbl>
    <a:band2H>
      <a:tcTxStyle b="def" i="def"/>
      <a:tcStyle>
        <a:tcBdr/>
        <a:fill>
          <a:solidFill>
            <a:srgbClr val="F3F9FA"/>
          </a:solidFill>
        </a:fill>
      </a:tcStyle>
    </a:band2H>
    <a:firstCol>
      <a:tcTxStyle b="on" i="on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n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n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n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CCCCDA"/>
          </a:solidFill>
        </a:fill>
      </a:tcStyle>
    </a:wholeTbl>
    <a:band2H>
      <a:tcTxStyle b="def" i="def"/>
      <a:tcStyle>
        <a:tcBdr/>
        <a:fill>
          <a:solidFill>
            <a:srgbClr val="E7E7ED"/>
          </a:solidFill>
        </a:fill>
      </a:tcStyle>
    </a:band2H>
    <a:firstCol>
      <a:tcTxStyle b="on" i="on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n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n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Col>
    <a:lastRow>
      <a:tcTxStyle b="on" i="on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lastRow>
    <a:firstRow>
      <a:tcTxStyle b="on" i="on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" name="Shape 6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"/>
          <p:cNvGrpSpPr/>
          <p:nvPr/>
        </p:nvGrpSpPr>
        <p:grpSpPr>
          <a:xfrm>
            <a:off x="128587" y="1392435"/>
            <a:ext cx="2565402" cy="1209628"/>
            <a:chOff x="0" y="0"/>
            <a:chExt cx="2565400" cy="1209626"/>
          </a:xfrm>
        </p:grpSpPr>
        <p:sp>
          <p:nvSpPr>
            <p:cNvPr id="20" name="Rectangle"/>
            <p:cNvSpPr/>
            <p:nvPr/>
          </p:nvSpPr>
          <p:spPr>
            <a:xfrm>
              <a:off x="0" y="0"/>
              <a:ext cx="2565401" cy="1209627"/>
            </a:xfrm>
            <a:prstGeom prst="rect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>
                <a:tabLst>
                  <a:tab pos="50800" algn="l"/>
                  <a:tab pos="685800" algn="l"/>
                  <a:tab pos="1333500" algn="l"/>
                  <a:tab pos="1968500" algn="l"/>
                  <a:tab pos="2590800" algn="l"/>
                  <a:tab pos="3251200" algn="l"/>
                  <a:tab pos="3873500" algn="l"/>
                  <a:tab pos="4521200" algn="l"/>
                  <a:tab pos="5156200" algn="l"/>
                  <a:tab pos="5791200" algn="l"/>
                  <a:tab pos="6438900" algn="l"/>
                </a:tabLst>
                <a:defRPr b="1" sz="1800"/>
              </a:pPr>
            </a:p>
          </p:txBody>
        </p:sp>
        <p:sp>
          <p:nvSpPr>
            <p:cNvPr id="21" name="Vision &amp; Handicap…"/>
            <p:cNvSpPr txBox="1"/>
            <p:nvPr/>
          </p:nvSpPr>
          <p:spPr>
            <a:xfrm>
              <a:off x="0" y="-1"/>
              <a:ext cx="2443907" cy="11786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marL="240631" indent="-240631" algn="r">
                <a:buSzPct val="100000"/>
                <a:buAutoNum type="arabicPeriod" startAt="1"/>
                <a:tabLst>
                  <a:tab pos="50800" algn="l"/>
                  <a:tab pos="685800" algn="l"/>
                  <a:tab pos="1333500" algn="l"/>
                  <a:tab pos="1968500" algn="l"/>
                  <a:tab pos="2590800" algn="l"/>
                  <a:tab pos="3251200" algn="l"/>
                  <a:tab pos="3873500" algn="l"/>
                  <a:tab pos="4521200" algn="l"/>
                  <a:tab pos="5156200" algn="l"/>
                  <a:tab pos="5791200" algn="l"/>
                  <a:tab pos="6438900" algn="l"/>
                </a:tabLst>
                <a:defRPr sz="1600"/>
              </a:pPr>
              <a:r>
                <a:rPr b="1" sz="1800" u="sng"/>
                <a:t>Vision &amp; Handicap</a:t>
              </a:r>
              <a:endParaRPr b="1" sz="1800" u="sng"/>
            </a:p>
            <a:p>
              <a:pPr marL="240631" indent="-240631" algn="r">
                <a:buSzPct val="100000"/>
                <a:buAutoNum type="arabicPeriod" startAt="1"/>
                <a:tabLst>
                  <a:tab pos="50800" algn="l"/>
                  <a:tab pos="685800" algn="l"/>
                  <a:tab pos="1333500" algn="l"/>
                  <a:tab pos="1968500" algn="l"/>
                  <a:tab pos="2590800" algn="l"/>
                  <a:tab pos="3251200" algn="l"/>
                  <a:tab pos="3873500" algn="l"/>
                  <a:tab pos="4521200" algn="l"/>
                  <a:tab pos="5156200" algn="l"/>
                  <a:tab pos="5791200" algn="l"/>
                  <a:tab pos="6438900" algn="l"/>
                </a:tabLst>
                <a:defRPr sz="1600"/>
              </a:pPr>
              <a:r>
                <a:rPr i="1" sz="1800"/>
                <a:t>Déficience visuelle</a:t>
              </a:r>
              <a:endParaRPr i="1" sz="1800"/>
            </a:p>
            <a:p>
              <a:pPr marL="240631" indent="-240631" algn="r">
                <a:buSzPct val="100000"/>
                <a:buAutoNum type="arabicPeriod" startAt="1"/>
                <a:tabLst>
                  <a:tab pos="50800" algn="l"/>
                  <a:tab pos="685800" algn="l"/>
                  <a:tab pos="1333500" algn="l"/>
                  <a:tab pos="1968500" algn="l"/>
                  <a:tab pos="2590800" algn="l"/>
                  <a:tab pos="3251200" algn="l"/>
                  <a:tab pos="3873500" algn="l"/>
                  <a:tab pos="4521200" algn="l"/>
                  <a:tab pos="5156200" algn="l"/>
                  <a:tab pos="5791200" algn="l"/>
                  <a:tab pos="6438900" algn="l"/>
                </a:tabLst>
                <a:defRPr sz="1600"/>
              </a:pPr>
              <a:r>
                <a:rPr i="1" sz="1800"/>
                <a:t>Handicap maudit</a:t>
              </a:r>
              <a:endParaRPr i="1" sz="1800"/>
            </a:p>
            <a:p>
              <a:pPr marL="240631" indent="-240631" algn="r">
                <a:buSzPct val="100000"/>
                <a:buAutoNum type="arabicPeriod" startAt="1"/>
                <a:tabLst>
                  <a:tab pos="50800" algn="l"/>
                  <a:tab pos="685800" algn="l"/>
                  <a:tab pos="1333500" algn="l"/>
                  <a:tab pos="1968500" algn="l"/>
                  <a:tab pos="2590800" algn="l"/>
                  <a:tab pos="3251200" algn="l"/>
                  <a:tab pos="3873500" algn="l"/>
                  <a:tab pos="4521200" algn="l"/>
                  <a:tab pos="5156200" algn="l"/>
                  <a:tab pos="5791200" algn="l"/>
                  <a:tab pos="6438900" algn="l"/>
                </a:tabLst>
                <a:defRPr sz="1600"/>
              </a:pPr>
              <a:r>
                <a:rPr i="1" sz="1800"/>
                <a:t>Organisation &amp; avis</a:t>
              </a:r>
            </a:p>
          </p:txBody>
        </p:sp>
      </p:grpSp>
      <p:pic>
        <p:nvPicPr>
          <p:cNvPr id="23" name="Logo_Handisub_3FF.jpg" descr="Logo_Handisub_3FF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8" y="-7285"/>
            <a:ext cx="3593150" cy="1199478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P CHAUVIERE, et JPIQUET…"/>
          <p:cNvSpPr txBox="1"/>
          <p:nvPr/>
        </p:nvSpPr>
        <p:spPr>
          <a:xfrm>
            <a:off x="5386387" y="-20638"/>
            <a:ext cx="7543801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sz="1600"/>
            </a:pPr>
            <a:r>
              <a:rPr i="1" sz="1400">
                <a:solidFill>
                  <a:schemeClr val="accent2"/>
                </a:solidFill>
              </a:rPr>
              <a:t>P CHAUVIERE, et JPIQUET </a:t>
            </a:r>
            <a:endParaRPr sz="1400">
              <a:solidFill>
                <a:schemeClr val="accent2"/>
              </a:solidFill>
              <a:latin typeface="Impact"/>
              <a:ea typeface="Impact"/>
              <a:cs typeface="Impact"/>
              <a:sym typeface="Impact"/>
            </a:endParaRPr>
          </a:p>
          <a:p>
            <a:pPr algn="ctr">
              <a:defRPr sz="1600"/>
            </a:pPr>
            <a:r>
              <a:rPr i="1" sz="1400">
                <a:solidFill>
                  <a:schemeClr val="accent2"/>
                </a:solidFill>
              </a:rPr>
              <a:t>Stage EH2 - Antibes 2019</a:t>
            </a:r>
          </a:p>
        </p:txBody>
      </p:sp>
      <p:sp>
        <p:nvSpPr>
          <p:cNvPr id="2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éficient v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"/>
          <p:cNvGrpSpPr/>
          <p:nvPr/>
        </p:nvGrpSpPr>
        <p:grpSpPr>
          <a:xfrm>
            <a:off x="128587" y="1427162"/>
            <a:ext cx="2622800" cy="1266827"/>
            <a:chOff x="0" y="0"/>
            <a:chExt cx="2622799" cy="1266826"/>
          </a:xfrm>
        </p:grpSpPr>
        <p:sp>
          <p:nvSpPr>
            <p:cNvPr id="32" name="Rectangle"/>
            <p:cNvSpPr/>
            <p:nvPr/>
          </p:nvSpPr>
          <p:spPr>
            <a:xfrm>
              <a:off x="-1" y="-1"/>
              <a:ext cx="2622801" cy="1266828"/>
            </a:xfrm>
            <a:prstGeom prst="rect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>
                <a:tabLst>
                  <a:tab pos="50800" algn="l"/>
                  <a:tab pos="685800" algn="l"/>
                  <a:tab pos="1333500" algn="l"/>
                  <a:tab pos="1968500" algn="l"/>
                  <a:tab pos="2590800" algn="l"/>
                  <a:tab pos="3251200" algn="l"/>
                  <a:tab pos="3873500" algn="l"/>
                  <a:tab pos="4521200" algn="l"/>
                  <a:tab pos="5156200" algn="l"/>
                  <a:tab pos="5791200" algn="l"/>
                  <a:tab pos="6438900" algn="l"/>
                </a:tabLst>
                <a:defRPr b="1" sz="1800"/>
              </a:pPr>
            </a:p>
          </p:txBody>
        </p:sp>
        <p:sp>
          <p:nvSpPr>
            <p:cNvPr id="33" name="Vision &amp; Handicap…"/>
            <p:cNvSpPr/>
            <p:nvPr/>
          </p:nvSpPr>
          <p:spPr>
            <a:xfrm>
              <a:off x="63500" y="74612"/>
              <a:ext cx="24002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L="240631" indent="-240631" algn="r">
                <a:buSzPct val="100000"/>
                <a:buAutoNum type="arabicPeriod" startAt="1"/>
                <a:tabLst>
                  <a:tab pos="50800" algn="l"/>
                  <a:tab pos="685800" algn="l"/>
                  <a:tab pos="1333500" algn="l"/>
                  <a:tab pos="1968500" algn="l"/>
                  <a:tab pos="2590800" algn="l"/>
                  <a:tab pos="3251200" algn="l"/>
                  <a:tab pos="3873500" algn="l"/>
                  <a:tab pos="4521200" algn="l"/>
                  <a:tab pos="5156200" algn="l"/>
                  <a:tab pos="5791200" algn="l"/>
                  <a:tab pos="6438900" algn="l"/>
                </a:tabLst>
                <a:defRPr sz="1600"/>
              </a:pPr>
              <a:r>
                <a:rPr i="1" sz="1800"/>
                <a:t>Vision &amp; Handicap</a:t>
              </a:r>
              <a:endParaRPr b="1" i="1" sz="1800" u="sng"/>
            </a:p>
            <a:p>
              <a:pPr marL="240631" indent="-240631" algn="r">
                <a:buSzPct val="100000"/>
                <a:buAutoNum type="arabicPeriod" startAt="1"/>
                <a:tabLst>
                  <a:tab pos="50800" algn="l"/>
                  <a:tab pos="685800" algn="l"/>
                  <a:tab pos="1333500" algn="l"/>
                  <a:tab pos="1968500" algn="l"/>
                  <a:tab pos="2590800" algn="l"/>
                  <a:tab pos="3251200" algn="l"/>
                  <a:tab pos="3873500" algn="l"/>
                  <a:tab pos="4521200" algn="l"/>
                  <a:tab pos="5156200" algn="l"/>
                  <a:tab pos="5791200" algn="l"/>
                  <a:tab pos="6438900" algn="l"/>
                </a:tabLst>
                <a:defRPr sz="1600"/>
              </a:pPr>
              <a:r>
                <a:rPr b="1" sz="1800" u="sng"/>
                <a:t>Déficience visuelle</a:t>
              </a:r>
              <a:endParaRPr b="1" sz="1800" u="sng"/>
            </a:p>
            <a:p>
              <a:pPr marL="240631" indent="-240631" algn="r">
                <a:buSzPct val="100000"/>
                <a:buAutoNum type="arabicPeriod" startAt="1"/>
                <a:tabLst>
                  <a:tab pos="50800" algn="l"/>
                  <a:tab pos="685800" algn="l"/>
                  <a:tab pos="1333500" algn="l"/>
                  <a:tab pos="1968500" algn="l"/>
                  <a:tab pos="2590800" algn="l"/>
                  <a:tab pos="3251200" algn="l"/>
                  <a:tab pos="3873500" algn="l"/>
                  <a:tab pos="4521200" algn="l"/>
                  <a:tab pos="5156200" algn="l"/>
                  <a:tab pos="5791200" algn="l"/>
                  <a:tab pos="6438900" algn="l"/>
                </a:tabLst>
                <a:defRPr sz="1600"/>
              </a:pPr>
              <a:r>
                <a:rPr i="1" sz="1800"/>
                <a:t>Handicap maudit</a:t>
              </a:r>
              <a:endParaRPr i="1" sz="1800"/>
            </a:p>
            <a:p>
              <a:pPr marL="240631" indent="-240631" algn="r">
                <a:buSzPct val="100000"/>
                <a:buAutoNum type="arabicPeriod" startAt="1"/>
                <a:tabLst>
                  <a:tab pos="50800" algn="l"/>
                  <a:tab pos="685800" algn="l"/>
                  <a:tab pos="1333500" algn="l"/>
                  <a:tab pos="1968500" algn="l"/>
                  <a:tab pos="2590800" algn="l"/>
                  <a:tab pos="3251200" algn="l"/>
                  <a:tab pos="3873500" algn="l"/>
                  <a:tab pos="4521200" algn="l"/>
                  <a:tab pos="5156200" algn="l"/>
                  <a:tab pos="5791200" algn="l"/>
                  <a:tab pos="6438900" algn="l"/>
                </a:tabLst>
                <a:defRPr sz="1600"/>
              </a:pPr>
              <a:r>
                <a:rPr i="1" sz="1800"/>
                <a:t>Organisation &amp; avis</a:t>
              </a:r>
            </a:p>
          </p:txBody>
        </p:sp>
      </p:grpSp>
      <p:pic>
        <p:nvPicPr>
          <p:cNvPr id="35" name="Logo_Handisub_3FF.jpg" descr="Logo_Handisub_3FF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8" y="-7285"/>
            <a:ext cx="3593150" cy="1199478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P CHAUVIERE, C FRACHON et J PIQUET…"/>
          <p:cNvSpPr txBox="1"/>
          <p:nvPr/>
        </p:nvSpPr>
        <p:spPr>
          <a:xfrm>
            <a:off x="5386387" y="-20638"/>
            <a:ext cx="7543801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sz="1600"/>
            </a:pPr>
            <a:r>
              <a:rPr i="1" sz="1400">
                <a:solidFill>
                  <a:schemeClr val="accent2"/>
                </a:solidFill>
              </a:rPr>
              <a:t>P CHAUVIERE, C FRACHON et J PIQUET </a:t>
            </a:r>
            <a:endParaRPr sz="1400">
              <a:solidFill>
                <a:schemeClr val="accent2"/>
              </a:solidFill>
              <a:latin typeface="Impact"/>
              <a:ea typeface="Impact"/>
              <a:cs typeface="Impact"/>
              <a:sym typeface="Impact"/>
            </a:endParaRPr>
          </a:p>
          <a:p>
            <a:pPr algn="ctr">
              <a:defRPr sz="1600"/>
            </a:pPr>
            <a:r>
              <a:rPr i="1" sz="1400">
                <a:solidFill>
                  <a:schemeClr val="accent2"/>
                </a:solidFill>
              </a:rPr>
              <a:t>Stage EH2 - Antibes 2019</a:t>
            </a:r>
          </a:p>
        </p:txBody>
      </p:sp>
      <p:sp>
        <p:nvSpPr>
          <p:cNvPr id="3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Handi maud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e"/>
          <p:cNvGrpSpPr/>
          <p:nvPr/>
        </p:nvGrpSpPr>
        <p:grpSpPr>
          <a:xfrm>
            <a:off x="128587" y="1427162"/>
            <a:ext cx="2370636" cy="1200549"/>
            <a:chOff x="0" y="0"/>
            <a:chExt cx="2370634" cy="1200547"/>
          </a:xfrm>
        </p:grpSpPr>
        <p:sp>
          <p:nvSpPr>
            <p:cNvPr id="44" name="Rectangle"/>
            <p:cNvSpPr/>
            <p:nvPr/>
          </p:nvSpPr>
          <p:spPr>
            <a:xfrm>
              <a:off x="-1" y="0"/>
              <a:ext cx="2370636" cy="1200548"/>
            </a:xfrm>
            <a:prstGeom prst="rect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>
                <a:tabLst>
                  <a:tab pos="50800" algn="l"/>
                  <a:tab pos="685800" algn="l"/>
                  <a:tab pos="1333500" algn="l"/>
                  <a:tab pos="1968500" algn="l"/>
                  <a:tab pos="2590800" algn="l"/>
                  <a:tab pos="3251200" algn="l"/>
                  <a:tab pos="3873500" algn="l"/>
                  <a:tab pos="4521200" algn="l"/>
                  <a:tab pos="5156200" algn="l"/>
                  <a:tab pos="5791200" algn="l"/>
                  <a:tab pos="6438900" algn="l"/>
                </a:tabLst>
                <a:defRPr b="1" sz="1800"/>
              </a:pPr>
            </a:p>
          </p:txBody>
        </p:sp>
        <p:sp>
          <p:nvSpPr>
            <p:cNvPr id="45" name="Vision &amp; Handicap…"/>
            <p:cNvSpPr/>
            <p:nvPr/>
          </p:nvSpPr>
          <p:spPr>
            <a:xfrm>
              <a:off x="38100" y="25400"/>
              <a:ext cx="220826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L="240631" indent="-240631" algn="r">
                <a:buSzPct val="100000"/>
                <a:buAutoNum type="arabicPeriod" startAt="1"/>
                <a:tabLst>
                  <a:tab pos="50800" algn="l"/>
                  <a:tab pos="685800" algn="l"/>
                  <a:tab pos="1333500" algn="l"/>
                  <a:tab pos="1968500" algn="l"/>
                  <a:tab pos="2590800" algn="l"/>
                  <a:tab pos="3251200" algn="l"/>
                  <a:tab pos="3873500" algn="l"/>
                  <a:tab pos="4521200" algn="l"/>
                  <a:tab pos="5156200" algn="l"/>
                  <a:tab pos="5791200" algn="l"/>
                  <a:tab pos="6438900" algn="l"/>
                </a:tabLst>
                <a:defRPr sz="1600"/>
              </a:pPr>
              <a:r>
                <a:rPr i="1" sz="1800"/>
                <a:t>Vision &amp; Handicap</a:t>
              </a:r>
              <a:endParaRPr b="1" i="1" sz="1800" u="sng"/>
            </a:p>
            <a:p>
              <a:pPr marL="240631" indent="-240631" algn="r">
                <a:buSzPct val="100000"/>
                <a:buAutoNum type="arabicPeriod" startAt="1"/>
                <a:tabLst>
                  <a:tab pos="50800" algn="l"/>
                  <a:tab pos="685800" algn="l"/>
                  <a:tab pos="1333500" algn="l"/>
                  <a:tab pos="1968500" algn="l"/>
                  <a:tab pos="2590800" algn="l"/>
                  <a:tab pos="3251200" algn="l"/>
                  <a:tab pos="3873500" algn="l"/>
                  <a:tab pos="4521200" algn="l"/>
                  <a:tab pos="5156200" algn="l"/>
                  <a:tab pos="5791200" algn="l"/>
                  <a:tab pos="6438900" algn="l"/>
                </a:tabLst>
                <a:defRPr sz="1600"/>
              </a:pPr>
              <a:r>
                <a:rPr i="1" sz="1800"/>
                <a:t>Déficience visuelle</a:t>
              </a:r>
              <a:endParaRPr i="1" sz="1800"/>
            </a:p>
            <a:p>
              <a:pPr marL="240631" indent="-240631" algn="r">
                <a:buSzPct val="100000"/>
                <a:buAutoNum type="arabicPeriod" startAt="1"/>
                <a:tabLst>
                  <a:tab pos="50800" algn="l"/>
                  <a:tab pos="685800" algn="l"/>
                  <a:tab pos="1333500" algn="l"/>
                  <a:tab pos="1968500" algn="l"/>
                  <a:tab pos="2590800" algn="l"/>
                  <a:tab pos="3251200" algn="l"/>
                  <a:tab pos="3873500" algn="l"/>
                  <a:tab pos="4521200" algn="l"/>
                  <a:tab pos="5156200" algn="l"/>
                  <a:tab pos="5791200" algn="l"/>
                  <a:tab pos="6438900" algn="l"/>
                </a:tabLst>
                <a:defRPr sz="1600"/>
              </a:pPr>
              <a:r>
                <a:rPr b="1" sz="1800" u="sng"/>
                <a:t>Handicap maudit</a:t>
              </a:r>
              <a:endParaRPr b="1" sz="1800" u="sng"/>
            </a:p>
            <a:p>
              <a:pPr marL="240631" indent="-240631" algn="r">
                <a:buSzPct val="100000"/>
                <a:buAutoNum type="arabicPeriod" startAt="1"/>
                <a:tabLst>
                  <a:tab pos="50800" algn="l"/>
                  <a:tab pos="685800" algn="l"/>
                  <a:tab pos="1333500" algn="l"/>
                  <a:tab pos="1968500" algn="l"/>
                  <a:tab pos="2590800" algn="l"/>
                  <a:tab pos="3251200" algn="l"/>
                  <a:tab pos="3873500" algn="l"/>
                  <a:tab pos="4521200" algn="l"/>
                  <a:tab pos="5156200" algn="l"/>
                  <a:tab pos="5791200" algn="l"/>
                  <a:tab pos="6438900" algn="l"/>
                </a:tabLst>
                <a:defRPr sz="1600"/>
              </a:pPr>
              <a:r>
                <a:rPr i="1" sz="1800"/>
                <a:t>Organisation &amp; avis</a:t>
              </a:r>
            </a:p>
          </p:txBody>
        </p:sp>
      </p:grpSp>
      <p:pic>
        <p:nvPicPr>
          <p:cNvPr id="47" name="Logo_Handisub_3FF.jpg" descr="Logo_Handisub_3FF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8" y="-7285"/>
            <a:ext cx="3593150" cy="1199478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P CHAUVIERE, et JPIQUET…"/>
          <p:cNvSpPr txBox="1"/>
          <p:nvPr/>
        </p:nvSpPr>
        <p:spPr>
          <a:xfrm>
            <a:off x="5386387" y="-20638"/>
            <a:ext cx="7543801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sz="1600"/>
            </a:pPr>
            <a:r>
              <a:rPr i="1" sz="1400">
                <a:solidFill>
                  <a:schemeClr val="accent2"/>
                </a:solidFill>
              </a:rPr>
              <a:t>P CHAUVIERE, et JPIQUET </a:t>
            </a:r>
            <a:endParaRPr sz="1400">
              <a:solidFill>
                <a:schemeClr val="accent2"/>
              </a:solidFill>
              <a:latin typeface="Impact"/>
              <a:ea typeface="Impact"/>
              <a:cs typeface="Impact"/>
              <a:sym typeface="Impact"/>
            </a:endParaRPr>
          </a:p>
          <a:p>
            <a:pPr algn="ctr">
              <a:defRPr sz="1600"/>
            </a:pPr>
            <a:r>
              <a:rPr i="1" sz="1400">
                <a:solidFill>
                  <a:schemeClr val="accent2"/>
                </a:solidFill>
              </a:rPr>
              <a:t>Stage EH2 - Antibes 2019</a:t>
            </a:r>
          </a:p>
        </p:txBody>
      </p:sp>
      <p:sp>
        <p:nvSpPr>
          <p:cNvPr id="4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rga &amp;av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e"/>
          <p:cNvGrpSpPr/>
          <p:nvPr/>
        </p:nvGrpSpPr>
        <p:grpSpPr>
          <a:xfrm>
            <a:off x="377825" y="1427162"/>
            <a:ext cx="2576613" cy="1214539"/>
            <a:chOff x="0" y="0"/>
            <a:chExt cx="2576612" cy="1214537"/>
          </a:xfrm>
        </p:grpSpPr>
        <p:sp>
          <p:nvSpPr>
            <p:cNvPr id="56" name="Rectangle"/>
            <p:cNvSpPr/>
            <p:nvPr/>
          </p:nvSpPr>
          <p:spPr>
            <a:xfrm>
              <a:off x="0" y="0"/>
              <a:ext cx="2576613" cy="1214538"/>
            </a:xfrm>
            <a:prstGeom prst="rect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>
                <a:tabLst>
                  <a:tab pos="50800" algn="l"/>
                  <a:tab pos="685800" algn="l"/>
                  <a:tab pos="1333500" algn="l"/>
                  <a:tab pos="1968500" algn="l"/>
                  <a:tab pos="2590800" algn="l"/>
                  <a:tab pos="3251200" algn="l"/>
                  <a:tab pos="3873500" algn="l"/>
                  <a:tab pos="4521200" algn="l"/>
                  <a:tab pos="5156200" algn="l"/>
                  <a:tab pos="5791200" algn="l"/>
                  <a:tab pos="6438900" algn="l"/>
                </a:tabLst>
                <a:defRPr b="1" sz="1800"/>
              </a:pPr>
            </a:p>
          </p:txBody>
        </p:sp>
        <p:sp>
          <p:nvSpPr>
            <p:cNvPr id="57" name="Vision &amp; Handicap…"/>
            <p:cNvSpPr/>
            <p:nvPr/>
          </p:nvSpPr>
          <p:spPr>
            <a:xfrm>
              <a:off x="25400" y="25400"/>
              <a:ext cx="242416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L="240631" indent="-240631" algn="r">
                <a:buSzPct val="100000"/>
                <a:buAutoNum type="arabicPeriod" startAt="1"/>
                <a:tabLst>
                  <a:tab pos="50800" algn="l"/>
                  <a:tab pos="685800" algn="l"/>
                  <a:tab pos="1333500" algn="l"/>
                  <a:tab pos="1968500" algn="l"/>
                  <a:tab pos="2590800" algn="l"/>
                  <a:tab pos="3251200" algn="l"/>
                  <a:tab pos="3873500" algn="l"/>
                  <a:tab pos="4521200" algn="l"/>
                  <a:tab pos="5156200" algn="l"/>
                  <a:tab pos="5791200" algn="l"/>
                  <a:tab pos="6438900" algn="l"/>
                </a:tabLst>
                <a:defRPr sz="1600"/>
              </a:pPr>
              <a:r>
                <a:rPr i="1" sz="1800"/>
                <a:t>Vision &amp; Handicap</a:t>
              </a:r>
              <a:endParaRPr b="1" i="1" sz="1800" u="sng"/>
            </a:p>
            <a:p>
              <a:pPr marL="240631" indent="-240631" algn="r">
                <a:buSzPct val="100000"/>
                <a:buAutoNum type="arabicPeriod" startAt="1"/>
                <a:tabLst>
                  <a:tab pos="50800" algn="l"/>
                  <a:tab pos="685800" algn="l"/>
                  <a:tab pos="1333500" algn="l"/>
                  <a:tab pos="1968500" algn="l"/>
                  <a:tab pos="2590800" algn="l"/>
                  <a:tab pos="3251200" algn="l"/>
                  <a:tab pos="3873500" algn="l"/>
                  <a:tab pos="4521200" algn="l"/>
                  <a:tab pos="5156200" algn="l"/>
                  <a:tab pos="5791200" algn="l"/>
                  <a:tab pos="6438900" algn="l"/>
                </a:tabLst>
                <a:defRPr sz="1600"/>
              </a:pPr>
              <a:r>
                <a:rPr i="1" sz="1800"/>
                <a:t>Déficience visuelle</a:t>
              </a:r>
              <a:endParaRPr i="1" sz="1800"/>
            </a:p>
            <a:p>
              <a:pPr marL="240631" indent="-240631" algn="r">
                <a:buSzPct val="100000"/>
                <a:buAutoNum type="arabicPeriod" startAt="1"/>
                <a:tabLst>
                  <a:tab pos="50800" algn="l"/>
                  <a:tab pos="685800" algn="l"/>
                  <a:tab pos="1333500" algn="l"/>
                  <a:tab pos="1968500" algn="l"/>
                  <a:tab pos="2590800" algn="l"/>
                  <a:tab pos="3251200" algn="l"/>
                  <a:tab pos="3873500" algn="l"/>
                  <a:tab pos="4521200" algn="l"/>
                  <a:tab pos="5156200" algn="l"/>
                  <a:tab pos="5791200" algn="l"/>
                  <a:tab pos="6438900" algn="l"/>
                </a:tabLst>
                <a:defRPr sz="1600"/>
              </a:pPr>
              <a:r>
                <a:rPr i="1" sz="1800"/>
                <a:t>Handicap maudit</a:t>
              </a:r>
              <a:endParaRPr i="1" sz="1800"/>
            </a:p>
            <a:p>
              <a:pPr marL="240631" indent="-240631" algn="r">
                <a:buSzPct val="100000"/>
                <a:buAutoNum type="arabicPeriod" startAt="1"/>
                <a:tabLst>
                  <a:tab pos="50800" algn="l"/>
                  <a:tab pos="685800" algn="l"/>
                  <a:tab pos="1333500" algn="l"/>
                  <a:tab pos="1968500" algn="l"/>
                  <a:tab pos="2590800" algn="l"/>
                  <a:tab pos="3251200" algn="l"/>
                  <a:tab pos="3873500" algn="l"/>
                  <a:tab pos="4521200" algn="l"/>
                  <a:tab pos="5156200" algn="l"/>
                  <a:tab pos="5791200" algn="l"/>
                  <a:tab pos="6438900" algn="l"/>
                </a:tabLst>
                <a:defRPr sz="1600"/>
              </a:pPr>
              <a:r>
                <a:rPr b="1" sz="1800" u="sng"/>
                <a:t>Organisation &amp; avis</a:t>
              </a:r>
            </a:p>
          </p:txBody>
        </p:sp>
      </p:grpSp>
      <p:pic>
        <p:nvPicPr>
          <p:cNvPr id="59" name="Logo_Handisub_3FF.jpg" descr="Logo_Handisub_3FF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8" y="-7285"/>
            <a:ext cx="3593150" cy="1199478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P CHAUVIERE, et JPIQUET…"/>
          <p:cNvSpPr txBox="1"/>
          <p:nvPr/>
        </p:nvSpPr>
        <p:spPr>
          <a:xfrm>
            <a:off x="5386387" y="-20638"/>
            <a:ext cx="7543801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sz="1600"/>
            </a:pPr>
            <a:r>
              <a:rPr i="1" sz="1400">
                <a:solidFill>
                  <a:schemeClr val="accent2"/>
                </a:solidFill>
              </a:rPr>
              <a:t>P CHAUVIERE, et JPIQUET </a:t>
            </a:r>
            <a:endParaRPr sz="1400">
              <a:solidFill>
                <a:schemeClr val="accent2"/>
              </a:solidFill>
              <a:latin typeface="Impact"/>
              <a:ea typeface="Impact"/>
              <a:cs typeface="Impact"/>
              <a:sym typeface="Impact"/>
            </a:endParaRPr>
          </a:p>
          <a:p>
            <a:pPr algn="ctr">
              <a:defRPr sz="1600"/>
            </a:pPr>
            <a:r>
              <a:rPr i="1" sz="1400">
                <a:solidFill>
                  <a:schemeClr val="accent2"/>
                </a:solidFill>
              </a:rPr>
              <a:t>Stage EH2 - Antibes 2019</a:t>
            </a:r>
          </a:p>
        </p:txBody>
      </p:sp>
      <p:sp>
        <p:nvSpPr>
          <p:cNvPr id="6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chemeClr val="accent3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 CHAUVIERE, et JPIQUET…"/>
          <p:cNvSpPr txBox="1"/>
          <p:nvPr/>
        </p:nvSpPr>
        <p:spPr>
          <a:xfrm>
            <a:off x="5386387" y="-20638"/>
            <a:ext cx="7543801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sz="1600"/>
            </a:pPr>
            <a:r>
              <a:rPr i="1" sz="1400">
                <a:solidFill>
                  <a:schemeClr val="accent2"/>
                </a:solidFill>
              </a:rPr>
              <a:t>P CHAUVIERE, et JPIQUET </a:t>
            </a:r>
            <a:endParaRPr sz="1400">
              <a:solidFill>
                <a:schemeClr val="accent2"/>
              </a:solidFill>
              <a:latin typeface="Impact"/>
              <a:ea typeface="Impact"/>
              <a:cs typeface="Impact"/>
              <a:sym typeface="Impact"/>
            </a:endParaRPr>
          </a:p>
          <a:p>
            <a:pPr algn="ctr">
              <a:defRPr sz="1600"/>
            </a:pPr>
            <a:r>
              <a:rPr i="1" sz="1400">
                <a:solidFill>
                  <a:schemeClr val="accent2"/>
                </a:solidFill>
              </a:rPr>
              <a:t>Stage EH2 - Antibes 2019</a:t>
            </a:r>
          </a:p>
        </p:txBody>
      </p:sp>
      <p:pic>
        <p:nvPicPr>
          <p:cNvPr id="3" name="Logo_Handisub_3FF.jpg" descr="Logo_Handisub_3FF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8" y="-7285"/>
            <a:ext cx="3593150" cy="119947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e du titre"/>
          <p:cNvSpPr txBox="1"/>
          <p:nvPr>
            <p:ph type="title"/>
          </p:nvPr>
        </p:nvSpPr>
        <p:spPr>
          <a:xfrm>
            <a:off x="650240" y="130951"/>
            <a:ext cx="11704320" cy="2144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 anchor="ctr"/>
          <a:lstStyle/>
          <a:p>
            <a:pPr/>
            <a:r>
              <a:t>Texte du titre</a:t>
            </a:r>
          </a:p>
        </p:txBody>
      </p:sp>
      <p:sp>
        <p:nvSpPr>
          <p:cNvPr id="5" name="Texte niveau 1…"/>
          <p:cNvSpPr txBox="1"/>
          <p:nvPr>
            <p:ph type="body" idx="1"/>
          </p:nvPr>
        </p:nvSpPr>
        <p:spPr>
          <a:xfrm>
            <a:off x="650240" y="2275839"/>
            <a:ext cx="11704320" cy="7477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" name="Numéro de diapositive"/>
          <p:cNvSpPr txBox="1"/>
          <p:nvPr>
            <p:ph type="sldNum" sz="quarter" idx="2"/>
          </p:nvPr>
        </p:nvSpPr>
        <p:spPr>
          <a:xfrm>
            <a:off x="9320106" y="8779791"/>
            <a:ext cx="3034454" cy="52070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000" u="none">
          <a:solidFill>
            <a:srgbClr val="004292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000" u="none">
          <a:solidFill>
            <a:srgbClr val="004292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000" u="none">
          <a:solidFill>
            <a:srgbClr val="004292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000" u="none">
          <a:solidFill>
            <a:srgbClr val="004292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000" u="none">
          <a:solidFill>
            <a:srgbClr val="004292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000" u="none">
          <a:solidFill>
            <a:srgbClr val="004292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000" u="none">
          <a:solidFill>
            <a:srgbClr val="004292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000" u="none">
          <a:solidFill>
            <a:srgbClr val="004292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000" u="none">
          <a:solidFill>
            <a:srgbClr val="004292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474662" marR="0" indent="-474662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190625" marR="0" indent="-733425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b="0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00200" marR="0" indent="-685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93925" marR="0" indent="-822325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b="0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743200" marR="0" indent="-914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200400" marR="0" indent="-914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657600" marR="0" indent="-914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4114800" marR="0" indent="-914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572000" marR="0" indent="-914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1- Vision &amp; Handicap en plongée"/>
          <p:cNvSpPr txBox="1"/>
          <p:nvPr>
            <p:ph type="title" idx="4294967295"/>
          </p:nvPr>
        </p:nvSpPr>
        <p:spPr>
          <a:xfrm>
            <a:off x="341312" y="5091112"/>
            <a:ext cx="12322176" cy="1465263"/>
          </a:xfrm>
          <a:prstGeom prst="rect">
            <a:avLst/>
          </a:prstGeom>
          <a:ln w="25400">
            <a:solidFill>
              <a:srgbClr val="FF2600"/>
            </a:solidFill>
            <a:round/>
          </a:ln>
        </p:spPr>
        <p:txBody>
          <a:bodyPr lIns="0" tIns="0" rIns="0" bIns="0">
            <a:normAutofit fontScale="100000" lnSpcReduction="0"/>
          </a:bodyPr>
          <a:lstStyle>
            <a:lvl1pPr>
              <a:defRPr sz="5600">
                <a:solidFill>
                  <a:srgbClr val="000000"/>
                </a:solidFill>
              </a:defRPr>
            </a:lvl1pPr>
          </a:lstStyle>
          <a:p>
            <a:pPr>
              <a:defRPr sz="5000">
                <a:solidFill>
                  <a:srgbClr val="004292"/>
                </a:solidFill>
              </a:defRPr>
            </a:pPr>
            <a:r>
              <a:rPr sz="5600">
                <a:solidFill>
                  <a:srgbClr val="000000"/>
                </a:solidFill>
              </a:rPr>
              <a:t>1- Vision &amp; Handicap en plongée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Définir la cécité"/>
          <p:cNvSpPr txBox="1"/>
          <p:nvPr>
            <p:ph type="title" idx="4294967295"/>
          </p:nvPr>
        </p:nvSpPr>
        <p:spPr>
          <a:xfrm>
            <a:off x="4810125" y="790575"/>
            <a:ext cx="7543800" cy="1268413"/>
          </a:xfrm>
          <a:prstGeom prst="rect">
            <a:avLst/>
          </a:prstGeom>
        </p:spPr>
        <p:txBody>
          <a:bodyPr lIns="0" tIns="0" rIns="0" bIns="0" anchor="t">
            <a:normAutofit fontScale="100000" lnSpcReduction="0"/>
          </a:bodyPr>
          <a:lstStyle>
            <a:lvl1pPr>
              <a:defRPr>
                <a:solidFill>
                  <a:srgbClr val="011993"/>
                </a:solidFill>
              </a:defRPr>
            </a:lvl1pPr>
          </a:lstStyle>
          <a:p>
            <a:pPr/>
            <a:r>
              <a:t>Définir la cécité</a:t>
            </a:r>
          </a:p>
        </p:txBody>
      </p:sp>
      <p:sp>
        <p:nvSpPr>
          <p:cNvPr id="104" name="La déficience visuelle s'apprécie en vision binoculaire et après correction.…"/>
          <p:cNvSpPr txBox="1"/>
          <p:nvPr>
            <p:ph type="body" idx="4294967295"/>
          </p:nvPr>
        </p:nvSpPr>
        <p:spPr>
          <a:xfrm>
            <a:off x="650875" y="2987675"/>
            <a:ext cx="11703050" cy="676592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marL="0" indent="0" defTabSz="831850">
              <a:spcBef>
                <a:spcPts val="600"/>
              </a:spcBef>
              <a:buSzTx/>
              <a:buNone/>
            </a:pPr>
            <a:r>
              <a:rPr sz="3200"/>
              <a:t>La déficience visuelle s'apprécie en vision binoculaire et après correction.</a:t>
            </a:r>
            <a:endParaRPr sz="3200"/>
          </a:p>
          <a:p>
            <a:pPr marL="0" indent="0" defTabSz="831850">
              <a:spcBef>
                <a:spcPts val="600"/>
              </a:spcBef>
              <a:buSzTx/>
              <a:buNone/>
            </a:pPr>
            <a:endParaRPr sz="3200"/>
          </a:p>
          <a:p>
            <a:pPr marL="0" indent="0" defTabSz="831850">
              <a:spcBef>
                <a:spcPts val="600"/>
              </a:spcBef>
              <a:buSzTx/>
              <a:buNone/>
            </a:pPr>
            <a:r>
              <a:rPr sz="3200"/>
              <a:t>Définition de la cécité selon les MDPH :</a:t>
            </a:r>
            <a:endParaRPr sz="3200"/>
          </a:p>
          <a:p>
            <a:pPr marL="0" indent="0" defTabSz="831850">
              <a:spcBef>
                <a:spcPts val="600"/>
              </a:spcBef>
              <a:buClr>
                <a:srgbClr val="000000"/>
              </a:buClr>
              <a:buChar char="•"/>
            </a:pPr>
            <a:r>
              <a:rPr sz="3200"/>
              <a:t>   </a:t>
            </a:r>
            <a:r>
              <a:rPr b="1" sz="3200"/>
              <a:t>Cécité complète</a:t>
            </a:r>
            <a:r>
              <a:rPr sz="3200"/>
              <a:t> : abolition de la perception de la lumière ;</a:t>
            </a:r>
            <a:endParaRPr sz="3200"/>
          </a:p>
          <a:p>
            <a:pPr marL="0" indent="0" defTabSz="831850">
              <a:spcBef>
                <a:spcPts val="600"/>
              </a:spcBef>
              <a:buClr>
                <a:srgbClr val="000000"/>
              </a:buClr>
              <a:buChar char="•"/>
            </a:pPr>
            <a:r>
              <a:rPr b="1" sz="3200"/>
              <a:t>   Quasi-cécité</a:t>
            </a:r>
            <a:r>
              <a:rPr sz="3200"/>
              <a:t> : vision centrale = ou &lt; à 1/20 d'un œil, celle de l'autre inférieure à 1/20, avec déficience des champs visuels périphériques n'excède pas 20° dans le secteur le plus étendu ;</a:t>
            </a:r>
            <a:endParaRPr sz="3200"/>
          </a:p>
          <a:p>
            <a:pPr marL="0" indent="0" defTabSz="831850">
              <a:spcBef>
                <a:spcPts val="600"/>
              </a:spcBef>
              <a:buClr>
                <a:srgbClr val="000000"/>
              </a:buClr>
              <a:buChar char="•"/>
            </a:pPr>
            <a:r>
              <a:rPr b="1" sz="3200"/>
              <a:t>   Cécité professionnelle</a:t>
            </a:r>
            <a:r>
              <a:rPr sz="3200"/>
              <a:t> : meilleur oeil a une acuité égale au plus à 1/20 avec un rétrécissement du champ visuel inférieur à 20° dans son secteur le plus étendu.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rincipales incapacités et difficultés courantes à l'origine de gênes et situations de handicap :…"/>
          <p:cNvSpPr txBox="1"/>
          <p:nvPr>
            <p:ph type="body" idx="4294967295"/>
          </p:nvPr>
        </p:nvSpPr>
        <p:spPr>
          <a:xfrm>
            <a:off x="650875" y="2987675"/>
            <a:ext cx="11703050" cy="676592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marL="0" indent="0" defTabSz="831850">
              <a:spcBef>
                <a:spcPts val="600"/>
              </a:spcBef>
              <a:buSzTx/>
              <a:buNone/>
            </a:pPr>
            <a:r>
              <a:rPr b="1" sz="3200"/>
              <a:t>Principales incapacités et difficultés courantes à l'origine de gênes et situations de handicap :</a:t>
            </a:r>
            <a:endParaRPr b="1" sz="3200"/>
          </a:p>
          <a:p>
            <a:pPr marL="0" indent="0" defTabSz="831850">
              <a:spcBef>
                <a:spcPts val="600"/>
              </a:spcBef>
              <a:buClr>
                <a:srgbClr val="000000"/>
              </a:buClr>
              <a:buChar char="•"/>
            </a:pPr>
            <a:r>
              <a:rPr sz="3200"/>
              <a:t>pouvoir reconnaître sans se tromper des personnes dans la rue ou dans son environnement social et professionnel ;</a:t>
            </a:r>
            <a:endParaRPr sz="3200"/>
          </a:p>
          <a:p>
            <a:pPr marL="0" indent="0" defTabSz="831850">
              <a:spcBef>
                <a:spcPts val="600"/>
              </a:spcBef>
              <a:buClr>
                <a:srgbClr val="000000"/>
              </a:buClr>
              <a:buChar char="•"/>
            </a:pPr>
            <a:r>
              <a:rPr sz="3200"/>
              <a:t>voir de loin, lire distinctement les caractères et reconnaître les formes ;</a:t>
            </a:r>
            <a:endParaRPr sz="3200"/>
          </a:p>
          <a:p>
            <a:pPr marL="0" indent="0" defTabSz="831850">
              <a:spcBef>
                <a:spcPts val="600"/>
              </a:spcBef>
              <a:buClr>
                <a:srgbClr val="000000"/>
              </a:buClr>
              <a:buChar char="•"/>
            </a:pPr>
            <a:r>
              <a:rPr sz="3200"/>
              <a:t>lire en vision fine : distinguer les détails et petits caractères ;</a:t>
            </a:r>
            <a:endParaRPr sz="3200"/>
          </a:p>
          <a:p>
            <a:pPr marL="0" indent="0" defTabSz="831850">
              <a:spcBef>
                <a:spcPts val="600"/>
              </a:spcBef>
              <a:buClr>
                <a:srgbClr val="000000"/>
              </a:buClr>
              <a:buChar char="•"/>
            </a:pPr>
            <a:r>
              <a:rPr sz="3200"/>
              <a:t>déchiffrer la signalisation (panneaux, messages…) ;</a:t>
            </a:r>
            <a:endParaRPr sz="3200"/>
          </a:p>
          <a:p>
            <a:pPr marL="0" indent="0" defTabSz="831850">
              <a:spcBef>
                <a:spcPts val="600"/>
              </a:spcBef>
              <a:buClr>
                <a:srgbClr val="000000"/>
              </a:buClr>
              <a:buChar char="•"/>
            </a:pPr>
            <a:r>
              <a:rPr sz="3200"/>
              <a:t>se repérer dans l'espace ;</a:t>
            </a:r>
            <a:endParaRPr sz="3200"/>
          </a:p>
          <a:p>
            <a:pPr marL="0" indent="0" defTabSz="831850">
              <a:spcBef>
                <a:spcPts val="600"/>
              </a:spcBef>
              <a:buClr>
                <a:srgbClr val="000000"/>
              </a:buClr>
              <a:buChar char="•"/>
            </a:pPr>
            <a:r>
              <a:rPr sz="3200"/>
              <a:t>s'orienter ;</a:t>
            </a:r>
            <a:endParaRPr sz="3200"/>
          </a:p>
          <a:p>
            <a:pPr marL="0" indent="0" defTabSz="831850">
              <a:spcBef>
                <a:spcPts val="600"/>
              </a:spcBef>
              <a:buClr>
                <a:srgbClr val="000000"/>
              </a:buClr>
              <a:buChar char="•"/>
            </a:pPr>
            <a:r>
              <a:rPr sz="3200"/>
              <a:t>se déplacer.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usieurs façons de  mal voir…"/>
          <p:cNvSpPr txBox="1"/>
          <p:nvPr>
            <p:ph type="title" idx="4294967295"/>
          </p:nvPr>
        </p:nvSpPr>
        <p:spPr>
          <a:xfrm>
            <a:off x="4872037" y="1001443"/>
            <a:ext cx="7543801" cy="1465264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795527">
              <a:defRPr sz="4350">
                <a:solidFill>
                  <a:srgbClr val="011993"/>
                </a:solidFill>
              </a:defRPr>
            </a:pPr>
            <a:r>
              <a:t>Plusieurs façons de </a:t>
            </a:r>
            <a:br/>
            <a:r>
              <a:t>mal voir…</a:t>
            </a:r>
          </a:p>
        </p:txBody>
      </p:sp>
      <p:sp>
        <p:nvSpPr>
          <p:cNvPr id="109" name="Vision totale mais floue :  la perception d'une personne atteinte de cataracte ressemble à celle que l’on peut avoir à travers un verre dépoli (contrastes peu perceptibles, distances mal appréciées, absence de perception du relief, couleurs atténuées et intolérance à la lumière forte).…"/>
          <p:cNvSpPr txBox="1"/>
          <p:nvPr>
            <p:ph type="body" idx="4294967295"/>
          </p:nvPr>
        </p:nvSpPr>
        <p:spPr>
          <a:xfrm>
            <a:off x="650875" y="2795588"/>
            <a:ext cx="11703050" cy="695801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buSzTx/>
              <a:buNone/>
            </a:pPr>
            <a:r>
              <a:rPr b="1" sz="2000" u="sng"/>
              <a:t>Vision totale mais floue : </a:t>
            </a:r>
            <a:br>
              <a:rPr b="1" sz="2000" u="sng"/>
            </a:br>
            <a:r>
              <a:rPr sz="2000"/>
              <a:t>la perception d'une personne atteinte de cataracte ressemble à celle que l’on peut avoir à travers un verre dépoli (contrastes peu perceptibles, distances mal appréciées, absence de perception du relief, couleurs atténuées et intolérance à la lumière forte).</a:t>
            </a:r>
            <a:endParaRPr sz="2000"/>
          </a:p>
          <a:p>
            <a:pPr>
              <a:buSzTx/>
              <a:buNone/>
            </a:pPr>
            <a:r>
              <a:rPr b="1" sz="2000" u="sng"/>
              <a:t>Atteinte de la vision périphérique : </a:t>
            </a:r>
            <a:br>
              <a:rPr b="1" sz="2000" u="sng"/>
            </a:br>
            <a:r>
              <a:rPr sz="2000"/>
              <a:t>ses atteintes ont pour conséquence un champ visuel extrêmement rétréci comme à travers un tube. C'est le cas de la personne atteinte de rétinite pigmentaire qui ne peut voir que ce qu’elle fixe et plus rien autour : elle pourra lire des caractères suffisamment petits mais sera très gênée dans ses déplacements.</a:t>
            </a:r>
            <a:endParaRPr sz="2000"/>
          </a:p>
          <a:p>
            <a:pPr>
              <a:buSzTx/>
              <a:buNone/>
            </a:pPr>
            <a:r>
              <a:rPr b="1" sz="2000" u="sng"/>
              <a:t>Atteinte de la vision centrale :</a:t>
            </a:r>
            <a:r>
              <a:rPr sz="2000"/>
              <a:t> </a:t>
            </a:r>
            <a:endParaRPr sz="2000"/>
          </a:p>
          <a:p>
            <a:pPr>
              <a:buSzTx/>
              <a:buNone/>
            </a:pPr>
            <a:r>
              <a:rPr sz="2000"/>
              <a:t>	ses atteintes se traduisent par une tache sur une zone limitée du centre de la rétine ; elles provoquent une altération de la vision des détails et des couleurs. En revanche, les personnes atteintes conservent une bonne perception de l’espace et du mouvement.</a:t>
            </a:r>
            <a:endParaRPr sz="2000"/>
          </a:p>
          <a:p>
            <a:pPr>
              <a:buSzTx/>
              <a:buNone/>
            </a:pPr>
            <a:r>
              <a:rPr b="1" sz="2000" u="sng"/>
              <a:t>D'autres phénomènes accompagnant la déficience visuelle peuvent avoir des conséquences défavorables sur la vision </a:t>
            </a:r>
            <a:r>
              <a:rPr sz="2000"/>
              <a:t>:</a:t>
            </a:r>
            <a:endParaRPr sz="2000"/>
          </a:p>
          <a:p>
            <a:pPr>
              <a:buSzTx/>
              <a:buNone/>
            </a:pPr>
            <a:r>
              <a:rPr sz="2000"/>
              <a:t>	- le trouble du réflexe de fixation ou nystagmus ;</a:t>
            </a:r>
            <a:endParaRPr sz="2000"/>
          </a:p>
          <a:p>
            <a:pPr>
              <a:buSzTx/>
              <a:buNone/>
            </a:pPr>
            <a:r>
              <a:rPr sz="2000"/>
              <a:t>	- l'intolérance à la lumière ou photophobie ;</a:t>
            </a:r>
            <a:endParaRPr sz="2000"/>
          </a:p>
          <a:p>
            <a:pPr>
              <a:buSzTx/>
              <a:buNone/>
            </a:pPr>
            <a:r>
              <a:rPr sz="2000"/>
              <a:t>	- la mauvaise vison des couleurs ou dyschromatopsie.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02050" y="2811462"/>
            <a:ext cx="8940800" cy="6705601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Image normale"/>
          <p:cNvSpPr txBox="1"/>
          <p:nvPr/>
        </p:nvSpPr>
        <p:spPr>
          <a:xfrm>
            <a:off x="4792662" y="1892300"/>
            <a:ext cx="6759576" cy="803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>
            <a:spAutoFit/>
          </a:bodyPr>
          <a:lstStyle>
            <a:lvl1pPr algn="ctr">
              <a:defRPr sz="4400"/>
            </a:lvl1pPr>
          </a:lstStyle>
          <a:p>
            <a:pPr>
              <a:defRPr sz="1600"/>
            </a:pPr>
            <a:r>
              <a:rPr sz="4400"/>
              <a:t>Image normale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rincipales formes de malvoyances"/>
          <p:cNvSpPr txBox="1"/>
          <p:nvPr>
            <p:ph type="title" idx="4294967295"/>
          </p:nvPr>
        </p:nvSpPr>
        <p:spPr>
          <a:xfrm>
            <a:off x="4810125" y="593725"/>
            <a:ext cx="7543800" cy="1465263"/>
          </a:xfrm>
          <a:prstGeom prst="rect">
            <a:avLst/>
          </a:prstGeom>
        </p:spPr>
        <p:txBody>
          <a:bodyPr lIns="0" tIns="0" rIns="0" bIns="0" anchor="t">
            <a:normAutofit fontScale="100000" lnSpcReduction="0"/>
          </a:bodyPr>
          <a:lstStyle>
            <a:lvl1pPr defTabSz="795337">
              <a:defRPr b="0" sz="1800">
                <a:solidFill>
                  <a:srgbClr val="000000"/>
                </a:solidFill>
              </a:defRPr>
            </a:lvl1pPr>
          </a:lstStyle>
          <a:p>
            <a:pPr>
              <a:defRPr b="1" sz="5000">
                <a:solidFill>
                  <a:srgbClr val="004292"/>
                </a:solidFill>
              </a:defRPr>
            </a:pPr>
            <a:r>
              <a:rPr b="0" sz="1800">
                <a:solidFill>
                  <a:srgbClr val="000000"/>
                </a:solidFill>
              </a:rPr>
              <a:t>Principales formes de malvoyances</a:t>
            </a:r>
          </a:p>
        </p:txBody>
      </p:sp>
      <p:sp>
        <p:nvSpPr>
          <p:cNvPr id="115" name="Atteinte de la vision centrale :…"/>
          <p:cNvSpPr txBox="1"/>
          <p:nvPr>
            <p:ph type="body" idx="4294967295"/>
          </p:nvPr>
        </p:nvSpPr>
        <p:spPr>
          <a:xfrm>
            <a:off x="650875" y="2987675"/>
            <a:ext cx="11703050" cy="676592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marL="0" indent="0">
              <a:buSzTx/>
              <a:buNone/>
            </a:pPr>
            <a:r>
              <a:t>Atteinte de la </a:t>
            </a:r>
            <a:r>
              <a:rPr b="1"/>
              <a:t>vision centrale</a:t>
            </a:r>
            <a:r>
              <a:t> :</a:t>
            </a:r>
          </a:p>
          <a:p>
            <a:pPr marL="0" indent="0">
              <a:buSzTx/>
              <a:buNone/>
            </a:pPr>
            <a:r>
              <a:t>- Baisse de l'acuité visuelle (de près et précise), </a:t>
            </a:r>
          </a:p>
          <a:p>
            <a:pPr marL="0" indent="0">
              <a:buSzTx/>
              <a:buNone/>
            </a:pPr>
            <a:r>
              <a:t>- Influe sur la profondeur du champ visuel.</a:t>
            </a:r>
          </a:p>
          <a:p>
            <a:pPr marL="0" indent="0">
              <a:buSzTx/>
              <a:buNone/>
            </a:pPr>
          </a:p>
          <a:p>
            <a:pPr marL="0" indent="0">
              <a:buSzTx/>
              <a:buNone/>
            </a:pPr>
            <a:r>
              <a:rPr i="1">
                <a:solidFill>
                  <a:schemeClr val="accent2"/>
                </a:solidFill>
              </a:rPr>
              <a:t>Incapacités totales ou partielles d'écriture, de lecture, de coordinations occulomanuelles fines.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Atteinte de la vision centrale"/>
          <p:cNvSpPr txBox="1"/>
          <p:nvPr/>
        </p:nvSpPr>
        <p:spPr>
          <a:xfrm>
            <a:off x="4113212" y="1928812"/>
            <a:ext cx="7885113" cy="803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>
            <a:spAutoFit/>
          </a:bodyPr>
          <a:lstStyle>
            <a:lvl1pPr algn="r">
              <a:defRPr sz="4400"/>
            </a:lvl1pPr>
          </a:lstStyle>
          <a:p>
            <a:pPr>
              <a:defRPr sz="1600"/>
            </a:pPr>
            <a:r>
              <a:rPr sz="4400"/>
              <a:t>Atteinte de la vision centrale</a:t>
            </a:r>
          </a:p>
        </p:txBody>
      </p:sp>
      <p:pic>
        <p:nvPicPr>
          <p:cNvPr id="118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81387" y="2817812"/>
            <a:ext cx="9148763" cy="6861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Atteinte de la vision périphérique :…"/>
          <p:cNvSpPr txBox="1"/>
          <p:nvPr>
            <p:ph type="body" idx="4294967295"/>
          </p:nvPr>
        </p:nvSpPr>
        <p:spPr>
          <a:xfrm>
            <a:off x="650875" y="2987675"/>
            <a:ext cx="11703050" cy="676592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marL="0" indent="0">
              <a:buSzTx/>
              <a:buNone/>
            </a:pPr>
            <a:r>
              <a:t>Atteinte de la </a:t>
            </a:r>
            <a:r>
              <a:rPr b="1"/>
              <a:t>vision périphérique</a:t>
            </a:r>
            <a:r>
              <a:t> :</a:t>
            </a:r>
          </a:p>
          <a:p>
            <a:pPr marL="0" indent="0">
              <a:spcBef>
                <a:spcPts val="600"/>
              </a:spcBef>
              <a:buSzTx/>
              <a:buNone/>
            </a:pPr>
            <a:r>
              <a:t>- Plus de perception visuelle possible, ou de qualité suffisante, autour du point de fixation. </a:t>
            </a:r>
          </a:p>
          <a:p>
            <a:pPr marL="0" indent="0">
              <a:spcBef>
                <a:spcPts val="600"/>
              </a:spcBef>
              <a:buSzTx/>
              <a:buNone/>
            </a:pPr>
            <a:r>
              <a:t>- Champ visuel rétréci jusqu'à devenir tubulaire. </a:t>
            </a:r>
          </a:p>
          <a:p>
            <a:pPr marL="0" indent="0">
              <a:spcBef>
                <a:spcPts val="600"/>
              </a:spcBef>
              <a:buSzTx/>
              <a:buNone/>
            </a:pPr>
            <a:r>
              <a:t>- Altération de la vision du mouvement, la recherche visuelle, la vision de nuit.</a:t>
            </a:r>
          </a:p>
          <a:p>
            <a:pPr marL="0" indent="0">
              <a:spcBef>
                <a:spcPts val="600"/>
              </a:spcBef>
              <a:buSzTx/>
              <a:buNone/>
            </a:pPr>
          </a:p>
          <a:p>
            <a:pPr marL="0" indent="0">
              <a:spcBef>
                <a:spcPts val="600"/>
              </a:spcBef>
              <a:buSzTx/>
              <a:buNone/>
            </a:pPr>
            <a:r>
              <a:rPr i="1">
                <a:solidFill>
                  <a:schemeClr val="accent2"/>
                </a:solidFill>
              </a:rPr>
              <a:t>Incapacités totales ou partielles de déplacements, de poursuite visuelle, de contrôle visuel par faible éclairement.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Atteinte de la vision périphérique"/>
          <p:cNvSpPr txBox="1"/>
          <p:nvPr/>
        </p:nvSpPr>
        <p:spPr>
          <a:xfrm>
            <a:off x="3511549" y="2224087"/>
            <a:ext cx="8909052" cy="803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>
            <a:spAutoFit/>
          </a:bodyPr>
          <a:lstStyle>
            <a:lvl1pPr algn="r">
              <a:defRPr sz="4400"/>
            </a:lvl1pPr>
          </a:lstStyle>
          <a:p>
            <a:pPr>
              <a:defRPr sz="1600"/>
            </a:pPr>
            <a:r>
              <a:rPr sz="4400"/>
              <a:t>Atteinte de la vision périphérique</a:t>
            </a:r>
          </a:p>
        </p:txBody>
      </p:sp>
      <p:pic>
        <p:nvPicPr>
          <p:cNvPr id="123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89350" y="3402012"/>
            <a:ext cx="8551863" cy="6413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La vision floue :…"/>
          <p:cNvSpPr txBox="1"/>
          <p:nvPr>
            <p:ph type="body" idx="4294967295"/>
          </p:nvPr>
        </p:nvSpPr>
        <p:spPr>
          <a:xfrm>
            <a:off x="650875" y="2987675"/>
            <a:ext cx="11703050" cy="676592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marL="0" indent="0">
              <a:buSzTx/>
              <a:buNone/>
            </a:pPr>
            <a:r>
              <a:t>La </a:t>
            </a:r>
            <a:r>
              <a:rPr b="1"/>
              <a:t>vision floue</a:t>
            </a:r>
            <a:r>
              <a:t> :</a:t>
            </a:r>
          </a:p>
          <a:p>
            <a:pPr marL="0" indent="0">
              <a:spcBef>
                <a:spcPts val="600"/>
              </a:spcBef>
              <a:buSzTx/>
              <a:buNone/>
            </a:pPr>
            <a:r>
              <a:t>- Réduction de l'acuité visuelle par opacification des milieux transparents de l'oeil, </a:t>
            </a:r>
          </a:p>
          <a:p>
            <a:pPr marL="0" indent="0">
              <a:spcBef>
                <a:spcPts val="600"/>
              </a:spcBef>
              <a:buSzTx/>
              <a:buNone/>
            </a:pPr>
            <a:r>
              <a:t>- Faible vision des contrastes et des couleurs.</a:t>
            </a:r>
          </a:p>
          <a:p>
            <a:pPr marL="0" indent="0">
              <a:spcBef>
                <a:spcPts val="600"/>
              </a:spcBef>
              <a:buSzTx/>
              <a:buNone/>
            </a:pPr>
          </a:p>
          <a:p>
            <a:pPr marL="0" indent="0">
              <a:spcBef>
                <a:spcPts val="600"/>
              </a:spcBef>
              <a:buSzTx/>
              <a:buNone/>
            </a:pPr>
            <a:r>
              <a:rPr i="1">
                <a:solidFill>
                  <a:schemeClr val="accent2"/>
                </a:solidFill>
              </a:rPr>
              <a:t>Incapacités totales ou partielles de lecture et de déplacements, de perception des reliefs, forte sensibilité à l'éblouissement.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Vision floue"/>
          <p:cNvSpPr txBox="1"/>
          <p:nvPr/>
        </p:nvSpPr>
        <p:spPr>
          <a:xfrm>
            <a:off x="4937125" y="1878012"/>
            <a:ext cx="3130550" cy="803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>
            <a:spAutoFit/>
          </a:bodyPr>
          <a:lstStyle>
            <a:lvl1pPr algn="r">
              <a:defRPr sz="4400"/>
            </a:lvl1pPr>
          </a:lstStyle>
          <a:p>
            <a:pPr>
              <a:defRPr sz="1600"/>
            </a:pPr>
            <a:r>
              <a:rPr sz="4400"/>
              <a:t>Vision floue</a:t>
            </a:r>
          </a:p>
        </p:txBody>
      </p:sp>
      <p:pic>
        <p:nvPicPr>
          <p:cNvPr id="128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9450" y="2790825"/>
            <a:ext cx="9105900" cy="68262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Leur permettre de découvrir un milieu improbable, des sensations inconnues…"/>
          <p:cNvSpPr txBox="1"/>
          <p:nvPr>
            <p:ph type="body" idx="4294967295"/>
          </p:nvPr>
        </p:nvSpPr>
        <p:spPr>
          <a:xfrm>
            <a:off x="650239" y="3153198"/>
            <a:ext cx="11704322" cy="6600402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500"/>
              </a:spcBef>
              <a:buSzTx/>
              <a:buNone/>
            </a:pPr>
            <a:r>
              <a:rPr b="1"/>
              <a:t>Leur permettre de découvrir un milieu improbable, des sensations inconnues</a:t>
            </a:r>
            <a:endParaRPr b="1"/>
          </a:p>
          <a:p>
            <a:pPr marL="0" indent="0">
              <a:spcBef>
                <a:spcPts val="500"/>
              </a:spcBef>
              <a:buChar char="•"/>
            </a:pPr>
            <a:r>
              <a:rPr b="1"/>
              <a:t> </a:t>
            </a:r>
            <a:r>
              <a:t>Une grande nouveauté</a:t>
            </a:r>
          </a:p>
          <a:p>
            <a:pPr marL="0" indent="0">
              <a:spcBef>
                <a:spcPts val="500"/>
              </a:spcBef>
              <a:buChar char="•"/>
            </a:pPr>
            <a:r>
              <a:t> Une étrangeté</a:t>
            </a:r>
          </a:p>
          <a:p>
            <a:pPr marL="0" indent="0">
              <a:spcBef>
                <a:spcPts val="500"/>
              </a:spcBef>
              <a:buChar char="•"/>
            </a:pPr>
            <a:r>
              <a:t> Un milieu agressif ?</a:t>
            </a:r>
          </a:p>
          <a:p>
            <a:pPr marL="0" indent="0">
              <a:spcBef>
                <a:spcPts val="500"/>
              </a:spcBef>
              <a:buChar char="•"/>
            </a:pPr>
            <a:r>
              <a:t> Une proprioception de nouvelles sensations</a:t>
            </a:r>
          </a:p>
          <a:p>
            <a:pPr marL="0" indent="0">
              <a:spcBef>
                <a:spcPts val="500"/>
              </a:spcBef>
              <a:buChar char="•"/>
            </a:pPr>
            <a:r>
              <a:t> Une attirance pour ce que l'on craint</a:t>
            </a:r>
          </a:p>
          <a:p>
            <a:pPr marL="0" indent="0">
              <a:spcBef>
                <a:spcPts val="500"/>
              </a:spcBef>
              <a:buChar char="•"/>
            </a:pPr>
            <a:r>
              <a:t> Une conscience de ces "dangers" </a:t>
            </a:r>
          </a:p>
          <a:p>
            <a:pPr marL="0" indent="0">
              <a:spcBef>
                <a:spcPts val="500"/>
              </a:spcBef>
              <a:buChar char="•"/>
            </a:pPr>
            <a:r>
              <a:t> Une envie de faire comme tout le monde</a:t>
            </a:r>
          </a:p>
        </p:txBody>
      </p:sp>
      <p:sp>
        <p:nvSpPr>
          <p:cNvPr id="73" name="Pourquoi les faire plonger ?"/>
          <p:cNvSpPr txBox="1"/>
          <p:nvPr>
            <p:ph type="title" idx="4294967295"/>
          </p:nvPr>
        </p:nvSpPr>
        <p:spPr>
          <a:xfrm>
            <a:off x="5048038" y="612026"/>
            <a:ext cx="7451021" cy="2008373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rgbClr val="011993"/>
                </a:solidFill>
              </a:defRPr>
            </a:lvl1pPr>
          </a:lstStyle>
          <a:p>
            <a:pPr/>
            <a:r>
              <a:t>Pourquoi les faire plonger 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Atteintes visuelles d’origine cérébrale :…"/>
          <p:cNvSpPr txBox="1"/>
          <p:nvPr>
            <p:ph type="body" idx="4294967295"/>
          </p:nvPr>
        </p:nvSpPr>
        <p:spPr>
          <a:xfrm>
            <a:off x="650875" y="2987675"/>
            <a:ext cx="11703050" cy="676592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marL="0" indent="0">
              <a:buSzTx/>
              <a:buNone/>
            </a:pPr>
            <a:r>
              <a:rPr b="1"/>
              <a:t>Atteintes visuelles d’origine cérébrale :</a:t>
            </a:r>
            <a:endParaRPr b="1"/>
          </a:p>
          <a:p>
            <a:pPr marL="0" indent="0">
              <a:spcBef>
                <a:spcPts val="600"/>
              </a:spcBef>
              <a:buClr>
                <a:srgbClr val="000000"/>
              </a:buClr>
              <a:buChar char="•"/>
            </a:pPr>
            <a:r>
              <a:t>Suite à un traumatisme ou à une lésion cérébrale notamment (cécité corticale, agnosie visuelle...)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Déficience visuelle &amp;…"/>
          <p:cNvSpPr txBox="1"/>
          <p:nvPr>
            <p:ph type="title" idx="4294967295"/>
          </p:nvPr>
        </p:nvSpPr>
        <p:spPr>
          <a:xfrm>
            <a:off x="4306725" y="641578"/>
            <a:ext cx="8229601" cy="1246620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/>
          <a:p>
            <a:pPr defTabSz="676655">
              <a:defRPr sz="3700"/>
            </a:pPr>
            <a:r>
              <a:t>Déficience visuelle &amp;</a:t>
            </a:r>
          </a:p>
          <a:p>
            <a:pPr defTabSz="676655">
              <a:defRPr sz="3700"/>
            </a:pPr>
            <a:r>
              <a:t>Contraste des couleurs</a:t>
            </a:r>
          </a:p>
        </p:txBody>
      </p:sp>
      <p:pic>
        <p:nvPicPr>
          <p:cNvPr id="133" name="image.tif" descr="image.tif"/>
          <p:cNvPicPr>
            <a:picLocks noChangeAspect="1"/>
          </p:cNvPicPr>
          <p:nvPr/>
        </p:nvPicPr>
        <p:blipFill>
          <a:blip r:embed="rId2">
            <a:extLst/>
          </a:blip>
          <a:srcRect l="0" t="6888" r="0" b="0"/>
          <a:stretch>
            <a:fillRect/>
          </a:stretch>
        </p:blipFill>
        <p:spPr>
          <a:xfrm>
            <a:off x="2822597" y="1968210"/>
            <a:ext cx="9354379" cy="77829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3 - La cécité… le Handicap maudit"/>
          <p:cNvSpPr txBox="1"/>
          <p:nvPr>
            <p:ph type="title" idx="4294967295"/>
          </p:nvPr>
        </p:nvSpPr>
        <p:spPr>
          <a:xfrm>
            <a:off x="341312" y="5091112"/>
            <a:ext cx="12322176" cy="1465263"/>
          </a:xfrm>
          <a:prstGeom prst="rect">
            <a:avLst/>
          </a:prstGeom>
          <a:ln w="25400">
            <a:solidFill>
              <a:srgbClr val="FF2600"/>
            </a:solidFill>
            <a:round/>
          </a:ln>
        </p:spPr>
        <p:txBody>
          <a:bodyPr lIns="0" tIns="0" rIns="0" bIns="0">
            <a:normAutofit fontScale="100000" lnSpcReduction="0"/>
          </a:bodyPr>
          <a:lstStyle>
            <a:lvl1pPr>
              <a:defRPr sz="5600">
                <a:solidFill>
                  <a:srgbClr val="000000"/>
                </a:solidFill>
              </a:defRPr>
            </a:lvl1pPr>
          </a:lstStyle>
          <a:p>
            <a:pPr>
              <a:defRPr sz="5000">
                <a:solidFill>
                  <a:srgbClr val="004292"/>
                </a:solidFill>
              </a:defRPr>
            </a:pPr>
            <a:r>
              <a:rPr sz="5600">
                <a:solidFill>
                  <a:srgbClr val="000000"/>
                </a:solidFill>
              </a:rPr>
              <a:t>3 - La cécité… le Handicap maudit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Les représentations sociales…"/>
          <p:cNvSpPr txBox="1"/>
          <p:nvPr>
            <p:ph type="title" idx="4294967295"/>
          </p:nvPr>
        </p:nvSpPr>
        <p:spPr>
          <a:xfrm>
            <a:off x="4810125" y="593725"/>
            <a:ext cx="7543800" cy="1465263"/>
          </a:xfrm>
          <a:prstGeom prst="rect">
            <a:avLst/>
          </a:prstGeom>
        </p:spPr>
        <p:txBody>
          <a:bodyPr lIns="0" tIns="0" rIns="0" bIns="0" anchor="t">
            <a:normAutofit fontScale="100000" lnSpcReduction="0"/>
          </a:bodyPr>
          <a:lstStyle>
            <a:lvl1pPr defTabSz="795337">
              <a:defRPr b="0" sz="1800">
                <a:solidFill>
                  <a:srgbClr val="000000"/>
                </a:solidFill>
              </a:defRPr>
            </a:lvl1pPr>
          </a:lstStyle>
          <a:p>
            <a:pPr>
              <a:defRPr b="1" sz="5000">
                <a:solidFill>
                  <a:srgbClr val="004292"/>
                </a:solidFill>
              </a:defRPr>
            </a:pPr>
            <a:r>
              <a:rPr b="0" sz="1800">
                <a:solidFill>
                  <a:srgbClr val="000000"/>
                </a:solidFill>
              </a:rPr>
              <a:t>Les représentations sociales…</a:t>
            </a:r>
          </a:p>
        </p:txBody>
      </p:sp>
      <p:sp>
        <p:nvSpPr>
          <p:cNvPr id="138" name="L’aveugle au Moyen-Age peut voir ce que les yeux ne voient pas (à l’intérieur des êtres, des choses, de l’avenir…)…"/>
          <p:cNvSpPr txBox="1"/>
          <p:nvPr>
            <p:ph type="body" idx="4294967295"/>
          </p:nvPr>
        </p:nvSpPr>
        <p:spPr>
          <a:xfrm>
            <a:off x="650875" y="2987675"/>
            <a:ext cx="11703050" cy="676592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>
              <a:buClr>
                <a:srgbClr val="000000"/>
              </a:buClr>
              <a:buChar char="•"/>
            </a:pPr>
            <a:r>
              <a:t>L’aveugle au Moyen-Age peut voir ce que les yeux ne voient pas (à l’intérieur des êtres, des choses, de l’avenir…)</a:t>
            </a:r>
          </a:p>
          <a:p>
            <a:pPr>
              <a:buClr>
                <a:srgbClr val="000000"/>
              </a:buClr>
              <a:buChar char="•"/>
            </a:pPr>
            <a:r>
              <a:t>Situation peu enviable : mélange de respect et de cruauté, assimilé aux mendiants « la loi imposée par le seigneur … est de manger le pain acquis à la sueur de son travail »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L’histoire…"/>
          <p:cNvSpPr txBox="1"/>
          <p:nvPr>
            <p:ph type="title" idx="4294967295"/>
          </p:nvPr>
        </p:nvSpPr>
        <p:spPr>
          <a:xfrm>
            <a:off x="4835525" y="1032464"/>
            <a:ext cx="7543800" cy="1465263"/>
          </a:xfrm>
          <a:prstGeom prst="rect">
            <a:avLst/>
          </a:prstGeom>
        </p:spPr>
        <p:txBody>
          <a:bodyPr lIns="0" tIns="0" rIns="0" bIns="0" anchor="t">
            <a:normAutofit fontScale="100000" lnSpcReduction="0"/>
          </a:bodyPr>
          <a:lstStyle>
            <a:lvl1pPr>
              <a:defRPr>
                <a:solidFill>
                  <a:srgbClr val="3366CC"/>
                </a:solidFill>
              </a:defRPr>
            </a:lvl1pPr>
          </a:lstStyle>
          <a:p>
            <a:pPr>
              <a:defRPr>
                <a:solidFill>
                  <a:srgbClr val="004292"/>
                </a:solidFill>
              </a:defRPr>
            </a:pPr>
            <a:r>
              <a:rPr>
                <a:solidFill>
                  <a:srgbClr val="3366CC"/>
                </a:solidFill>
              </a:rPr>
              <a:t>L’histoire…</a:t>
            </a:r>
          </a:p>
        </p:txBody>
      </p:sp>
      <p:sp>
        <p:nvSpPr>
          <p:cNvPr id="141" name="XVIIIème siècle…"/>
          <p:cNvSpPr txBox="1"/>
          <p:nvPr>
            <p:ph type="body" idx="4294967295"/>
          </p:nvPr>
        </p:nvSpPr>
        <p:spPr>
          <a:xfrm>
            <a:off x="650875" y="2987675"/>
            <a:ext cx="11703050" cy="676592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marL="0" indent="0" defTabSz="822325">
              <a:spcBef>
                <a:spcPts val="0"/>
              </a:spcBef>
              <a:buSzTx/>
              <a:buNone/>
            </a:pPr>
            <a:r>
              <a:rPr b="1" sz="3200"/>
              <a:t>XVIII</a:t>
            </a:r>
            <a:r>
              <a:rPr b="1" baseline="31999" sz="3200"/>
              <a:t>ème</a:t>
            </a:r>
            <a:r>
              <a:rPr b="1" sz="3200"/>
              <a:t> siècle</a:t>
            </a:r>
            <a:endParaRPr b="1" sz="3200"/>
          </a:p>
          <a:p>
            <a:pPr marL="0" indent="0" defTabSz="822325">
              <a:spcBef>
                <a:spcPts val="0"/>
              </a:spcBef>
              <a:buClr>
                <a:srgbClr val="000000"/>
              </a:buClr>
              <a:buChar char="•"/>
            </a:pPr>
            <a:r>
              <a:rPr sz="3200"/>
              <a:t>« un idéal de justice sociale et de bonheur sur terre fondée sur la raison et la morale naturelle »</a:t>
            </a:r>
            <a:endParaRPr sz="3200"/>
          </a:p>
          <a:p>
            <a:pPr marL="0" indent="0" defTabSz="822325">
              <a:spcBef>
                <a:spcPts val="0"/>
              </a:spcBef>
              <a:buClr>
                <a:srgbClr val="000000"/>
              </a:buClr>
              <a:buChar char="•"/>
            </a:pPr>
            <a:r>
              <a:rPr sz="3200"/>
              <a:t>Diderot, Lettre sur les aveugles à l’usage de ceux qui voient</a:t>
            </a:r>
            <a:endParaRPr sz="3200"/>
          </a:p>
          <a:p>
            <a:pPr marL="0" indent="0" defTabSz="822325">
              <a:buSzTx/>
              <a:buNone/>
            </a:pPr>
            <a:r>
              <a:rPr b="1" sz="3200"/>
              <a:t>XIX</a:t>
            </a:r>
            <a:r>
              <a:rPr b="1" baseline="31999" sz="3200"/>
              <a:t>ème </a:t>
            </a:r>
            <a:r>
              <a:rPr b="1" sz="3200"/>
              <a:t>siècle</a:t>
            </a:r>
            <a:endParaRPr b="1" sz="3200"/>
          </a:p>
          <a:p>
            <a:pPr marL="0" indent="0" defTabSz="822325">
              <a:spcBef>
                <a:spcPts val="0"/>
              </a:spcBef>
              <a:buClr>
                <a:srgbClr val="000000"/>
              </a:buClr>
              <a:buChar char="•"/>
            </a:pPr>
            <a:r>
              <a:rPr sz="3200"/>
              <a:t>Institut des enfants aveugles</a:t>
            </a:r>
            <a:endParaRPr sz="3200"/>
          </a:p>
          <a:p>
            <a:pPr marL="0" indent="0" defTabSz="822325">
              <a:spcBef>
                <a:spcPts val="0"/>
              </a:spcBef>
              <a:buClr>
                <a:srgbClr val="000000"/>
              </a:buClr>
              <a:buChar char="•"/>
            </a:pPr>
            <a:r>
              <a:rPr sz="3200"/>
              <a:t>Valentin Haüy </a:t>
            </a:r>
            <a:endParaRPr sz="3200"/>
          </a:p>
          <a:p>
            <a:pPr marL="0" indent="0" defTabSz="822325">
              <a:spcBef>
                <a:spcPts val="0"/>
              </a:spcBef>
              <a:buClr>
                <a:srgbClr val="000000"/>
              </a:buClr>
              <a:buChar char="•"/>
            </a:pPr>
            <a:r>
              <a:rPr sz="3200"/>
              <a:t>Louis Braille (1829)</a:t>
            </a:r>
            <a:endParaRPr sz="3200"/>
          </a:p>
          <a:p>
            <a:pPr marL="0" indent="0" defTabSz="822325">
              <a:buSzTx/>
              <a:buNone/>
            </a:pPr>
            <a:r>
              <a:rPr b="1" sz="3200"/>
              <a:t>XX</a:t>
            </a:r>
            <a:r>
              <a:rPr b="1" baseline="31999" sz="3200"/>
              <a:t>ème </a:t>
            </a:r>
            <a:r>
              <a:rPr b="1" sz="3200"/>
              <a:t>siècle</a:t>
            </a:r>
            <a:endParaRPr b="1" sz="3200"/>
          </a:p>
          <a:p>
            <a:pPr marL="0" indent="0" defTabSz="822325">
              <a:spcBef>
                <a:spcPts val="0"/>
              </a:spcBef>
              <a:buClr>
                <a:srgbClr val="000000"/>
              </a:buClr>
              <a:buChar char="•"/>
            </a:pPr>
            <a:r>
              <a:rPr sz="3200"/>
              <a:t>Institut spécialisé </a:t>
            </a:r>
            <a:endParaRPr sz="3200"/>
          </a:p>
          <a:p>
            <a:pPr marL="0" indent="0" defTabSz="822325">
              <a:spcBef>
                <a:spcPts val="0"/>
              </a:spcBef>
              <a:buClr>
                <a:srgbClr val="000000"/>
              </a:buClr>
              <a:buChar char="•"/>
            </a:pPr>
            <a:r>
              <a:rPr sz="3200"/>
              <a:t>Loi Cordonnier de 1957 (embauche recommandée)</a:t>
            </a:r>
            <a:endParaRPr sz="3200"/>
          </a:p>
          <a:p>
            <a:pPr marL="0" indent="0" defTabSz="822325">
              <a:spcBef>
                <a:spcPts val="0"/>
              </a:spcBef>
              <a:buClr>
                <a:srgbClr val="000000"/>
              </a:buClr>
              <a:buChar char="•"/>
            </a:pPr>
            <a:r>
              <a:rPr sz="3200"/>
              <a:t>Loi d’orientation du 30 juin 1975 (emploi adapté)</a:t>
            </a:r>
            <a:endParaRPr sz="3200"/>
          </a:p>
          <a:p>
            <a:pPr marL="0" indent="0" defTabSz="822325">
              <a:spcBef>
                <a:spcPts val="0"/>
              </a:spcBef>
              <a:buClr>
                <a:srgbClr val="000000"/>
              </a:buClr>
              <a:buChar char="•"/>
            </a:pPr>
            <a:r>
              <a:rPr sz="3200"/>
              <a:t>Loi du 11 février 2005 (dite loi handicap)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hoses lues ou entendues à propos des aveugles (?)"/>
          <p:cNvSpPr txBox="1"/>
          <p:nvPr>
            <p:ph type="title" idx="4294967295"/>
          </p:nvPr>
        </p:nvSpPr>
        <p:spPr>
          <a:xfrm>
            <a:off x="4833937" y="1032464"/>
            <a:ext cx="7543801" cy="1465263"/>
          </a:xfrm>
          <a:prstGeom prst="rect">
            <a:avLst/>
          </a:prstGeom>
        </p:spPr>
        <p:txBody>
          <a:bodyPr lIns="0" tIns="0" rIns="0" bIns="0" anchor="t">
            <a:normAutofit fontScale="100000" lnSpcReduction="0"/>
          </a:bodyPr>
          <a:lstStyle>
            <a:lvl1pPr defTabSz="850391">
              <a:defRPr sz="4650"/>
            </a:lvl1pPr>
          </a:lstStyle>
          <a:p>
            <a:pPr/>
            <a:r>
              <a:t>Choses lues ou entendues à propos des aveugles (?)</a:t>
            </a:r>
          </a:p>
        </p:txBody>
      </p:sp>
      <p:sp>
        <p:nvSpPr>
          <p:cNvPr id="144" name="Développement des voies compensatrices !…"/>
          <p:cNvSpPr txBox="1"/>
          <p:nvPr>
            <p:ph type="body" idx="4294967295"/>
          </p:nvPr>
        </p:nvSpPr>
        <p:spPr>
          <a:xfrm>
            <a:off x="650875" y="2987675"/>
            <a:ext cx="11703050" cy="676592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marL="0" indent="0">
              <a:buSzTx/>
              <a:buNone/>
              <a:defRPr sz="2600"/>
            </a:pPr>
            <a:r>
              <a:rPr b="1"/>
              <a:t>Développement </a:t>
            </a:r>
            <a:r>
              <a:t>des voies </a:t>
            </a:r>
            <a:r>
              <a:rPr b="1"/>
              <a:t>compensatrices</a:t>
            </a:r>
            <a:r>
              <a:t> !</a:t>
            </a:r>
          </a:p>
          <a:p>
            <a:pPr lvl="1" marL="768350" indent="-387350">
              <a:spcBef>
                <a:spcPts val="600"/>
              </a:spcBef>
              <a:buClr>
                <a:srgbClr val="FF40FF"/>
              </a:buClr>
              <a:buChar char="•"/>
              <a:defRPr sz="2600"/>
            </a:pPr>
            <a:r>
              <a:t>Plus grande attention auditive…</a:t>
            </a:r>
          </a:p>
          <a:p>
            <a:pPr lvl="1" marL="768350" indent="-387350">
              <a:spcBef>
                <a:spcPts val="600"/>
              </a:spcBef>
              <a:buClr>
                <a:srgbClr val="FF40FF"/>
              </a:buClr>
              <a:buChar char="•"/>
              <a:defRPr sz="2600"/>
            </a:pPr>
            <a:r>
              <a:t>Meilleure interprétation des sons…</a:t>
            </a:r>
          </a:p>
          <a:p>
            <a:pPr lvl="1" marL="768350" indent="-387350">
              <a:spcBef>
                <a:spcPts val="600"/>
              </a:spcBef>
              <a:buClr>
                <a:srgbClr val="FF40FF"/>
              </a:buClr>
              <a:buChar char="•"/>
              <a:defRPr sz="2600"/>
            </a:pPr>
            <a:r>
              <a:t>Discrimination tactile plus fine…</a:t>
            </a:r>
          </a:p>
          <a:p>
            <a:pPr lvl="1" marL="768350" indent="-387350">
              <a:spcBef>
                <a:spcPts val="600"/>
              </a:spcBef>
              <a:buClr>
                <a:srgbClr val="FF40FF"/>
              </a:buClr>
              <a:buChar char="•"/>
              <a:defRPr sz="2600"/>
            </a:pPr>
            <a:r>
              <a:t>Meilleure mémoire…</a:t>
            </a:r>
          </a:p>
          <a:p>
            <a:pPr lvl="1" marL="768350" indent="-387350">
              <a:spcBef>
                <a:spcPts val="600"/>
              </a:spcBef>
              <a:buClr>
                <a:srgbClr val="FF40FF"/>
              </a:buClr>
              <a:buChar char="•"/>
              <a:defRPr sz="2600"/>
            </a:pPr>
            <a:r>
              <a:t>Sens des obstacles…</a:t>
            </a:r>
          </a:p>
          <a:p>
            <a:pPr marL="0" indent="0">
              <a:buSzTx/>
              <a:buNone/>
              <a:defRPr sz="2600"/>
            </a:pPr>
          </a:p>
          <a:p>
            <a:pPr marL="0" indent="0">
              <a:buSzTx/>
              <a:buNone/>
              <a:defRPr sz="2600"/>
            </a:pPr>
            <a:r>
              <a:t>Cécité = Handicap psychologique !</a:t>
            </a:r>
          </a:p>
          <a:p>
            <a:pPr lvl="1" marL="387350" indent="-6350">
              <a:spcBef>
                <a:spcPts val="600"/>
              </a:spcBef>
              <a:buSzTx/>
              <a:buNone/>
              <a:defRPr sz="2600"/>
            </a:pPr>
            <a:r>
              <a:t>« </a:t>
            </a:r>
            <a:r>
              <a:rPr i="1"/>
              <a:t>Un aveugle est incapable de faire des études</a:t>
            </a:r>
            <a:r>
              <a:t> »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Les moyens de compensation"/>
          <p:cNvSpPr txBox="1"/>
          <p:nvPr>
            <p:ph type="title" idx="4294967295"/>
          </p:nvPr>
        </p:nvSpPr>
        <p:spPr>
          <a:xfrm>
            <a:off x="4810125" y="593725"/>
            <a:ext cx="7543800" cy="1465263"/>
          </a:xfrm>
          <a:prstGeom prst="rect">
            <a:avLst/>
          </a:prstGeom>
        </p:spPr>
        <p:txBody>
          <a:bodyPr lIns="0" tIns="0" rIns="0" bIns="0" anchor="t">
            <a:normAutofit fontScale="100000" lnSpcReduction="0"/>
          </a:bodyPr>
          <a:lstStyle>
            <a:lvl1pPr defTabSz="859536">
              <a:defRPr sz="4700"/>
            </a:lvl1pPr>
          </a:lstStyle>
          <a:p>
            <a:pPr/>
            <a:r>
              <a:t>Les moyens de compensation</a:t>
            </a:r>
          </a:p>
        </p:txBody>
      </p:sp>
      <p:sp>
        <p:nvSpPr>
          <p:cNvPr id="147" name="Sensibilités somatiques…"/>
          <p:cNvSpPr txBox="1"/>
          <p:nvPr>
            <p:ph type="body" idx="4294967295"/>
          </p:nvPr>
        </p:nvSpPr>
        <p:spPr>
          <a:xfrm>
            <a:off x="650875" y="2987675"/>
            <a:ext cx="11703050" cy="676592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marL="0" indent="0">
              <a:spcBef>
                <a:spcPts val="100"/>
              </a:spcBef>
              <a:buSzTx/>
              <a:buNone/>
            </a:pPr>
            <a:r>
              <a:rPr b="1"/>
              <a:t>Sensibilités somatiques</a:t>
            </a:r>
            <a:endParaRPr b="1"/>
          </a:p>
          <a:p>
            <a:pPr lvl="1" marL="712787" indent="-331787">
              <a:spcBef>
                <a:spcPts val="100"/>
              </a:spcBef>
              <a:buClr>
                <a:srgbClr val="000000"/>
              </a:buClr>
              <a:buChar char="•"/>
              <a:defRPr sz="1800"/>
            </a:pPr>
            <a:r>
              <a:t>Sens du mouvement</a:t>
            </a:r>
          </a:p>
          <a:p>
            <a:pPr lvl="1" marL="712787" indent="-331787">
              <a:spcBef>
                <a:spcPts val="100"/>
              </a:spcBef>
              <a:buClr>
                <a:srgbClr val="000000"/>
              </a:buClr>
              <a:buChar char="•"/>
              <a:defRPr sz="1800"/>
            </a:pPr>
            <a:r>
              <a:t>Sens de la posture</a:t>
            </a:r>
          </a:p>
          <a:p>
            <a:pPr lvl="1" marL="712787" indent="-331787">
              <a:spcBef>
                <a:spcPts val="100"/>
              </a:spcBef>
              <a:buClr>
                <a:srgbClr val="000000"/>
              </a:buClr>
              <a:buChar char="•"/>
              <a:defRPr sz="1800"/>
            </a:pPr>
            <a:r>
              <a:t>Sens du poids articulaire</a:t>
            </a:r>
          </a:p>
          <a:p>
            <a:pPr lvl="1" marL="712787" indent="-331787">
              <a:spcBef>
                <a:spcPts val="100"/>
              </a:spcBef>
              <a:buClr>
                <a:srgbClr val="000000"/>
              </a:buClr>
              <a:buChar char="•"/>
              <a:defRPr sz="1800"/>
            </a:pPr>
            <a:r>
              <a:t>Sens tactile : Toucher actif (Braille) # toucher passif</a:t>
            </a:r>
          </a:p>
          <a:p>
            <a:pPr marL="0" indent="0">
              <a:spcBef>
                <a:spcPts val="800"/>
              </a:spcBef>
              <a:buSzTx/>
              <a:buNone/>
            </a:pPr>
            <a:r>
              <a:rPr b="1"/>
              <a:t>Conditions atmosphériques proximales</a:t>
            </a:r>
            <a:endParaRPr b="1"/>
          </a:p>
          <a:p>
            <a:pPr lvl="1" marL="712787" indent="-331787">
              <a:spcBef>
                <a:spcPts val="100"/>
              </a:spcBef>
              <a:buClr>
                <a:srgbClr val="000000"/>
              </a:buClr>
              <a:buChar char="•"/>
              <a:defRPr sz="1800"/>
            </a:pPr>
            <a:r>
              <a:t>Air ambiant, </a:t>
            </a:r>
          </a:p>
          <a:p>
            <a:pPr lvl="1" marL="712787" indent="-331787">
              <a:spcBef>
                <a:spcPts val="100"/>
              </a:spcBef>
              <a:buClr>
                <a:srgbClr val="000000"/>
              </a:buClr>
              <a:buChar char="•"/>
              <a:defRPr sz="1800"/>
            </a:pPr>
            <a:r>
              <a:t>Déplacement d’air, vents légers, température</a:t>
            </a:r>
          </a:p>
          <a:p>
            <a:pPr lvl="1" marL="712787" indent="-331787">
              <a:spcBef>
                <a:spcPts val="100"/>
              </a:spcBef>
              <a:buClr>
                <a:srgbClr val="000000"/>
              </a:buClr>
              <a:buChar char="•"/>
              <a:defRPr sz="1800"/>
            </a:pPr>
            <a:r>
              <a:t>Hypersensibilité de dénervation (peau)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Les moyens de compensation"/>
          <p:cNvSpPr txBox="1"/>
          <p:nvPr>
            <p:ph type="title" idx="4294967295"/>
          </p:nvPr>
        </p:nvSpPr>
        <p:spPr>
          <a:xfrm>
            <a:off x="4810125" y="593725"/>
            <a:ext cx="7543800" cy="1465263"/>
          </a:xfrm>
          <a:prstGeom prst="rect">
            <a:avLst/>
          </a:prstGeom>
        </p:spPr>
        <p:txBody>
          <a:bodyPr lIns="0" tIns="0" rIns="0" bIns="0" anchor="t">
            <a:normAutofit fontScale="100000" lnSpcReduction="0"/>
          </a:bodyPr>
          <a:lstStyle>
            <a:lvl1pPr defTabSz="859536">
              <a:defRPr sz="4700"/>
            </a:lvl1pPr>
          </a:lstStyle>
          <a:p>
            <a:pPr/>
            <a:r>
              <a:t>Les moyens de compensation</a:t>
            </a:r>
          </a:p>
        </p:txBody>
      </p:sp>
      <p:sp>
        <p:nvSpPr>
          <p:cNvPr id="150" name="Gestion de l’effort et gestion du temps…"/>
          <p:cNvSpPr txBox="1"/>
          <p:nvPr>
            <p:ph type="body" idx="4294967295"/>
          </p:nvPr>
        </p:nvSpPr>
        <p:spPr>
          <a:xfrm>
            <a:off x="650875" y="2987675"/>
            <a:ext cx="11703050" cy="676592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marL="0" indent="0">
              <a:lnSpc>
                <a:spcPct val="80000"/>
              </a:lnSpc>
              <a:spcBef>
                <a:spcPts val="500"/>
              </a:spcBef>
              <a:buSzTx/>
              <a:buNone/>
            </a:pPr>
            <a:r>
              <a:rPr b="1"/>
              <a:t>Gestion de l’effort et gestion du temps</a:t>
            </a:r>
            <a:endParaRPr b="1"/>
          </a:p>
          <a:p>
            <a:pPr lvl="1" marL="712787" indent="-331787">
              <a:spcBef>
                <a:spcPts val="100"/>
              </a:spcBef>
              <a:buClr>
                <a:srgbClr val="000000"/>
              </a:buClr>
              <a:buChar char="•"/>
              <a:defRPr sz="1800"/>
            </a:pPr>
            <a:r>
              <a:t>Se ralentir, s’arrêter parfois</a:t>
            </a:r>
          </a:p>
          <a:p>
            <a:pPr lvl="1" marL="712787" indent="-331787">
              <a:spcBef>
                <a:spcPts val="100"/>
              </a:spcBef>
              <a:buClr>
                <a:srgbClr val="000000"/>
              </a:buClr>
              <a:buChar char="•"/>
              <a:defRPr sz="1800"/>
            </a:pPr>
            <a:r>
              <a:t>Anticiper durée d’effort</a:t>
            </a:r>
          </a:p>
          <a:p>
            <a:pPr lvl="1" marL="712787" indent="-331787">
              <a:spcBef>
                <a:spcPts val="100"/>
              </a:spcBef>
              <a:buClr>
                <a:srgbClr val="000000"/>
              </a:buClr>
              <a:buChar char="•"/>
              <a:defRPr sz="1800"/>
            </a:pPr>
            <a:r>
              <a:t>Anticiper et gérer la fatigue</a:t>
            </a:r>
          </a:p>
          <a:p>
            <a:pPr marL="0" indent="0">
              <a:lnSpc>
                <a:spcPct val="80000"/>
              </a:lnSpc>
              <a:spcBef>
                <a:spcPts val="600"/>
              </a:spcBef>
              <a:buSzTx/>
              <a:buNone/>
            </a:pPr>
            <a:r>
              <a:rPr b="1"/>
              <a:t>Maitrise de l’espace</a:t>
            </a:r>
            <a:endParaRPr b="1"/>
          </a:p>
          <a:p>
            <a:pPr lvl="1" marL="712787" indent="-331787">
              <a:spcBef>
                <a:spcPts val="100"/>
              </a:spcBef>
              <a:buClr>
                <a:srgbClr val="000000"/>
              </a:buClr>
              <a:buChar char="•"/>
              <a:defRPr sz="1800"/>
            </a:pPr>
            <a:r>
              <a:t>S’orienter</a:t>
            </a:r>
          </a:p>
          <a:p>
            <a:pPr lvl="1" marL="712787" indent="-331787">
              <a:spcBef>
                <a:spcPts val="100"/>
              </a:spcBef>
              <a:buClr>
                <a:srgbClr val="000000"/>
              </a:buClr>
              <a:buChar char="•"/>
              <a:defRPr sz="1800"/>
            </a:pPr>
            <a:r>
              <a:t>Repères auditifs</a:t>
            </a:r>
            <a:r>
              <a:rPr b="1"/>
              <a:t>, tactiles </a:t>
            </a:r>
            <a:endParaRPr b="1"/>
          </a:p>
          <a:p>
            <a:pPr lvl="1" marL="712787" indent="-331787">
              <a:spcBef>
                <a:spcPts val="100"/>
              </a:spcBef>
              <a:buClr>
                <a:srgbClr val="000000"/>
              </a:buClr>
              <a:buChar char="•"/>
              <a:defRPr sz="1800"/>
            </a:pPr>
            <a:r>
              <a:t>Importance capitale de l’entourage</a:t>
            </a:r>
          </a:p>
          <a:p>
            <a:pPr lvl="1" marL="712787" indent="-331787">
              <a:spcBef>
                <a:spcPts val="100"/>
              </a:spcBef>
              <a:buClr>
                <a:srgbClr val="000000"/>
              </a:buClr>
              <a:buChar char="•"/>
              <a:defRPr sz="1800"/>
            </a:pPr>
            <a:r>
              <a:t>Répétitions  </a:t>
            </a:r>
          </a:p>
          <a:p>
            <a:pPr marL="0" indent="0">
              <a:lnSpc>
                <a:spcPct val="80000"/>
              </a:lnSpc>
              <a:spcBef>
                <a:spcPts val="600"/>
              </a:spcBef>
              <a:buSzTx/>
              <a:buNone/>
            </a:pPr>
            <a:r>
              <a:rPr b="1"/>
              <a:t>Maitrise des moyens de communication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4 - Organisation et avis médical"/>
          <p:cNvSpPr txBox="1"/>
          <p:nvPr>
            <p:ph type="title" idx="4294967295"/>
          </p:nvPr>
        </p:nvSpPr>
        <p:spPr>
          <a:xfrm>
            <a:off x="341312" y="5126037"/>
            <a:ext cx="12322176" cy="1466851"/>
          </a:xfrm>
          <a:prstGeom prst="rect">
            <a:avLst/>
          </a:prstGeom>
          <a:ln w="25400">
            <a:solidFill>
              <a:srgbClr val="FF2600"/>
            </a:solidFill>
            <a:round/>
          </a:ln>
        </p:spPr>
        <p:txBody>
          <a:bodyPr lIns="0" tIns="0" rIns="0" bIns="0">
            <a:normAutofit fontScale="100000" lnSpcReduction="0"/>
          </a:bodyPr>
          <a:lstStyle>
            <a:lvl1pPr>
              <a:defRPr sz="5600">
                <a:solidFill>
                  <a:srgbClr val="000000"/>
                </a:solidFill>
              </a:defRPr>
            </a:lvl1pPr>
          </a:lstStyle>
          <a:p>
            <a:pPr>
              <a:defRPr sz="5000">
                <a:solidFill>
                  <a:srgbClr val="004292"/>
                </a:solidFill>
              </a:defRPr>
            </a:pPr>
            <a:r>
              <a:rPr sz="5600">
                <a:solidFill>
                  <a:srgbClr val="000000"/>
                </a:solidFill>
              </a:rPr>
              <a:t>4 - Organisation et avis médical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vant la plongée"/>
          <p:cNvSpPr txBox="1"/>
          <p:nvPr>
            <p:ph type="title" idx="4294967295"/>
          </p:nvPr>
        </p:nvSpPr>
        <p:spPr>
          <a:xfrm>
            <a:off x="4810125" y="593725"/>
            <a:ext cx="7543800" cy="1465263"/>
          </a:xfrm>
          <a:prstGeom prst="rect">
            <a:avLst/>
          </a:prstGeom>
        </p:spPr>
        <p:txBody>
          <a:bodyPr lIns="0" tIns="0" rIns="0" bIns="0" anchor="t">
            <a:normAutofit fontScale="100000" lnSpcReduction="0"/>
          </a:bodyPr>
          <a:lstStyle>
            <a:lvl1pPr>
              <a:defRPr>
                <a:solidFill>
                  <a:srgbClr val="3366CC"/>
                </a:solidFill>
              </a:defRPr>
            </a:lvl1pPr>
          </a:lstStyle>
          <a:p>
            <a:pPr>
              <a:defRPr>
                <a:solidFill>
                  <a:srgbClr val="004292"/>
                </a:solidFill>
              </a:defRPr>
            </a:pPr>
            <a:r>
              <a:rPr>
                <a:solidFill>
                  <a:srgbClr val="3366CC"/>
                </a:solidFill>
              </a:rPr>
              <a:t>Avant la plongée</a:t>
            </a:r>
          </a:p>
        </p:txBody>
      </p:sp>
      <p:sp>
        <p:nvSpPr>
          <p:cNvPr id="155" name="S’assurer que le code de communication est acquis.…"/>
          <p:cNvSpPr txBox="1"/>
          <p:nvPr>
            <p:ph type="body" sz="half" idx="4294967295"/>
          </p:nvPr>
        </p:nvSpPr>
        <p:spPr>
          <a:xfrm>
            <a:off x="650875" y="2987675"/>
            <a:ext cx="7012733" cy="676592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>
              <a:buClr>
                <a:srgbClr val="000000"/>
              </a:buClr>
              <a:buChar char="•"/>
            </a:pPr>
            <a:r>
              <a:t>S’assurer que le code de communication est acquis.</a:t>
            </a:r>
          </a:p>
          <a:p>
            <a:pPr>
              <a:buClr>
                <a:srgbClr val="000000"/>
              </a:buClr>
              <a:buChar char="•"/>
            </a:pPr>
            <a:r>
              <a:t>Veiller à la connaissance de son matériel et de celui de son accompagnateur connus (visuel et tactile).</a:t>
            </a:r>
          </a:p>
          <a:p>
            <a:pPr>
              <a:buClr>
                <a:srgbClr val="000000"/>
              </a:buClr>
              <a:buChar char="•"/>
            </a:pPr>
            <a:r>
              <a:t>Sécuriser la mise à l’eau, pour éviter le stress.</a:t>
            </a:r>
          </a:p>
        </p:txBody>
      </p:sp>
      <p:pic>
        <p:nvPicPr>
          <p:cNvPr id="156" name="P8100137-small.jpg" descr="P8100137-small.jpg"/>
          <p:cNvPicPr>
            <a:picLocks noChangeAspect="1"/>
          </p:cNvPicPr>
          <p:nvPr/>
        </p:nvPicPr>
        <p:blipFill>
          <a:blip r:embed="rId2">
            <a:extLst/>
          </a:blip>
          <a:srcRect l="2557" t="6276" r="0" b="0"/>
          <a:stretch>
            <a:fillRect/>
          </a:stretch>
        </p:blipFill>
        <p:spPr>
          <a:xfrm>
            <a:off x="7956845" y="3047075"/>
            <a:ext cx="4615232" cy="59188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L'œil et la vision"/>
          <p:cNvSpPr txBox="1"/>
          <p:nvPr>
            <p:ph type="title" idx="4294967295"/>
          </p:nvPr>
        </p:nvSpPr>
        <p:spPr>
          <a:xfrm>
            <a:off x="4618037" y="984250"/>
            <a:ext cx="7735888" cy="854075"/>
          </a:xfrm>
          <a:prstGeom prst="rect">
            <a:avLst/>
          </a:prstGeom>
        </p:spPr>
        <p:txBody>
          <a:bodyPr lIns="0" tIns="0" rIns="0" bIns="0" anchor="t">
            <a:normAutofit fontScale="100000" lnSpcReduction="0"/>
          </a:bodyPr>
          <a:lstStyle>
            <a:lvl1pPr defTabSz="858837">
              <a:defRPr sz="4700">
                <a:solidFill>
                  <a:srgbClr val="011993"/>
                </a:solidFill>
              </a:defRPr>
            </a:lvl1pPr>
          </a:lstStyle>
          <a:p>
            <a:pPr>
              <a:defRPr sz="5000"/>
            </a:pPr>
            <a:r>
              <a:rPr sz="4700"/>
              <a:t>L'œil et la vision</a:t>
            </a:r>
          </a:p>
        </p:txBody>
      </p:sp>
      <p:sp>
        <p:nvSpPr>
          <p:cNvPr id="76" name="La lumière pénètre par la cornée, qui est comme le verre d’une montre ; elle protège.…"/>
          <p:cNvSpPr txBox="1"/>
          <p:nvPr>
            <p:ph type="body" sz="half" idx="4294967295"/>
          </p:nvPr>
        </p:nvSpPr>
        <p:spPr>
          <a:xfrm>
            <a:off x="650875" y="3960812"/>
            <a:ext cx="6877050" cy="56054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marL="0" indent="0" defTabSz="693737">
              <a:spcBef>
                <a:spcPts val="300"/>
              </a:spcBef>
              <a:buSzTx/>
              <a:buNone/>
            </a:pPr>
            <a:r>
              <a:rPr sz="2700"/>
              <a:t>La lumière pénètre par la </a:t>
            </a:r>
            <a:r>
              <a:rPr b="1" sz="2700"/>
              <a:t>cornée</a:t>
            </a:r>
            <a:r>
              <a:rPr sz="2700"/>
              <a:t>, qui est comme le verre d’une montre ; elle protège. </a:t>
            </a:r>
            <a:endParaRPr sz="2700"/>
          </a:p>
          <a:p>
            <a:pPr marL="0" indent="0" defTabSz="693737">
              <a:spcBef>
                <a:spcPts val="300"/>
              </a:spcBef>
              <a:buSzTx/>
              <a:buNone/>
            </a:pPr>
            <a:endParaRPr sz="2700"/>
          </a:p>
          <a:p>
            <a:pPr marL="0" indent="0" defTabSz="693737">
              <a:spcBef>
                <a:spcPts val="300"/>
              </a:spcBef>
              <a:buSzTx/>
              <a:buNone/>
            </a:pPr>
            <a:r>
              <a:rPr sz="2700"/>
              <a:t>Puis passe par </a:t>
            </a:r>
            <a:r>
              <a:rPr b="1" sz="2700"/>
              <a:t>l’iris</a:t>
            </a:r>
            <a:r>
              <a:rPr sz="2700"/>
              <a:t>, la partie colorée de l’œil au centre la pupille.</a:t>
            </a:r>
            <a:endParaRPr sz="2700"/>
          </a:p>
          <a:p>
            <a:pPr marL="0" indent="0" defTabSz="693737">
              <a:spcBef>
                <a:spcPts val="300"/>
              </a:spcBef>
              <a:buSzTx/>
              <a:buNone/>
            </a:pPr>
            <a:endParaRPr sz="2700"/>
          </a:p>
          <a:p>
            <a:pPr marL="0" indent="0" defTabSz="693737">
              <a:spcBef>
                <a:spcPts val="300"/>
              </a:spcBef>
              <a:buSzTx/>
              <a:buNone/>
            </a:pPr>
            <a:r>
              <a:rPr sz="2700"/>
              <a:t>L’ouverture de l’iris contrôle la quantité de lumière. </a:t>
            </a:r>
            <a:endParaRPr sz="2700"/>
          </a:p>
          <a:p>
            <a:pPr marL="0" indent="0" defTabSz="693737">
              <a:spcBef>
                <a:spcPts val="300"/>
              </a:spcBef>
              <a:buSzTx/>
              <a:buNone/>
            </a:pPr>
            <a:endParaRPr sz="2700"/>
          </a:p>
          <a:p>
            <a:pPr marL="0" indent="0" defTabSz="693737">
              <a:spcBef>
                <a:spcPts val="300"/>
              </a:spcBef>
              <a:buSzTx/>
              <a:buNone/>
            </a:pPr>
            <a:r>
              <a:rPr sz="2700"/>
              <a:t>Le </a:t>
            </a:r>
            <a:r>
              <a:rPr b="1" sz="2700"/>
              <a:t>cristallin</a:t>
            </a:r>
            <a:r>
              <a:rPr sz="2700"/>
              <a:t> se trouve derrière l’iris. C’est une lentille qui concentre sur la rétine les rayons de lumière qui pénètrent dans l’œil. </a:t>
            </a:r>
          </a:p>
        </p:txBody>
      </p:sp>
      <p:pic>
        <p:nvPicPr>
          <p:cNvPr id="77" name=" " descr=" 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94600" y="4402137"/>
            <a:ext cx="5256213" cy="4724401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L’oeil est l’organe de la vision. Il participe à l’équilibre.…"/>
          <p:cNvSpPr txBox="1"/>
          <p:nvPr/>
        </p:nvSpPr>
        <p:spPr>
          <a:xfrm>
            <a:off x="3519487" y="1954212"/>
            <a:ext cx="9347201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just" defTabSz="766762">
              <a:spcBef>
                <a:spcPts val="600"/>
              </a:spcBef>
              <a:defRPr sz="1600"/>
            </a:pPr>
            <a:r>
              <a:rPr sz="3000"/>
              <a:t>L’oeil est l’organe de la vision. Il participe à l’équilibre.</a:t>
            </a:r>
            <a:endParaRPr sz="3000"/>
          </a:p>
          <a:p>
            <a:pPr algn="just" defTabSz="766762">
              <a:spcBef>
                <a:spcPts val="600"/>
              </a:spcBef>
              <a:defRPr sz="1600"/>
            </a:pPr>
            <a:r>
              <a:rPr sz="3000"/>
              <a:t>Le message visuel doit concorder avec le message transmis par oreille interne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endant la plongée"/>
          <p:cNvSpPr txBox="1"/>
          <p:nvPr>
            <p:ph type="title" idx="4294967295"/>
          </p:nvPr>
        </p:nvSpPr>
        <p:spPr>
          <a:xfrm>
            <a:off x="4810125" y="593725"/>
            <a:ext cx="7543800" cy="1465263"/>
          </a:xfrm>
          <a:prstGeom prst="rect">
            <a:avLst/>
          </a:prstGeom>
        </p:spPr>
        <p:txBody>
          <a:bodyPr lIns="0" tIns="0" rIns="0" bIns="0" anchor="t">
            <a:normAutofit fontScale="100000" lnSpcReduction="0"/>
          </a:bodyPr>
          <a:lstStyle>
            <a:lvl1pPr>
              <a:defRPr sz="4400">
                <a:solidFill>
                  <a:srgbClr val="3366CC"/>
                </a:solidFill>
              </a:defRPr>
            </a:lvl1pPr>
          </a:lstStyle>
          <a:p>
            <a:pPr>
              <a:defRPr sz="5000">
                <a:solidFill>
                  <a:srgbClr val="004292"/>
                </a:solidFill>
              </a:defRPr>
            </a:pPr>
            <a:r>
              <a:rPr sz="4400">
                <a:solidFill>
                  <a:srgbClr val="3366CC"/>
                </a:solidFill>
              </a:rPr>
              <a:t>Pendant la plongée</a:t>
            </a:r>
          </a:p>
        </p:txBody>
      </p:sp>
      <p:sp>
        <p:nvSpPr>
          <p:cNvPr id="159" name="Faire faire et ne pas faire à la place.…"/>
          <p:cNvSpPr txBox="1"/>
          <p:nvPr>
            <p:ph type="body" idx="4294967295"/>
          </p:nvPr>
        </p:nvSpPr>
        <p:spPr>
          <a:xfrm>
            <a:off x="650875" y="2987675"/>
            <a:ext cx="7543800" cy="676592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marL="631825" indent="-631825">
              <a:spcBef>
                <a:spcPts val="600"/>
              </a:spcBef>
              <a:buClr>
                <a:srgbClr val="000000"/>
              </a:buClr>
              <a:buChar char="•"/>
            </a:pPr>
            <a:r>
              <a:t>Faire faire et ne pas faire à la place.</a:t>
            </a:r>
          </a:p>
          <a:p>
            <a:pPr marL="631825" indent="-631825">
              <a:spcBef>
                <a:spcPts val="600"/>
              </a:spcBef>
              <a:buClr>
                <a:srgbClr val="000000"/>
              </a:buClr>
              <a:buChar char="•"/>
            </a:pPr>
            <a:r>
              <a:t>Rester à une distance de sécurité qui permet intervenir rapidement tout en laissant une autonomie d’évolution.</a:t>
            </a:r>
          </a:p>
          <a:p>
            <a:pPr marL="631825" indent="-631825">
              <a:spcBef>
                <a:spcPts val="600"/>
              </a:spcBef>
              <a:buClr>
                <a:srgbClr val="000000"/>
              </a:buClr>
              <a:buChar char="•"/>
            </a:pPr>
            <a:r>
              <a:t>Choisir des centres d'intérêt adaptés à la personne mal voyant pendant la plongée.</a:t>
            </a:r>
          </a:p>
          <a:p>
            <a:pPr marL="631825" indent="-631825">
              <a:spcBef>
                <a:spcPts val="600"/>
              </a:spcBef>
              <a:buClr>
                <a:srgbClr val="000000"/>
              </a:buClr>
              <a:buChar char="•"/>
            </a:pPr>
            <a:r>
              <a:t>Contrôler la remontée avec une vigilance accrue.</a:t>
            </a:r>
          </a:p>
        </p:txBody>
      </p:sp>
      <p:pic>
        <p:nvPicPr>
          <p:cNvPr id="160" name="sandra_bateau.JPG" descr="sandra_bateau.JPG"/>
          <p:cNvPicPr>
            <a:picLocks noChangeAspect="1"/>
          </p:cNvPicPr>
          <p:nvPr/>
        </p:nvPicPr>
        <p:blipFill>
          <a:blip r:embed="rId2">
            <a:extLst/>
          </a:blip>
          <a:srcRect l="17726" t="18351" r="22050" b="29417"/>
          <a:stretch>
            <a:fillRect/>
          </a:stretch>
        </p:blipFill>
        <p:spPr>
          <a:xfrm>
            <a:off x="8385175" y="2765425"/>
            <a:ext cx="4689475" cy="3049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P8100157-small.jpg" descr="P8100157-small.jpg"/>
          <p:cNvPicPr>
            <a:picLocks noChangeAspect="1"/>
          </p:cNvPicPr>
          <p:nvPr/>
        </p:nvPicPr>
        <p:blipFill>
          <a:blip r:embed="rId3">
            <a:extLst/>
          </a:blip>
          <a:srcRect l="17608" t="8486" r="12934" b="16769"/>
          <a:stretch>
            <a:fillRect/>
          </a:stretch>
        </p:blipFill>
        <p:spPr>
          <a:xfrm>
            <a:off x="8361478" y="5940539"/>
            <a:ext cx="4736843" cy="38230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Après la plongée"/>
          <p:cNvSpPr txBox="1"/>
          <p:nvPr>
            <p:ph type="title" idx="4294967295"/>
          </p:nvPr>
        </p:nvSpPr>
        <p:spPr>
          <a:xfrm>
            <a:off x="4810125" y="593725"/>
            <a:ext cx="7543800" cy="1465263"/>
          </a:xfrm>
          <a:prstGeom prst="rect">
            <a:avLst/>
          </a:prstGeom>
        </p:spPr>
        <p:txBody>
          <a:bodyPr lIns="0" tIns="0" rIns="0" bIns="0" anchor="t">
            <a:normAutofit fontScale="100000" lnSpcReduction="0"/>
          </a:bodyPr>
          <a:lstStyle>
            <a:lvl1pPr>
              <a:defRPr>
                <a:solidFill>
                  <a:srgbClr val="3366CC"/>
                </a:solidFill>
              </a:defRPr>
            </a:lvl1pPr>
          </a:lstStyle>
          <a:p>
            <a:pPr>
              <a:defRPr>
                <a:solidFill>
                  <a:srgbClr val="004292"/>
                </a:solidFill>
              </a:defRPr>
            </a:pPr>
            <a:r>
              <a:rPr>
                <a:solidFill>
                  <a:srgbClr val="3366CC"/>
                </a:solidFill>
              </a:rPr>
              <a:t>Après la plongée</a:t>
            </a:r>
          </a:p>
        </p:txBody>
      </p:sp>
      <p:sp>
        <p:nvSpPr>
          <p:cNvPr id="164" name="Veiller à la sécurité en surface.…"/>
          <p:cNvSpPr txBox="1"/>
          <p:nvPr>
            <p:ph type="body" idx="4294967295"/>
          </p:nvPr>
        </p:nvSpPr>
        <p:spPr>
          <a:xfrm>
            <a:off x="650875" y="2987675"/>
            <a:ext cx="11703050" cy="676592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>
              <a:buClr>
                <a:srgbClr val="000000"/>
              </a:buClr>
              <a:buChar char="•"/>
            </a:pPr>
            <a:r>
              <a:t>Veiller à la sécurité en surface. </a:t>
            </a:r>
          </a:p>
          <a:p>
            <a:pPr>
              <a:buClr>
                <a:srgbClr val="000000"/>
              </a:buClr>
              <a:buChar char="•"/>
            </a:pPr>
            <a:r>
              <a:t>Se faire aider par une tierce personne pendant la remontée sur le bateau.</a:t>
            </a:r>
          </a:p>
          <a:p>
            <a:pPr>
              <a:buClr>
                <a:srgbClr val="000000"/>
              </a:buClr>
              <a:buChar char="•"/>
            </a:pPr>
            <a:r>
              <a:t>Apporter les améliorations nécessaires aux gestes techniques et à la communication pendant le débriefing.</a:t>
            </a:r>
          </a:p>
        </p:txBody>
      </p:sp>
      <p:pic>
        <p:nvPicPr>
          <p:cNvPr id="165" name="DSCN0101.jpg" descr="DSCN0101.jpg"/>
          <p:cNvPicPr>
            <a:picLocks noChangeAspect="1"/>
          </p:cNvPicPr>
          <p:nvPr/>
        </p:nvPicPr>
        <p:blipFill>
          <a:blip r:embed="rId2">
            <a:extLst/>
          </a:blip>
          <a:srcRect l="0" t="25211" r="2320" b="12791"/>
          <a:stretch>
            <a:fillRect/>
          </a:stretch>
        </p:blipFill>
        <p:spPr>
          <a:xfrm>
            <a:off x="3609493" y="6525758"/>
            <a:ext cx="6159150" cy="29319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ontre-indications"/>
          <p:cNvSpPr txBox="1"/>
          <p:nvPr>
            <p:ph type="title" idx="4294967295"/>
          </p:nvPr>
        </p:nvSpPr>
        <p:spPr>
          <a:xfrm>
            <a:off x="4810125" y="593725"/>
            <a:ext cx="7543800" cy="1465263"/>
          </a:xfrm>
          <a:prstGeom prst="rect">
            <a:avLst/>
          </a:prstGeom>
        </p:spPr>
        <p:txBody>
          <a:bodyPr lIns="0" tIns="0" rIns="0" bIns="0" anchor="t">
            <a:normAutofit fontScale="100000" lnSpcReduction="0"/>
          </a:bodyPr>
          <a:lstStyle>
            <a:lvl1pPr>
              <a:defRPr>
                <a:solidFill>
                  <a:srgbClr val="3366CC"/>
                </a:solidFill>
              </a:defRPr>
            </a:lvl1pPr>
          </a:lstStyle>
          <a:p>
            <a:pPr>
              <a:defRPr>
                <a:solidFill>
                  <a:srgbClr val="004292"/>
                </a:solidFill>
              </a:defRPr>
            </a:pPr>
            <a:r>
              <a:rPr>
                <a:solidFill>
                  <a:srgbClr val="3366CC"/>
                </a:solidFill>
              </a:rPr>
              <a:t>Contre-indications</a:t>
            </a:r>
          </a:p>
        </p:txBody>
      </p:sp>
      <p:sp>
        <p:nvSpPr>
          <p:cNvPr id="168" name="Temporaires…"/>
          <p:cNvSpPr txBox="1"/>
          <p:nvPr>
            <p:ph type="body" idx="4294967295"/>
          </p:nvPr>
        </p:nvSpPr>
        <p:spPr>
          <a:xfrm>
            <a:off x="650875" y="3389312"/>
            <a:ext cx="11703050" cy="522605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marL="0" indent="0">
              <a:spcBef>
                <a:spcPts val="0"/>
              </a:spcBef>
              <a:buSzTx/>
              <a:buNone/>
            </a:pPr>
            <a:r>
              <a:rPr b="1"/>
              <a:t>Temporaires</a:t>
            </a:r>
            <a:endParaRPr b="1"/>
          </a:p>
          <a:p>
            <a:pPr marL="0" indent="0">
              <a:spcBef>
                <a:spcPts val="0"/>
              </a:spcBef>
              <a:buSzTx/>
              <a:buNone/>
            </a:pPr>
            <a:r>
              <a:rPr>
                <a:latin typeface="Arial"/>
                <a:ea typeface="Arial"/>
                <a:cs typeface="Arial"/>
                <a:sym typeface="Arial"/>
              </a:rPr>
              <a:t>Affections aigues du globe ou de ses annexes jusqu’à guérison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0"/>
              </a:spcBef>
              <a:buSzTx/>
              <a:buNone/>
            </a:pPr>
            <a:r>
              <a:rPr>
                <a:latin typeface="Arial"/>
                <a:ea typeface="Arial"/>
                <a:cs typeface="Arial"/>
                <a:sym typeface="Arial"/>
              </a:rPr>
              <a:t>Photokératectomie réfractive et LASIK : 1 mois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0"/>
              </a:spcBef>
              <a:buSzTx/>
              <a:buNone/>
            </a:pPr>
            <a:r>
              <a:rPr>
                <a:latin typeface="Arial"/>
                <a:ea typeface="Arial"/>
                <a:cs typeface="Arial"/>
                <a:sym typeface="Arial"/>
              </a:rPr>
              <a:t>Phacoémulsification-trabéculectomie et chirurgie vitro-rétinienne : 2 mois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0"/>
              </a:spcBef>
              <a:buSzTx/>
              <a:buNone/>
            </a:pPr>
            <a:r>
              <a:rPr>
                <a:latin typeface="Arial"/>
                <a:ea typeface="Arial"/>
                <a:cs typeface="Arial"/>
                <a:sym typeface="Arial"/>
              </a:rPr>
              <a:t>Greffe de cornée : 8 mois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0"/>
              </a:spcBef>
              <a:buSzTx/>
              <a:buNone/>
            </a:pPr>
            <a:r>
              <a:rPr>
                <a:latin typeface="Arial"/>
                <a:ea typeface="Arial"/>
                <a:cs typeface="Arial"/>
                <a:sym typeface="Arial"/>
              </a:rPr>
              <a:t>Traitement par béta bloquants par voie locale : à évaluer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ontre-indications"/>
          <p:cNvSpPr txBox="1"/>
          <p:nvPr>
            <p:ph type="title" idx="4294967295"/>
          </p:nvPr>
        </p:nvSpPr>
        <p:spPr>
          <a:xfrm>
            <a:off x="4810125" y="593725"/>
            <a:ext cx="7543800" cy="1465263"/>
          </a:xfrm>
          <a:prstGeom prst="rect">
            <a:avLst/>
          </a:prstGeom>
        </p:spPr>
        <p:txBody>
          <a:bodyPr lIns="0" tIns="0" rIns="0" bIns="0" anchor="t">
            <a:normAutofit fontScale="100000" lnSpcReduction="0"/>
          </a:bodyPr>
          <a:lstStyle>
            <a:lvl1pPr>
              <a:defRPr>
                <a:solidFill>
                  <a:srgbClr val="3366CC"/>
                </a:solidFill>
              </a:defRPr>
            </a:lvl1pPr>
          </a:lstStyle>
          <a:p>
            <a:pPr>
              <a:defRPr>
                <a:solidFill>
                  <a:srgbClr val="004292"/>
                </a:solidFill>
              </a:defRPr>
            </a:pPr>
            <a:r>
              <a:rPr>
                <a:solidFill>
                  <a:srgbClr val="3366CC"/>
                </a:solidFill>
              </a:rPr>
              <a:t>Contre-indications</a:t>
            </a:r>
          </a:p>
        </p:txBody>
      </p:sp>
      <p:sp>
        <p:nvSpPr>
          <p:cNvPr id="171" name="Définitives…"/>
          <p:cNvSpPr txBox="1"/>
          <p:nvPr/>
        </p:nvSpPr>
        <p:spPr>
          <a:xfrm>
            <a:off x="704850" y="3971925"/>
            <a:ext cx="11996738" cy="327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ts val="1100"/>
              </a:spcBef>
              <a:defRPr sz="1600"/>
            </a:pPr>
            <a:r>
              <a:rPr b="1" sz="3600"/>
              <a:t>Définitives</a:t>
            </a:r>
            <a:endParaRPr b="1" sz="3600"/>
          </a:p>
          <a:p>
            <a:pPr>
              <a:buClr>
                <a:srgbClr val="000000"/>
              </a:buClr>
              <a:buSzPct val="100000"/>
              <a:buChar char="•"/>
              <a:defRPr sz="1600"/>
            </a:pPr>
            <a:r>
              <a:rPr b="1" sz="3600"/>
              <a:t>  </a:t>
            </a:r>
            <a:r>
              <a:rPr sz="3600"/>
              <a:t>Pathologie vasculaire : rétine, choroïde, papille</a:t>
            </a:r>
            <a:endParaRPr sz="3600"/>
          </a:p>
          <a:p>
            <a:pPr>
              <a:buClr>
                <a:srgbClr val="000000"/>
              </a:buClr>
              <a:buSzPct val="100000"/>
              <a:buChar char="•"/>
              <a:defRPr sz="1600"/>
            </a:pPr>
            <a:r>
              <a:rPr sz="3600"/>
              <a:t>  Kératocône au-delà du stade 2</a:t>
            </a:r>
            <a:endParaRPr sz="3600"/>
          </a:p>
          <a:p>
            <a:pPr>
              <a:buClr>
                <a:srgbClr val="000000"/>
              </a:buClr>
              <a:buSzPct val="100000"/>
              <a:buChar char="•"/>
              <a:defRPr sz="1600"/>
            </a:pPr>
            <a:r>
              <a:rPr sz="3600"/>
              <a:t>  Prothèse ou implant creux</a:t>
            </a:r>
            <a:endParaRPr sz="3600"/>
          </a:p>
          <a:p>
            <a:pPr>
              <a:buClr>
                <a:srgbClr val="000000"/>
              </a:buClr>
              <a:buSzPct val="100000"/>
              <a:buChar char="•"/>
              <a:defRPr sz="1600"/>
            </a:pPr>
            <a:r>
              <a:rPr sz="3600"/>
              <a:t> Pour les N3, GP et encadrants : vision binoculaire &lt; 5/10 ou si un oeil &lt; 1/10 et l’autre &lt; 6/10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L’acuité visuelle"/>
          <p:cNvSpPr txBox="1"/>
          <p:nvPr>
            <p:ph type="title" idx="4294967295"/>
          </p:nvPr>
        </p:nvSpPr>
        <p:spPr>
          <a:xfrm>
            <a:off x="4640262" y="984250"/>
            <a:ext cx="7713663" cy="973138"/>
          </a:xfrm>
          <a:prstGeom prst="rect">
            <a:avLst/>
          </a:prstGeom>
        </p:spPr>
        <p:txBody>
          <a:bodyPr lIns="0" tIns="0" rIns="0" bIns="0" anchor="t">
            <a:normAutofit fontScale="100000" lnSpcReduction="0"/>
          </a:bodyPr>
          <a:lstStyle>
            <a:lvl1pPr>
              <a:defRPr>
                <a:solidFill>
                  <a:srgbClr val="011993"/>
                </a:solidFill>
              </a:defRPr>
            </a:lvl1pPr>
          </a:lstStyle>
          <a:p>
            <a:pPr/>
            <a:r>
              <a:t>L’acuité visuelle </a:t>
            </a:r>
          </a:p>
        </p:txBody>
      </p:sp>
      <p:sp>
        <p:nvSpPr>
          <p:cNvPr id="81" name="Faculté de la vue à distinguer des détails très fins.…"/>
          <p:cNvSpPr txBox="1"/>
          <p:nvPr>
            <p:ph type="body" sz="half" idx="4294967295"/>
          </p:nvPr>
        </p:nvSpPr>
        <p:spPr>
          <a:xfrm>
            <a:off x="650875" y="2698750"/>
            <a:ext cx="12161838" cy="2255838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marL="0" indent="0">
              <a:buSzTx/>
              <a:buNone/>
            </a:pPr>
            <a:r>
              <a:t>Faculté de la vue à distinguer des détails très fins.</a:t>
            </a:r>
          </a:p>
          <a:p>
            <a:pPr marL="0" indent="0">
              <a:buSzTx/>
              <a:buNone/>
            </a:pPr>
            <a:r>
              <a:t>En France, on mesure communément l'acuité visuelle de 1/10</a:t>
            </a:r>
            <a:r>
              <a:rPr baseline="31999"/>
              <a:t>ème</a:t>
            </a:r>
            <a:r>
              <a:t> à 12/10</a:t>
            </a:r>
            <a:r>
              <a:rPr baseline="31999"/>
              <a:t>ème</a:t>
            </a:r>
          </a:p>
        </p:txBody>
      </p:sp>
      <p:sp>
        <p:nvSpPr>
          <p:cNvPr id="82" name="L'échelle de &quot;MONOYER&quot;…"/>
          <p:cNvSpPr txBox="1"/>
          <p:nvPr/>
        </p:nvSpPr>
        <p:spPr>
          <a:xfrm>
            <a:off x="460375" y="5465762"/>
            <a:ext cx="8815388" cy="241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>
              <a:spcBef>
                <a:spcPts val="700"/>
              </a:spcBef>
              <a:defRPr sz="1600"/>
            </a:pPr>
            <a:r>
              <a:rPr b="1" sz="3600"/>
              <a:t>L'échelle de "MONOYER" </a:t>
            </a:r>
            <a:endParaRPr b="1" sz="3600"/>
          </a:p>
          <a:p>
            <a:pPr lvl="1" marL="1247775" indent="-790575" algn="r">
              <a:spcBef>
                <a:spcPts val="600"/>
              </a:spcBef>
              <a:buClr>
                <a:srgbClr val="000000"/>
              </a:buClr>
              <a:buSzPct val="100000"/>
              <a:buChar char="–"/>
              <a:defRPr sz="1800"/>
            </a:pPr>
            <a:r>
              <a:rPr sz="3600"/>
              <a:t>distance de 5 mètres</a:t>
            </a:r>
            <a:endParaRPr sz="3600"/>
          </a:p>
          <a:p>
            <a:pPr lvl="1" marL="1247775" indent="-790575" algn="r">
              <a:spcBef>
                <a:spcPts val="600"/>
              </a:spcBef>
              <a:buClr>
                <a:srgbClr val="000000"/>
              </a:buClr>
              <a:buSzPct val="100000"/>
              <a:buChar char="–"/>
              <a:defRPr sz="1800"/>
            </a:pPr>
            <a:r>
              <a:rPr sz="3600"/>
              <a:t>1/10em doit mesurer 7cm x 7cm</a:t>
            </a:r>
            <a:endParaRPr sz="3600"/>
          </a:p>
          <a:p>
            <a:pPr lvl="1" marL="1247775" indent="-790575" algn="r">
              <a:spcBef>
                <a:spcPts val="600"/>
              </a:spcBef>
              <a:buClr>
                <a:srgbClr val="000000"/>
              </a:buClr>
              <a:buSzPct val="100000"/>
              <a:buChar char="–"/>
              <a:defRPr sz="1800"/>
            </a:pPr>
            <a:r>
              <a:rPr sz="3600"/>
              <a:t>Échelle est logarithmique</a:t>
            </a:r>
          </a:p>
        </p:txBody>
      </p:sp>
      <p:pic>
        <p:nvPicPr>
          <p:cNvPr id="83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98025" y="5013325"/>
            <a:ext cx="3448050" cy="42322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Le champ visuel"/>
          <p:cNvSpPr txBox="1"/>
          <p:nvPr>
            <p:ph type="title" idx="4294967295"/>
          </p:nvPr>
        </p:nvSpPr>
        <p:spPr>
          <a:xfrm>
            <a:off x="4656137" y="984250"/>
            <a:ext cx="7697788" cy="1023938"/>
          </a:xfrm>
          <a:prstGeom prst="rect">
            <a:avLst/>
          </a:prstGeom>
        </p:spPr>
        <p:txBody>
          <a:bodyPr lIns="0" tIns="0" rIns="0" bIns="0" anchor="t">
            <a:normAutofit fontScale="100000" lnSpcReduction="0"/>
          </a:bodyPr>
          <a:lstStyle>
            <a:lvl1pPr>
              <a:defRPr>
                <a:solidFill>
                  <a:srgbClr val="011993"/>
                </a:solidFill>
              </a:defRPr>
            </a:lvl1pPr>
          </a:lstStyle>
          <a:p>
            <a:pPr/>
            <a:r>
              <a:t>Le champ visuel</a:t>
            </a:r>
          </a:p>
        </p:txBody>
      </p:sp>
      <p:sp>
        <p:nvSpPr>
          <p:cNvPr id="86" name="L’ensemble de l’espace pouvant être perçu, œil immobile.…"/>
          <p:cNvSpPr txBox="1"/>
          <p:nvPr>
            <p:ph type="body" sz="half" idx="4294967295"/>
          </p:nvPr>
        </p:nvSpPr>
        <p:spPr>
          <a:xfrm>
            <a:off x="650875" y="2752725"/>
            <a:ext cx="11703050" cy="230505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marL="0" indent="0">
              <a:buSzTx/>
              <a:buNone/>
            </a:pPr>
            <a:r>
              <a:t>L’ensemble de l’espace pouvant être perçu, œil immobile.</a:t>
            </a:r>
          </a:p>
          <a:p>
            <a:pPr marL="0" indent="0">
              <a:buSzTx/>
              <a:buNone/>
            </a:pPr>
            <a:r>
              <a:t>Normal est d’environ 160-170 degrés</a:t>
            </a:r>
          </a:p>
        </p:txBody>
      </p:sp>
      <p:sp>
        <p:nvSpPr>
          <p:cNvPr id="87" name="Sous l’eau, le champ visuel est faussé…"/>
          <p:cNvSpPr txBox="1"/>
          <p:nvPr/>
        </p:nvSpPr>
        <p:spPr>
          <a:xfrm>
            <a:off x="650875" y="5407025"/>
            <a:ext cx="11703050" cy="179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>
              <a:spcBef>
                <a:spcPts val="700"/>
              </a:spcBef>
              <a:defRPr sz="1600"/>
            </a:pPr>
            <a:r>
              <a:rPr b="1" sz="3600"/>
              <a:t>Sous l’eau, le champ visuel est faussé</a:t>
            </a:r>
            <a:endParaRPr b="1" sz="3600"/>
          </a:p>
          <a:p>
            <a:pPr algn="r">
              <a:spcBef>
                <a:spcPts val="600"/>
              </a:spcBef>
              <a:defRPr sz="1600"/>
            </a:pPr>
            <a:r>
              <a:rPr sz="3600"/>
              <a:t>Port du masque gêne visibilité sur les côtés</a:t>
            </a:r>
            <a:endParaRPr sz="3600"/>
          </a:p>
          <a:p>
            <a:pPr algn="r">
              <a:spcBef>
                <a:spcPts val="600"/>
              </a:spcBef>
              <a:defRPr sz="1600"/>
            </a:pPr>
            <a:r>
              <a:rPr sz="3600"/>
              <a:t>Passe de 180° à 97°</a:t>
            </a:r>
          </a:p>
        </p:txBody>
      </p:sp>
      <p:pic>
        <p:nvPicPr>
          <p:cNvPr id="88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87473" y="6642237"/>
            <a:ext cx="3071814" cy="29273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La vision dans l'eau"/>
          <p:cNvSpPr txBox="1"/>
          <p:nvPr>
            <p:ph type="title" idx="4294967295"/>
          </p:nvPr>
        </p:nvSpPr>
        <p:spPr>
          <a:xfrm>
            <a:off x="4654550" y="984250"/>
            <a:ext cx="7699375" cy="958850"/>
          </a:xfrm>
          <a:prstGeom prst="rect">
            <a:avLst/>
          </a:prstGeom>
        </p:spPr>
        <p:txBody>
          <a:bodyPr lIns="0" tIns="0" rIns="0" bIns="0" anchor="t">
            <a:normAutofit fontScale="100000" lnSpcReduction="0"/>
          </a:bodyPr>
          <a:lstStyle>
            <a:lvl1pPr>
              <a:defRPr>
                <a:solidFill>
                  <a:srgbClr val="011993"/>
                </a:solidFill>
              </a:defRPr>
            </a:lvl1pPr>
          </a:lstStyle>
          <a:p>
            <a:pPr/>
            <a:r>
              <a:t>La vision dans l'eau</a:t>
            </a:r>
          </a:p>
        </p:txBody>
      </p:sp>
      <p:sp>
        <p:nvSpPr>
          <p:cNvPr id="91" name="Diminution de la quantité de lumière:…"/>
          <p:cNvSpPr txBox="1"/>
          <p:nvPr>
            <p:ph type="body" sz="half" idx="4294967295"/>
          </p:nvPr>
        </p:nvSpPr>
        <p:spPr>
          <a:xfrm>
            <a:off x="650875" y="3402012"/>
            <a:ext cx="11703050" cy="406876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marL="0" indent="0">
              <a:spcBef>
                <a:spcPts val="600"/>
              </a:spcBef>
              <a:buSzTx/>
              <a:buNone/>
            </a:pPr>
            <a:r>
              <a:rPr b="1"/>
              <a:t>Diminution de la quantité de lumière:</a:t>
            </a:r>
            <a:endParaRPr b="1"/>
          </a:p>
          <a:p>
            <a:pPr marL="0" indent="0">
              <a:spcBef>
                <a:spcPts val="500"/>
              </a:spcBef>
              <a:buClr>
                <a:srgbClr val="000000"/>
              </a:buClr>
              <a:buChar char="•"/>
            </a:pPr>
            <a:r>
              <a:t>Diminution de l’acuité visuelle</a:t>
            </a:r>
          </a:p>
          <a:p>
            <a:pPr marL="0" indent="0">
              <a:spcBef>
                <a:spcPts val="500"/>
              </a:spcBef>
              <a:buClr>
                <a:srgbClr val="000000"/>
              </a:buClr>
              <a:buChar char="•"/>
            </a:pPr>
            <a:r>
              <a:t>Diminution de la vision des contrastes</a:t>
            </a:r>
          </a:p>
          <a:p>
            <a:pPr marL="0" indent="0">
              <a:spcBef>
                <a:spcPts val="500"/>
              </a:spcBef>
              <a:buClr>
                <a:srgbClr val="FF0000"/>
              </a:buClr>
              <a:buChar char="•"/>
            </a:pPr>
            <a:r>
              <a:rPr>
                <a:solidFill>
                  <a:srgbClr val="FF0000"/>
                </a:solidFill>
              </a:rPr>
              <a:t>Mydriase </a:t>
            </a:r>
            <a:r>
              <a:rPr i="1">
                <a:solidFill>
                  <a:srgbClr val="FF0000"/>
                </a:solidFill>
              </a:rPr>
              <a:t>(augmentation diamètre de la pupille)</a:t>
            </a:r>
            <a:endParaRPr i="1">
              <a:solidFill>
                <a:srgbClr val="FF0000"/>
              </a:solidFill>
            </a:endParaRPr>
          </a:p>
          <a:p>
            <a:pPr marL="0" indent="0">
              <a:spcBef>
                <a:spcPts val="600"/>
              </a:spcBef>
              <a:buSzTx/>
              <a:buNone/>
            </a:pPr>
            <a:endParaRPr i="1">
              <a:solidFill>
                <a:srgbClr val="FF0000"/>
              </a:solidFill>
            </a:endParaRPr>
          </a:p>
          <a:p>
            <a:pPr marL="0" indent="0">
              <a:spcBef>
                <a:spcPts val="600"/>
              </a:spcBef>
              <a:buSzTx/>
              <a:buNone/>
            </a:pPr>
            <a:r>
              <a:rPr b="1"/>
              <a:t>Disparition de la vision des couleurs</a:t>
            </a:r>
          </a:p>
        </p:txBody>
      </p:sp>
      <p:pic>
        <p:nvPicPr>
          <p:cNvPr id="9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28250" y="2743200"/>
            <a:ext cx="2603500" cy="57372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Déformation de l'image due au changement de milieu…"/>
          <p:cNvSpPr txBox="1"/>
          <p:nvPr>
            <p:ph type="body" sz="quarter" idx="4294967295"/>
          </p:nvPr>
        </p:nvSpPr>
        <p:spPr>
          <a:xfrm>
            <a:off x="668337" y="2794000"/>
            <a:ext cx="5719763" cy="333851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marL="0" indent="0">
              <a:buSzTx/>
              <a:buNone/>
            </a:pPr>
            <a:r>
              <a:rPr b="1"/>
              <a:t>Déformation de l'image due au changement de milieu </a:t>
            </a:r>
            <a:endParaRPr b="1"/>
          </a:p>
          <a:p>
            <a:pPr marL="0" indent="0">
              <a:spcBef>
                <a:spcPts val="600"/>
              </a:spcBef>
              <a:buClr>
                <a:srgbClr val="000000"/>
              </a:buClr>
              <a:buChar char="•"/>
            </a:pPr>
            <a:r>
              <a:t>Plus près </a:t>
            </a:r>
          </a:p>
          <a:p>
            <a:pPr marL="0" indent="0">
              <a:spcBef>
                <a:spcPts val="600"/>
              </a:spcBef>
              <a:buClr>
                <a:srgbClr val="000000"/>
              </a:buClr>
              <a:buChar char="•"/>
            </a:pPr>
            <a:r>
              <a:t>Plus gros</a:t>
            </a:r>
          </a:p>
        </p:txBody>
      </p:sp>
      <p:pic>
        <p:nvPicPr>
          <p:cNvPr id="95" name="http://plongee.amiral.free.fr/pict/plongeurs/Image150.gif" descr="http://plongee.amiral.free.fr/pict/plongeurs/Image150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08712" y="2506662"/>
            <a:ext cx="6418263" cy="4125913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La vision des contrastes est faussée…"/>
          <p:cNvSpPr txBox="1"/>
          <p:nvPr/>
        </p:nvSpPr>
        <p:spPr>
          <a:xfrm>
            <a:off x="650875" y="6570662"/>
            <a:ext cx="11703050" cy="241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>
              <a:spcBef>
                <a:spcPts val="700"/>
              </a:spcBef>
              <a:defRPr sz="1600"/>
            </a:pPr>
            <a:r>
              <a:rPr b="1" sz="3600"/>
              <a:t>La vision des contrastes est faussée</a:t>
            </a:r>
            <a:endParaRPr b="1" sz="3600"/>
          </a:p>
          <a:p>
            <a:pPr algn="r">
              <a:spcBef>
                <a:spcPts val="600"/>
              </a:spcBef>
              <a:defRPr sz="1600"/>
            </a:pPr>
            <a:r>
              <a:rPr sz="3600"/>
              <a:t>Diffusion de la lumière sur les particules</a:t>
            </a:r>
            <a:endParaRPr sz="3600"/>
          </a:p>
          <a:p>
            <a:pPr algn="r">
              <a:spcBef>
                <a:spcPts val="600"/>
              </a:spcBef>
              <a:defRPr sz="1600"/>
            </a:pPr>
            <a:r>
              <a:rPr sz="3600"/>
              <a:t>Création d’une nébulosité</a:t>
            </a:r>
            <a:endParaRPr sz="3600"/>
          </a:p>
          <a:p>
            <a:pPr algn="r">
              <a:spcBef>
                <a:spcPts val="600"/>
              </a:spcBef>
              <a:defRPr sz="1600"/>
            </a:pPr>
            <a:r>
              <a:rPr sz="3600"/>
              <a:t>Peu corrigée par le faisceau de la torche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2 - La déficience visuelle"/>
          <p:cNvSpPr txBox="1"/>
          <p:nvPr>
            <p:ph type="title" idx="4294967295"/>
          </p:nvPr>
        </p:nvSpPr>
        <p:spPr>
          <a:xfrm>
            <a:off x="341312" y="5091112"/>
            <a:ext cx="12322176" cy="1465263"/>
          </a:xfrm>
          <a:prstGeom prst="rect">
            <a:avLst/>
          </a:prstGeom>
          <a:ln w="25400">
            <a:solidFill>
              <a:srgbClr val="FF2600"/>
            </a:solidFill>
            <a:round/>
          </a:ln>
        </p:spPr>
        <p:txBody>
          <a:bodyPr lIns="0" tIns="0" rIns="0" bIns="0">
            <a:normAutofit fontScale="100000" lnSpcReduction="0"/>
          </a:bodyPr>
          <a:lstStyle>
            <a:lvl1pPr>
              <a:defRPr sz="5600">
                <a:solidFill>
                  <a:srgbClr val="000000"/>
                </a:solidFill>
              </a:defRPr>
            </a:lvl1pPr>
          </a:lstStyle>
          <a:p>
            <a:pPr>
              <a:defRPr sz="5000">
                <a:solidFill>
                  <a:srgbClr val="004292"/>
                </a:solidFill>
              </a:defRPr>
            </a:pPr>
            <a:r>
              <a:rPr sz="5600">
                <a:solidFill>
                  <a:srgbClr val="000000"/>
                </a:solidFill>
              </a:rPr>
              <a:t>2 - La déficience visuelle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Déficience visuelle:…"/>
          <p:cNvSpPr txBox="1"/>
          <p:nvPr>
            <p:ph type="body" idx="4294967295"/>
          </p:nvPr>
        </p:nvSpPr>
        <p:spPr>
          <a:xfrm>
            <a:off x="650875" y="2987675"/>
            <a:ext cx="11703050" cy="676592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marL="0" indent="0">
              <a:spcBef>
                <a:spcPts val="0"/>
              </a:spcBef>
              <a:buSzTx/>
              <a:buNone/>
            </a:pPr>
            <a:r>
              <a:rPr i="1">
                <a:solidFill>
                  <a:srgbClr val="FF0000"/>
                </a:solidFill>
              </a:rPr>
              <a:t>Déficience visuelle:</a:t>
            </a:r>
            <a:endParaRPr i="1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SzTx/>
              <a:buNone/>
            </a:pPr>
            <a:r>
              <a:rPr>
                <a:solidFill>
                  <a:srgbClr val="FF0000"/>
                </a:solidFill>
              </a:rPr>
              <a:t>L’acuité visuelle est faible voire inférieure à 1/20 pour le meilleur œil après correction.</a:t>
            </a:r>
          </a:p>
        </p:txBody>
      </p:sp>
      <p:sp>
        <p:nvSpPr>
          <p:cNvPr id="101" name="80 % des informations provenant du monde extérieur passent par nos yeux.…"/>
          <p:cNvSpPr txBox="1"/>
          <p:nvPr/>
        </p:nvSpPr>
        <p:spPr>
          <a:xfrm>
            <a:off x="650875" y="5859462"/>
            <a:ext cx="11972925" cy="342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ts val="600"/>
              </a:spcBef>
              <a:defRPr sz="1600"/>
            </a:pPr>
            <a:r>
              <a:rPr sz="3600"/>
              <a:t>80 % des informations provenant du monde extérieur passent par nos yeux.</a:t>
            </a:r>
            <a:endParaRPr sz="3600"/>
          </a:p>
          <a:p>
            <a:pPr>
              <a:spcBef>
                <a:spcPts val="600"/>
              </a:spcBef>
              <a:defRPr sz="1600"/>
            </a:pPr>
            <a:r>
              <a:rPr sz="3600"/>
              <a:t>95 % des personnes ayant une déficience visuelle ont un résidu visuel. </a:t>
            </a:r>
            <a:endParaRPr sz="3600"/>
          </a:p>
          <a:p>
            <a:pPr>
              <a:spcBef>
                <a:spcPts val="600"/>
              </a:spcBef>
              <a:defRPr sz="1600"/>
            </a:pPr>
            <a:r>
              <a:rPr sz="3600"/>
              <a:t>En conséquence, un pourcentage minimal de gens ont une cécité complète.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