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5" name="Shape 55"/>
          <p:cNvSpPr/>
          <p:nvPr>
            <p:ph type="sldImg"/>
          </p:nvPr>
        </p:nvSpPr>
        <p:spPr>
          <a:xfrm>
            <a:off x="1143000" y="685800"/>
            <a:ext cx="4572000" cy="3429000"/>
          </a:xfrm>
          <a:prstGeom prst="rect">
            <a:avLst/>
          </a:prstGeom>
        </p:spPr>
        <p:txBody>
          <a:bodyPr/>
          <a:lstStyle/>
          <a:p>
            <a:pPr/>
          </a:p>
        </p:txBody>
      </p:sp>
      <p:sp>
        <p:nvSpPr>
          <p:cNvPr id="56" name="Shape 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spcBef>
        <a:spcPts val="700"/>
      </a:spcBef>
      <a:defRPr sz="2200">
        <a:latin typeface="+mn-lt"/>
        <a:ea typeface="+mn-ea"/>
        <a:cs typeface="+mn-cs"/>
        <a:sym typeface="Helvetica Neue"/>
      </a:defRPr>
    </a:lvl1pPr>
    <a:lvl2pPr indent="228600" defTabSz="457200" latinLnBrk="0">
      <a:lnSpc>
        <a:spcPct val="117999"/>
      </a:lnSpc>
      <a:spcBef>
        <a:spcPts val="700"/>
      </a:spcBef>
      <a:defRPr sz="2200">
        <a:latin typeface="+mn-lt"/>
        <a:ea typeface="+mn-ea"/>
        <a:cs typeface="+mn-cs"/>
        <a:sym typeface="Helvetica Neue"/>
      </a:defRPr>
    </a:lvl2pPr>
    <a:lvl3pPr indent="457200" defTabSz="457200" latinLnBrk="0">
      <a:lnSpc>
        <a:spcPct val="117999"/>
      </a:lnSpc>
      <a:spcBef>
        <a:spcPts val="700"/>
      </a:spcBef>
      <a:defRPr sz="2200">
        <a:latin typeface="+mn-lt"/>
        <a:ea typeface="+mn-ea"/>
        <a:cs typeface="+mn-cs"/>
        <a:sym typeface="Helvetica Neue"/>
      </a:defRPr>
    </a:lvl3pPr>
    <a:lvl4pPr indent="685800" defTabSz="457200" latinLnBrk="0">
      <a:lnSpc>
        <a:spcPct val="117999"/>
      </a:lnSpc>
      <a:spcBef>
        <a:spcPts val="700"/>
      </a:spcBef>
      <a:defRPr sz="2200">
        <a:latin typeface="+mn-lt"/>
        <a:ea typeface="+mn-ea"/>
        <a:cs typeface="+mn-cs"/>
        <a:sym typeface="Helvetica Neue"/>
      </a:defRPr>
    </a:lvl4pPr>
    <a:lvl5pPr indent="914400" defTabSz="457200" latinLnBrk="0">
      <a:lnSpc>
        <a:spcPct val="117999"/>
      </a:lnSpc>
      <a:spcBef>
        <a:spcPts val="700"/>
      </a:spcBef>
      <a:defRPr sz="2200">
        <a:latin typeface="+mn-lt"/>
        <a:ea typeface="+mn-ea"/>
        <a:cs typeface="+mn-cs"/>
        <a:sym typeface="Helvetica Neue"/>
      </a:defRPr>
    </a:lvl5pPr>
    <a:lvl6pPr indent="1143000" defTabSz="457200" latinLnBrk="0">
      <a:lnSpc>
        <a:spcPct val="117999"/>
      </a:lnSpc>
      <a:spcBef>
        <a:spcPts val="700"/>
      </a:spcBef>
      <a:defRPr sz="2200">
        <a:latin typeface="+mn-lt"/>
        <a:ea typeface="+mn-ea"/>
        <a:cs typeface="+mn-cs"/>
        <a:sym typeface="Helvetica Neue"/>
      </a:defRPr>
    </a:lvl6pPr>
    <a:lvl7pPr indent="1371600" defTabSz="457200" latinLnBrk="0">
      <a:lnSpc>
        <a:spcPct val="117999"/>
      </a:lnSpc>
      <a:spcBef>
        <a:spcPts val="700"/>
      </a:spcBef>
      <a:defRPr sz="2200">
        <a:latin typeface="+mn-lt"/>
        <a:ea typeface="+mn-ea"/>
        <a:cs typeface="+mn-cs"/>
        <a:sym typeface="Helvetica Neue"/>
      </a:defRPr>
    </a:lvl7pPr>
    <a:lvl8pPr indent="1600200" defTabSz="457200" latinLnBrk="0">
      <a:lnSpc>
        <a:spcPct val="117999"/>
      </a:lnSpc>
      <a:spcBef>
        <a:spcPts val="700"/>
      </a:spcBef>
      <a:defRPr sz="2200">
        <a:latin typeface="+mn-lt"/>
        <a:ea typeface="+mn-ea"/>
        <a:cs typeface="+mn-cs"/>
        <a:sym typeface="Helvetica Neue"/>
      </a:defRPr>
    </a:lvl8pPr>
    <a:lvl9pPr indent="1828800" defTabSz="457200" latinLnBrk="0">
      <a:lnSpc>
        <a:spcPct val="117999"/>
      </a:lnSpc>
      <a:spcBef>
        <a:spcPts val="700"/>
      </a:spcBef>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éficit auditif">
    <p:spTree>
      <p:nvGrpSpPr>
        <p:cNvPr id="1" name=""/>
        <p:cNvGrpSpPr/>
        <p:nvPr/>
      </p:nvGrpSpPr>
      <p:grpSpPr>
        <a:xfrm>
          <a:off x="0" y="0"/>
          <a:ext cx="0" cy="0"/>
          <a:chOff x="0" y="0"/>
          <a:chExt cx="0" cy="0"/>
        </a:xfrm>
      </p:grpSpPr>
      <p:grpSp>
        <p:nvGrpSpPr>
          <p:cNvPr id="22" name="Groupe"/>
          <p:cNvGrpSpPr/>
          <p:nvPr/>
        </p:nvGrpSpPr>
        <p:grpSpPr>
          <a:xfrm>
            <a:off x="90485" y="1003299"/>
            <a:ext cx="2493967" cy="893765"/>
            <a:chOff x="-1" y="0"/>
            <a:chExt cx="2493966" cy="893764"/>
          </a:xfrm>
        </p:grpSpPr>
        <p:sp>
          <p:nvSpPr>
            <p:cNvPr id="20" name="Rectangle"/>
            <p:cNvSpPr/>
            <p:nvPr/>
          </p:nvSpPr>
          <p:spPr>
            <a:xfrm>
              <a:off x="-2" y="-1"/>
              <a:ext cx="2493967" cy="893765"/>
            </a:xfrm>
            <a:prstGeom prst="rect">
              <a:avLst/>
            </a:prstGeom>
            <a:noFill/>
            <a:ln w="12700" cap="flat">
              <a:solidFill>
                <a:srgbClr val="FF0000"/>
              </a:solidFill>
              <a:prstDash val="solid"/>
              <a:round/>
            </a:ln>
            <a:effectLst/>
          </p:spPr>
          <p:txBody>
            <a:bodyPr wrap="square" lIns="45718" tIns="45718" rIns="45718" bIns="45718" numCol="1" anchor="t">
              <a:noAutofit/>
            </a:bodyPr>
            <a:lstStyle/>
            <a:p>
              <a:pPr algn="r">
                <a:tabLst>
                  <a:tab pos="50800" algn="l"/>
                  <a:tab pos="685800" algn="l"/>
                  <a:tab pos="1333500" algn="l"/>
                  <a:tab pos="1968500" algn="l"/>
                  <a:tab pos="2590800" algn="l"/>
                  <a:tab pos="3251200" algn="l"/>
                  <a:tab pos="3873500" algn="l"/>
                  <a:tab pos="4521200" algn="l"/>
                  <a:tab pos="5156200" algn="l"/>
                  <a:tab pos="5791200" algn="l"/>
                  <a:tab pos="6438900" algn="l"/>
                </a:tabLst>
                <a:defRPr b="1" sz="1400">
                  <a:latin typeface="+mj-lt"/>
                  <a:ea typeface="+mj-ea"/>
                  <a:cs typeface="+mj-cs"/>
                  <a:sym typeface="Helvetica"/>
                </a:defRPr>
              </a:pPr>
            </a:p>
          </p:txBody>
        </p:sp>
        <p:sp>
          <p:nvSpPr>
            <p:cNvPr id="21" name="Audition &amp; Handicap…"/>
            <p:cNvSpPr txBox="1"/>
            <p:nvPr/>
          </p:nvSpPr>
          <p:spPr>
            <a:xfrm>
              <a:off x="-2" y="0"/>
              <a:ext cx="2422530"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Audition &amp; Handicap</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b="1" sz="1400" u="sng">
                  <a:latin typeface="+mj-lt"/>
                  <a:ea typeface="+mj-ea"/>
                  <a:cs typeface="+mj-cs"/>
                  <a:sym typeface="Helvetica"/>
                </a:defRPr>
              </a:pPr>
              <a:r>
                <a:t>Déficience auditive</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Handicap maudit</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Organisation &amp; avis</a:t>
              </a:r>
            </a:p>
          </p:txBody>
        </p:sp>
      </p:grpSp>
      <p:pic>
        <p:nvPicPr>
          <p:cNvPr id="23" name="Logo_Handisub_3FF.jpg" descr="Logo_Handisub_3FF.jpg"/>
          <p:cNvPicPr>
            <a:picLocks noChangeAspect="1"/>
          </p:cNvPicPr>
          <p:nvPr/>
        </p:nvPicPr>
        <p:blipFill>
          <a:blip r:embed="rId2">
            <a:extLst/>
          </a:blip>
          <a:stretch>
            <a:fillRect/>
          </a:stretch>
        </p:blipFill>
        <p:spPr>
          <a:xfrm>
            <a:off x="1138" y="-7286"/>
            <a:ext cx="2907146" cy="970475"/>
          </a:xfrm>
          <a:prstGeom prst="rect">
            <a:avLst/>
          </a:prstGeom>
          <a:ln w="12700">
            <a:miter lim="400000"/>
          </a:ln>
        </p:spPr>
      </p:pic>
      <p:sp>
        <p:nvSpPr>
          <p:cNvPr id="24" name="P. CHAUVIERE, E CRAMBES, J. PIQUET, E SERVAL, Y STREBLER et P.TRAPE…"/>
          <p:cNvSpPr txBox="1"/>
          <p:nvPr/>
        </p:nvSpPr>
        <p:spPr>
          <a:xfrm>
            <a:off x="2989757" y="-1589"/>
            <a:ext cx="6101857"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tabLst>
                <a:tab pos="444500" algn="l"/>
                <a:tab pos="444500" algn="l"/>
                <a:tab pos="444500" algn="l"/>
                <a:tab pos="444500" algn="l"/>
                <a:tab pos="444500" algn="l"/>
                <a:tab pos="444500" algn="l"/>
                <a:tab pos="444500" algn="l"/>
                <a:tab pos="444500" algn="l"/>
                <a:tab pos="889000" algn="l"/>
                <a:tab pos="889000" algn="l"/>
                <a:tab pos="889000" algn="l"/>
                <a:tab pos="889000" algn="l"/>
                <a:tab pos="889000" algn="l"/>
                <a:tab pos="889000" algn="l"/>
                <a:tab pos="889000" algn="l"/>
                <a:tab pos="889000" algn="l"/>
                <a:tab pos="1346200" algn="l"/>
                <a:tab pos="1346200" algn="l"/>
                <a:tab pos="1346200" algn="l"/>
                <a:tab pos="1346200" algn="l"/>
                <a:tab pos="1346200" algn="l"/>
                <a:tab pos="1346200" algn="l"/>
                <a:tab pos="1346200" algn="l"/>
                <a:tab pos="1346200" algn="l"/>
                <a:tab pos="1790700" algn="l"/>
                <a:tab pos="1790700" algn="l"/>
                <a:tab pos="1790700" algn="l"/>
                <a:tab pos="1790700" algn="l"/>
                <a:tab pos="1790700" algn="l"/>
                <a:tab pos="1790700" algn="l"/>
                <a:tab pos="1790700" algn="l"/>
                <a:tab pos="1790700" algn="l"/>
              </a:tabLst>
              <a:defRPr i="1" sz="1200">
                <a:solidFill>
                  <a:schemeClr val="accent2"/>
                </a:solidFill>
                <a:latin typeface="+mj-lt"/>
                <a:ea typeface="+mj-ea"/>
                <a:cs typeface="+mj-cs"/>
                <a:sym typeface="Helvetica"/>
              </a:defRPr>
            </a:pPr>
            <a:r>
              <a:t>P. CHAUVIERE, E CRAMBES, J. PIQUET, E SERVAL, Y STREBLER et P.TRAPE</a:t>
            </a:r>
            <a:endParaRPr>
              <a:solidFill>
                <a:srgbClr val="FFFFFF"/>
              </a:solidFill>
            </a:endParaRPr>
          </a:p>
          <a:p>
            <a:pPr algn="ctr">
              <a:defRPr i="1" sz="1300">
                <a:solidFill>
                  <a:schemeClr val="accent2"/>
                </a:solidFill>
                <a:latin typeface="+mj-lt"/>
                <a:ea typeface="+mj-ea"/>
                <a:cs typeface="+mj-cs"/>
                <a:sym typeface="Helvetica"/>
              </a:defRPr>
            </a:pPr>
            <a:r>
              <a:t>Stage EH2 - Antibes 2019</a:t>
            </a:r>
          </a:p>
        </p:txBody>
      </p:sp>
      <p:sp>
        <p:nvSpPr>
          <p:cNvPr id="2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Handicap maudi">
    <p:spTree>
      <p:nvGrpSpPr>
        <p:cNvPr id="1" name=""/>
        <p:cNvGrpSpPr/>
        <p:nvPr/>
      </p:nvGrpSpPr>
      <p:grpSpPr>
        <a:xfrm>
          <a:off x="0" y="0"/>
          <a:ext cx="0" cy="0"/>
          <a:chOff x="0" y="0"/>
          <a:chExt cx="0" cy="0"/>
        </a:xfrm>
      </p:grpSpPr>
      <p:grpSp>
        <p:nvGrpSpPr>
          <p:cNvPr id="34" name="Groupe"/>
          <p:cNvGrpSpPr/>
          <p:nvPr/>
        </p:nvGrpSpPr>
        <p:grpSpPr>
          <a:xfrm>
            <a:off x="90485" y="1003299"/>
            <a:ext cx="2493967" cy="893765"/>
            <a:chOff x="-1" y="0"/>
            <a:chExt cx="2493966" cy="893764"/>
          </a:xfrm>
        </p:grpSpPr>
        <p:sp>
          <p:nvSpPr>
            <p:cNvPr id="32" name="Rectangle"/>
            <p:cNvSpPr/>
            <p:nvPr/>
          </p:nvSpPr>
          <p:spPr>
            <a:xfrm>
              <a:off x="-2" y="-1"/>
              <a:ext cx="2493967" cy="893765"/>
            </a:xfrm>
            <a:prstGeom prst="rect">
              <a:avLst/>
            </a:prstGeom>
            <a:noFill/>
            <a:ln w="12700" cap="flat">
              <a:solidFill>
                <a:srgbClr val="FF0000"/>
              </a:solidFill>
              <a:prstDash val="solid"/>
              <a:round/>
            </a:ln>
            <a:effectLst/>
          </p:spPr>
          <p:txBody>
            <a:bodyPr wrap="square" lIns="45718" tIns="45718" rIns="45718" bIns="45718" numCol="1" anchor="t">
              <a:noAutofit/>
            </a:bodyPr>
            <a:lstStyle/>
            <a:p>
              <a:pPr algn="r">
                <a:tabLst>
                  <a:tab pos="50800" algn="l"/>
                  <a:tab pos="685800" algn="l"/>
                  <a:tab pos="1333500" algn="l"/>
                  <a:tab pos="1968500" algn="l"/>
                  <a:tab pos="2590800" algn="l"/>
                  <a:tab pos="3251200" algn="l"/>
                  <a:tab pos="3873500" algn="l"/>
                  <a:tab pos="4521200" algn="l"/>
                  <a:tab pos="5156200" algn="l"/>
                  <a:tab pos="5791200" algn="l"/>
                  <a:tab pos="6438900" algn="l"/>
                </a:tabLst>
                <a:defRPr b="1" sz="1400">
                  <a:latin typeface="+mj-lt"/>
                  <a:ea typeface="+mj-ea"/>
                  <a:cs typeface="+mj-cs"/>
                  <a:sym typeface="Helvetica"/>
                </a:defRPr>
              </a:pPr>
            </a:p>
          </p:txBody>
        </p:sp>
        <p:sp>
          <p:nvSpPr>
            <p:cNvPr id="33" name="Audition &amp; Handicap…"/>
            <p:cNvSpPr txBox="1"/>
            <p:nvPr/>
          </p:nvSpPr>
          <p:spPr>
            <a:xfrm>
              <a:off x="-2" y="0"/>
              <a:ext cx="2422530"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Audition &amp; Handicap</a:t>
              </a:r>
              <a:endParaRPr b="1" u="sng"/>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Déficience auditive</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b="1" sz="1400" u="sng">
                  <a:latin typeface="+mj-lt"/>
                  <a:ea typeface="+mj-ea"/>
                  <a:cs typeface="+mj-cs"/>
                  <a:sym typeface="Helvetica"/>
                </a:defRPr>
              </a:pPr>
              <a:r>
                <a:t>Handicap maudit</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Organisation &amp; avis</a:t>
              </a:r>
            </a:p>
          </p:txBody>
        </p:sp>
      </p:grpSp>
      <p:pic>
        <p:nvPicPr>
          <p:cNvPr id="35" name="Logo_Handisub_3FF.jpg" descr="Logo_Handisub_3FF.jpg"/>
          <p:cNvPicPr>
            <a:picLocks noChangeAspect="1"/>
          </p:cNvPicPr>
          <p:nvPr/>
        </p:nvPicPr>
        <p:blipFill>
          <a:blip r:embed="rId2">
            <a:extLst/>
          </a:blip>
          <a:stretch>
            <a:fillRect/>
          </a:stretch>
        </p:blipFill>
        <p:spPr>
          <a:xfrm>
            <a:off x="1138" y="-7286"/>
            <a:ext cx="2984481" cy="996291"/>
          </a:xfrm>
          <a:prstGeom prst="rect">
            <a:avLst/>
          </a:prstGeom>
          <a:ln w="12700">
            <a:miter lim="400000"/>
          </a:ln>
        </p:spPr>
      </p:pic>
      <p:sp>
        <p:nvSpPr>
          <p:cNvPr id="36" name="P. CHAUVIERE, E CRAMBES, J. PIQUET, E SERVAL, Y STREBLER et P.TRAPE…"/>
          <p:cNvSpPr txBox="1"/>
          <p:nvPr/>
        </p:nvSpPr>
        <p:spPr>
          <a:xfrm>
            <a:off x="2989757" y="-1589"/>
            <a:ext cx="6101857"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tabLst>
                <a:tab pos="444500" algn="l"/>
                <a:tab pos="444500" algn="l"/>
                <a:tab pos="444500" algn="l"/>
                <a:tab pos="444500" algn="l"/>
                <a:tab pos="444500" algn="l"/>
                <a:tab pos="444500" algn="l"/>
                <a:tab pos="444500" algn="l"/>
                <a:tab pos="444500" algn="l"/>
                <a:tab pos="889000" algn="l"/>
                <a:tab pos="889000" algn="l"/>
                <a:tab pos="889000" algn="l"/>
                <a:tab pos="889000" algn="l"/>
                <a:tab pos="889000" algn="l"/>
                <a:tab pos="889000" algn="l"/>
                <a:tab pos="889000" algn="l"/>
                <a:tab pos="889000" algn="l"/>
                <a:tab pos="1346200" algn="l"/>
                <a:tab pos="1346200" algn="l"/>
                <a:tab pos="1346200" algn="l"/>
                <a:tab pos="1346200" algn="l"/>
                <a:tab pos="1346200" algn="l"/>
                <a:tab pos="1346200" algn="l"/>
                <a:tab pos="1346200" algn="l"/>
                <a:tab pos="1346200" algn="l"/>
                <a:tab pos="1790700" algn="l"/>
                <a:tab pos="1790700" algn="l"/>
                <a:tab pos="1790700" algn="l"/>
                <a:tab pos="1790700" algn="l"/>
                <a:tab pos="1790700" algn="l"/>
                <a:tab pos="1790700" algn="l"/>
                <a:tab pos="1790700" algn="l"/>
                <a:tab pos="1790700" algn="l"/>
              </a:tabLst>
              <a:defRPr i="1" sz="1200">
                <a:solidFill>
                  <a:schemeClr val="accent2"/>
                </a:solidFill>
                <a:latin typeface="+mj-lt"/>
                <a:ea typeface="+mj-ea"/>
                <a:cs typeface="+mj-cs"/>
                <a:sym typeface="Helvetica"/>
              </a:defRPr>
            </a:pPr>
            <a:r>
              <a:t>P. CHAUVIERE, E CRAMBES, J. PIQUET, E SERVAL, Y STREBLER et P.TRAPE</a:t>
            </a:r>
            <a:endParaRPr>
              <a:solidFill>
                <a:srgbClr val="FFFFFF"/>
              </a:solidFill>
            </a:endParaRPr>
          </a:p>
          <a:p>
            <a:pPr algn="ctr">
              <a:defRPr i="1" sz="1300">
                <a:solidFill>
                  <a:schemeClr val="accent2"/>
                </a:solidFill>
                <a:latin typeface="+mj-lt"/>
                <a:ea typeface="+mj-ea"/>
                <a:cs typeface="+mj-cs"/>
                <a:sym typeface="Helvetica"/>
              </a:defRPr>
            </a:pPr>
            <a:r>
              <a:t>Stage EH2 - Antibes 2019</a:t>
            </a:r>
          </a:p>
        </p:txBody>
      </p:sp>
      <p:sp>
        <p:nvSpPr>
          <p:cNvPr id="3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rganisation">
    <p:spTree>
      <p:nvGrpSpPr>
        <p:cNvPr id="1" name=""/>
        <p:cNvGrpSpPr/>
        <p:nvPr/>
      </p:nvGrpSpPr>
      <p:grpSpPr>
        <a:xfrm>
          <a:off x="0" y="0"/>
          <a:ext cx="0" cy="0"/>
          <a:chOff x="0" y="0"/>
          <a:chExt cx="0" cy="0"/>
        </a:xfrm>
      </p:grpSpPr>
      <p:grpSp>
        <p:nvGrpSpPr>
          <p:cNvPr id="46" name="Groupe"/>
          <p:cNvGrpSpPr/>
          <p:nvPr/>
        </p:nvGrpSpPr>
        <p:grpSpPr>
          <a:xfrm>
            <a:off x="90485" y="1003299"/>
            <a:ext cx="2493967" cy="893765"/>
            <a:chOff x="-1" y="0"/>
            <a:chExt cx="2493966" cy="893764"/>
          </a:xfrm>
        </p:grpSpPr>
        <p:sp>
          <p:nvSpPr>
            <p:cNvPr id="44" name="Rectangle"/>
            <p:cNvSpPr/>
            <p:nvPr/>
          </p:nvSpPr>
          <p:spPr>
            <a:xfrm>
              <a:off x="-2" y="-1"/>
              <a:ext cx="2493967" cy="893765"/>
            </a:xfrm>
            <a:prstGeom prst="rect">
              <a:avLst/>
            </a:prstGeom>
            <a:noFill/>
            <a:ln w="12700" cap="flat">
              <a:solidFill>
                <a:srgbClr val="FF0000"/>
              </a:solidFill>
              <a:prstDash val="solid"/>
              <a:round/>
            </a:ln>
            <a:effectLst/>
          </p:spPr>
          <p:txBody>
            <a:bodyPr wrap="square" lIns="45718" tIns="45718" rIns="45718" bIns="45718" numCol="1" anchor="t">
              <a:noAutofit/>
            </a:bodyPr>
            <a:lstStyle/>
            <a:p>
              <a:pPr algn="r">
                <a:tabLst>
                  <a:tab pos="50800" algn="l"/>
                  <a:tab pos="685800" algn="l"/>
                  <a:tab pos="1333500" algn="l"/>
                  <a:tab pos="1968500" algn="l"/>
                  <a:tab pos="2590800" algn="l"/>
                  <a:tab pos="3251200" algn="l"/>
                  <a:tab pos="3873500" algn="l"/>
                  <a:tab pos="4521200" algn="l"/>
                  <a:tab pos="5156200" algn="l"/>
                  <a:tab pos="5791200" algn="l"/>
                  <a:tab pos="6438900" algn="l"/>
                </a:tabLst>
                <a:defRPr b="1" sz="1400">
                  <a:latin typeface="+mj-lt"/>
                  <a:ea typeface="+mj-ea"/>
                  <a:cs typeface="+mj-cs"/>
                  <a:sym typeface="Helvetica"/>
                </a:defRPr>
              </a:pPr>
            </a:p>
          </p:txBody>
        </p:sp>
        <p:sp>
          <p:nvSpPr>
            <p:cNvPr id="45" name="Audition &amp; Handicap…"/>
            <p:cNvSpPr txBox="1"/>
            <p:nvPr/>
          </p:nvSpPr>
          <p:spPr>
            <a:xfrm>
              <a:off x="-2" y="0"/>
              <a:ext cx="2422530"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Audition &amp; Handicap</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Déficience auditive</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i="1" sz="1400">
                  <a:latin typeface="+mj-lt"/>
                  <a:ea typeface="+mj-ea"/>
                  <a:cs typeface="+mj-cs"/>
                  <a:sym typeface="Helvetica"/>
                </a:defRPr>
              </a:pPr>
              <a:r>
                <a:t>Handicap maudit</a:t>
              </a:r>
            </a:p>
            <a:p>
              <a:pPr marL="638175" indent="-600075" algn="r">
                <a:buClr>
                  <a:srgbClr val="000000"/>
                </a:buClr>
                <a:buSzPct val="100000"/>
                <a:buAutoNum type="arabicPeriod" startAt="1"/>
                <a:tabLst>
                  <a:tab pos="50800" algn="l"/>
                  <a:tab pos="685800" algn="l"/>
                  <a:tab pos="1333500" algn="l"/>
                  <a:tab pos="1968500" algn="l"/>
                  <a:tab pos="2590800" algn="l"/>
                  <a:tab pos="3251200" algn="l"/>
                  <a:tab pos="3873500" algn="l"/>
                  <a:tab pos="4521200" algn="l"/>
                  <a:tab pos="5156200" algn="l"/>
                  <a:tab pos="5791200" algn="l"/>
                  <a:tab pos="6438900" algn="l"/>
                </a:tabLst>
                <a:defRPr b="1" sz="1400" u="sng">
                  <a:latin typeface="+mj-lt"/>
                  <a:ea typeface="+mj-ea"/>
                  <a:cs typeface="+mj-cs"/>
                  <a:sym typeface="Helvetica"/>
                </a:defRPr>
              </a:pPr>
              <a:r>
                <a:t>Organisation &amp; avis</a:t>
              </a:r>
            </a:p>
          </p:txBody>
        </p:sp>
      </p:grpSp>
      <p:pic>
        <p:nvPicPr>
          <p:cNvPr id="47" name="Logo_Handisub_3FF.jpg" descr="Logo_Handisub_3FF.jpg"/>
          <p:cNvPicPr>
            <a:picLocks noChangeAspect="1"/>
          </p:cNvPicPr>
          <p:nvPr/>
        </p:nvPicPr>
        <p:blipFill>
          <a:blip r:embed="rId2">
            <a:extLst/>
          </a:blip>
          <a:stretch>
            <a:fillRect/>
          </a:stretch>
        </p:blipFill>
        <p:spPr>
          <a:xfrm>
            <a:off x="1138" y="-7286"/>
            <a:ext cx="2971823" cy="992065"/>
          </a:xfrm>
          <a:prstGeom prst="rect">
            <a:avLst/>
          </a:prstGeom>
          <a:ln w="12700">
            <a:miter lim="400000"/>
          </a:ln>
        </p:spPr>
      </p:pic>
      <p:sp>
        <p:nvSpPr>
          <p:cNvPr id="48" name="P. CHAUVIERE, E CRAMBES, J. PIQUET, E SERVAL, Y STREBLER et P.TRAPE…"/>
          <p:cNvSpPr txBox="1"/>
          <p:nvPr/>
        </p:nvSpPr>
        <p:spPr>
          <a:xfrm>
            <a:off x="2989757" y="-1589"/>
            <a:ext cx="6101857"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tabLst>
                <a:tab pos="444500" algn="l"/>
                <a:tab pos="444500" algn="l"/>
                <a:tab pos="444500" algn="l"/>
                <a:tab pos="444500" algn="l"/>
                <a:tab pos="444500" algn="l"/>
                <a:tab pos="444500" algn="l"/>
                <a:tab pos="444500" algn="l"/>
                <a:tab pos="444500" algn="l"/>
                <a:tab pos="889000" algn="l"/>
                <a:tab pos="889000" algn="l"/>
                <a:tab pos="889000" algn="l"/>
                <a:tab pos="889000" algn="l"/>
                <a:tab pos="889000" algn="l"/>
                <a:tab pos="889000" algn="l"/>
                <a:tab pos="889000" algn="l"/>
                <a:tab pos="889000" algn="l"/>
                <a:tab pos="1346200" algn="l"/>
                <a:tab pos="1346200" algn="l"/>
                <a:tab pos="1346200" algn="l"/>
                <a:tab pos="1346200" algn="l"/>
                <a:tab pos="1346200" algn="l"/>
                <a:tab pos="1346200" algn="l"/>
                <a:tab pos="1346200" algn="l"/>
                <a:tab pos="1346200" algn="l"/>
                <a:tab pos="1790700" algn="l"/>
                <a:tab pos="1790700" algn="l"/>
                <a:tab pos="1790700" algn="l"/>
                <a:tab pos="1790700" algn="l"/>
                <a:tab pos="1790700" algn="l"/>
                <a:tab pos="1790700" algn="l"/>
                <a:tab pos="1790700" algn="l"/>
                <a:tab pos="1790700" algn="l"/>
              </a:tabLst>
              <a:defRPr i="1" sz="1200">
                <a:solidFill>
                  <a:schemeClr val="accent2"/>
                </a:solidFill>
                <a:latin typeface="+mj-lt"/>
                <a:ea typeface="+mj-ea"/>
                <a:cs typeface="+mj-cs"/>
                <a:sym typeface="Helvetica"/>
              </a:defRPr>
            </a:pPr>
            <a:r>
              <a:t>P. CHAUVIERE, E CRAMBES, J. PIQUET, E SERVAL, Y STREBLER et P.TRAPE</a:t>
            </a:r>
            <a:endParaRPr>
              <a:solidFill>
                <a:srgbClr val="FFFFFF"/>
              </a:solidFill>
            </a:endParaRPr>
          </a:p>
          <a:p>
            <a:pPr algn="ctr">
              <a:defRPr i="1" sz="1300">
                <a:solidFill>
                  <a:schemeClr val="accent2"/>
                </a:solidFill>
                <a:latin typeface="+mj-lt"/>
                <a:ea typeface="+mj-ea"/>
                <a:cs typeface="+mj-cs"/>
                <a:sym typeface="Helvetica"/>
              </a:defRPr>
            </a:pPr>
            <a:r>
              <a:t>Stage EH2 - Antibes 2019</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ogo_Handisub_3FF.jpg" descr="Logo_Handisub_3FF.jpg"/>
          <p:cNvPicPr>
            <a:picLocks noChangeAspect="1"/>
          </p:cNvPicPr>
          <p:nvPr/>
        </p:nvPicPr>
        <p:blipFill>
          <a:blip r:embed="rId2">
            <a:extLst/>
          </a:blip>
          <a:stretch>
            <a:fillRect/>
          </a:stretch>
        </p:blipFill>
        <p:spPr>
          <a:xfrm>
            <a:off x="1138" y="-7286"/>
            <a:ext cx="3161500" cy="1055384"/>
          </a:xfrm>
          <a:prstGeom prst="rect">
            <a:avLst/>
          </a:prstGeom>
          <a:ln w="12700">
            <a:miter lim="400000"/>
          </a:ln>
        </p:spPr>
      </p:pic>
      <p:sp>
        <p:nvSpPr>
          <p:cNvPr id="3" name="P. CHAUVIERE, E CRAMBES, J. PIQUET, E SERVAL, Y STREBLER et P.TRAPE…"/>
          <p:cNvSpPr txBox="1"/>
          <p:nvPr/>
        </p:nvSpPr>
        <p:spPr>
          <a:xfrm>
            <a:off x="2989757" y="-1589"/>
            <a:ext cx="6101857"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ctr">
              <a:tabLst>
                <a:tab pos="444500" algn="l"/>
                <a:tab pos="444500" algn="l"/>
                <a:tab pos="444500" algn="l"/>
                <a:tab pos="444500" algn="l"/>
                <a:tab pos="444500" algn="l"/>
                <a:tab pos="444500" algn="l"/>
                <a:tab pos="444500" algn="l"/>
                <a:tab pos="444500" algn="l"/>
                <a:tab pos="889000" algn="l"/>
                <a:tab pos="889000" algn="l"/>
                <a:tab pos="889000" algn="l"/>
                <a:tab pos="889000" algn="l"/>
                <a:tab pos="889000" algn="l"/>
                <a:tab pos="889000" algn="l"/>
                <a:tab pos="889000" algn="l"/>
                <a:tab pos="889000" algn="l"/>
                <a:tab pos="1346200" algn="l"/>
                <a:tab pos="1346200" algn="l"/>
                <a:tab pos="1346200" algn="l"/>
                <a:tab pos="1346200" algn="l"/>
                <a:tab pos="1346200" algn="l"/>
                <a:tab pos="1346200" algn="l"/>
                <a:tab pos="1346200" algn="l"/>
                <a:tab pos="1346200" algn="l"/>
                <a:tab pos="1790700" algn="l"/>
                <a:tab pos="1790700" algn="l"/>
                <a:tab pos="1790700" algn="l"/>
                <a:tab pos="1790700" algn="l"/>
                <a:tab pos="1790700" algn="l"/>
                <a:tab pos="1790700" algn="l"/>
                <a:tab pos="1790700" algn="l"/>
                <a:tab pos="1790700" algn="l"/>
              </a:tabLst>
              <a:defRPr i="1" sz="1200">
                <a:solidFill>
                  <a:schemeClr val="accent2"/>
                </a:solidFill>
                <a:latin typeface="+mj-lt"/>
                <a:ea typeface="+mj-ea"/>
                <a:cs typeface="+mj-cs"/>
                <a:sym typeface="Helvetica"/>
              </a:defRPr>
            </a:pPr>
            <a:r>
              <a:t>P. CHAUVIERE, E CRAMBES, J. PIQUET, E SERVAL, Y STREBLER et P.TRAPE</a:t>
            </a:r>
            <a:endParaRPr>
              <a:solidFill>
                <a:srgbClr val="FFFFFF"/>
              </a:solidFill>
            </a:endParaRPr>
          </a:p>
          <a:p>
            <a:pPr algn="ctr">
              <a:defRPr i="1" sz="1300">
                <a:solidFill>
                  <a:schemeClr val="accent2"/>
                </a:solidFill>
                <a:latin typeface="+mj-lt"/>
                <a:ea typeface="+mj-ea"/>
                <a:cs typeface="+mj-cs"/>
                <a:sym typeface="Helvetica"/>
              </a:defRPr>
            </a:pPr>
            <a:r>
              <a:t>Stage EH2 - Antibes 2019</a:t>
            </a:r>
          </a:p>
        </p:txBody>
      </p:sp>
      <p:sp>
        <p:nvSpPr>
          <p:cNvPr id="4" name="Texte du titre"/>
          <p:cNvSpPr txBox="1"/>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Texte du titre</a:t>
            </a:r>
          </a:p>
        </p:txBody>
      </p:sp>
      <p:sp>
        <p:nvSpPr>
          <p:cNvPr id="5" name="Texte niveau 1…"/>
          <p:cNvSpPr txBox="1"/>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r>
              <a:t>Texte niveau 1</a:t>
            </a:r>
          </a:p>
          <a:p>
            <a:pPr lvl="1"/>
            <a:r>
              <a:t>Texte niveau 2</a:t>
            </a:r>
          </a:p>
          <a:p>
            <a:pPr lvl="2"/>
            <a:r>
              <a:t>Texte niveau 3</a:t>
            </a:r>
          </a:p>
          <a:p>
            <a:pPr lvl="3"/>
            <a:r>
              <a:t>Texte niveau 4</a:t>
            </a:r>
          </a:p>
          <a:p>
            <a:pPr lvl="4"/>
            <a:r>
              <a:t>Texte niveau 5</a:t>
            </a:r>
          </a:p>
        </p:txBody>
      </p:sp>
      <p:sp>
        <p:nvSpPr>
          <p:cNvPr id="6" name="Numéro de diapositive"/>
          <p:cNvSpPr txBox="1"/>
          <p:nvPr>
            <p:ph type="sldNum" sz="quarter" idx="2"/>
          </p:nvPr>
        </p:nvSpPr>
        <p:spPr>
          <a:xfrm>
            <a:off x="6279546" y="6224224"/>
            <a:ext cx="273654" cy="264253"/>
          </a:xfrm>
          <a:prstGeom prst="rect">
            <a:avLst/>
          </a:prstGeom>
          <a:ln w="12700">
            <a:miter lim="400000"/>
          </a:ln>
        </p:spPr>
        <p:txBody>
          <a:bodyPr wrap="none" lIns="45718" tIns="45718" rIns="45718" bIns="45718" anchor="ctr">
            <a:spAutoFit/>
          </a:bodyPr>
          <a:lstStyle>
            <a:lvl1pPr algn="r">
              <a:defRPr sz="1200">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1pPr>
      <a:lvl2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2pPr>
      <a:lvl3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3pPr>
      <a:lvl4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4pPr>
      <a:lvl5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5pPr>
      <a:lvl6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6pPr>
      <a:lvl7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7pPr>
      <a:lvl8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8pPr>
      <a:lvl9pPr marL="0" marR="0" indent="0" algn="ctr" defTabSz="914400" rtl="0" latinLnBrk="0">
        <a:lnSpc>
          <a:spcPct val="100000"/>
        </a:lnSpc>
        <a:spcBef>
          <a:spcPts val="0"/>
        </a:spcBef>
        <a:spcAft>
          <a:spcPts val="0"/>
        </a:spcAft>
        <a:buClrTx/>
        <a:buSzTx/>
        <a:buFontTx/>
        <a:buNone/>
        <a:tabLst/>
        <a:defRPr b="1" baseline="0" cap="none" i="0" spc="0" strike="noStrike" sz="3600" u="none">
          <a:solidFill>
            <a:schemeClr val="accent2"/>
          </a:solidFill>
          <a:uFillTx/>
          <a:latin typeface="+mj-lt"/>
          <a:ea typeface="+mj-ea"/>
          <a:cs typeface="+mj-cs"/>
          <a:sym typeface="Helvetica"/>
        </a:defRPr>
      </a:lvl9pPr>
    </p:titleStyle>
    <p:bodyStyle>
      <a:lvl1pPr marL="341311" marR="0" indent="-341311" algn="l" defTabSz="914400" rtl="0" latinLnBrk="0">
        <a:lnSpc>
          <a:spcPct val="100000"/>
        </a:lnSpc>
        <a:spcBef>
          <a:spcPts val="700"/>
        </a:spcBef>
        <a:spcAft>
          <a:spcPts val="0"/>
        </a:spcAft>
        <a:buClrTx/>
        <a:buSzPct val="100000"/>
        <a:buFontTx/>
        <a:buChar char="»"/>
        <a:tabLst/>
        <a:defRPr b="0" baseline="0" cap="none" i="0" spc="0" strike="noStrike" sz="2600" u="none">
          <a:solidFill>
            <a:srgbClr val="000000"/>
          </a:solidFill>
          <a:uFillTx/>
          <a:latin typeface="+mj-lt"/>
          <a:ea typeface="+mj-ea"/>
          <a:cs typeface="+mj-cs"/>
          <a:sym typeface="Helvetica"/>
        </a:defRPr>
      </a:lvl1pPr>
      <a:lvl2pPr marL="840139" marR="0" indent="-382939" algn="l" defTabSz="914400" rtl="0" latinLnBrk="0">
        <a:lnSpc>
          <a:spcPct val="100000"/>
        </a:lnSpc>
        <a:spcBef>
          <a:spcPts val="700"/>
        </a:spcBef>
        <a:spcAft>
          <a:spcPts val="0"/>
        </a:spcAft>
        <a:buClrTx/>
        <a:buSzPct val="100000"/>
        <a:buFontTx/>
        <a:buChar char="–"/>
        <a:tabLst/>
        <a:defRPr b="0" baseline="0" cap="none" i="0" spc="0" strike="noStrike" sz="2600" u="none">
          <a:solidFill>
            <a:srgbClr val="000000"/>
          </a:solidFill>
          <a:uFillTx/>
          <a:latin typeface="+mj-lt"/>
          <a:ea typeface="+mj-ea"/>
          <a:cs typeface="+mj-cs"/>
          <a:sym typeface="Helvetica"/>
        </a:defRPr>
      </a:lvl2pPr>
      <a:lvl3pPr marL="1272115" marR="0" indent="-357715" algn="l" defTabSz="914400" rtl="0" latinLnBrk="0">
        <a:lnSpc>
          <a:spcPct val="100000"/>
        </a:lnSpc>
        <a:spcBef>
          <a:spcPts val="700"/>
        </a:spcBef>
        <a:spcAft>
          <a:spcPts val="0"/>
        </a:spcAft>
        <a:buClrTx/>
        <a:buSzPct val="100000"/>
        <a:buFontTx/>
        <a:buChar char="•"/>
        <a:tabLst/>
        <a:defRPr b="0" baseline="0" cap="none" i="0" spc="0" strike="noStrike" sz="2600" u="none">
          <a:solidFill>
            <a:srgbClr val="000000"/>
          </a:solidFill>
          <a:uFillTx/>
          <a:latin typeface="+mj-lt"/>
          <a:ea typeface="+mj-ea"/>
          <a:cs typeface="+mj-cs"/>
          <a:sym typeface="Helvetica"/>
        </a:defRPr>
      </a:lvl3pPr>
      <a:lvl4pPr marL="1800400" marR="0" indent="-428800" algn="l" defTabSz="914400" rtl="0" latinLnBrk="0">
        <a:lnSpc>
          <a:spcPct val="100000"/>
        </a:lnSpc>
        <a:spcBef>
          <a:spcPts val="700"/>
        </a:spcBef>
        <a:spcAft>
          <a:spcPts val="0"/>
        </a:spcAft>
        <a:buClrTx/>
        <a:buSzPct val="100000"/>
        <a:buFontTx/>
        <a:buChar char="–"/>
        <a:tabLst/>
        <a:defRPr b="0" baseline="0" cap="none" i="0" spc="0" strike="noStrike" sz="2600" u="none">
          <a:solidFill>
            <a:srgbClr val="000000"/>
          </a:solidFill>
          <a:uFillTx/>
          <a:latin typeface="+mj-lt"/>
          <a:ea typeface="+mj-ea"/>
          <a:cs typeface="+mj-cs"/>
          <a:sym typeface="Helvetica"/>
        </a:defRPr>
      </a:lvl4pPr>
      <a:lvl5pPr marL="2305754" marR="0" indent="-476954" algn="l" defTabSz="914400" rtl="0" latinLnBrk="0">
        <a:lnSpc>
          <a:spcPct val="100000"/>
        </a:lnSpc>
        <a:spcBef>
          <a:spcPts val="700"/>
        </a:spcBef>
        <a:spcAft>
          <a:spcPts val="0"/>
        </a:spcAft>
        <a:buClrTx/>
        <a:buSzPct val="100000"/>
        <a:buFontTx/>
        <a:buChar char="»"/>
        <a:tabLst/>
        <a:defRPr b="0" baseline="0" cap="none" i="0" spc="0" strike="noStrike" sz="2600" u="none">
          <a:solidFill>
            <a:srgbClr val="000000"/>
          </a:solidFill>
          <a:uFillTx/>
          <a:latin typeface="+mj-lt"/>
          <a:ea typeface="+mj-ea"/>
          <a:cs typeface="+mj-cs"/>
          <a:sym typeface="Helvetica"/>
        </a:defRPr>
      </a:lvl5pPr>
      <a:lvl6pPr marL="0" marR="0" indent="2286000" algn="l" defTabSz="914400" rtl="0" latinLnBrk="0">
        <a:lnSpc>
          <a:spcPct val="100000"/>
        </a:lnSpc>
        <a:spcBef>
          <a:spcPts val="7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6pPr>
      <a:lvl7pPr marL="0" marR="0" indent="2743200" algn="l" defTabSz="914400" rtl="0" latinLnBrk="0">
        <a:lnSpc>
          <a:spcPct val="100000"/>
        </a:lnSpc>
        <a:spcBef>
          <a:spcPts val="7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7pPr>
      <a:lvl8pPr marL="0" marR="0" indent="3200400" algn="l" defTabSz="914400" rtl="0" latinLnBrk="0">
        <a:lnSpc>
          <a:spcPct val="100000"/>
        </a:lnSpc>
        <a:spcBef>
          <a:spcPts val="7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8pPr>
      <a:lvl9pPr marL="0" marR="0" indent="3657600" algn="l" defTabSz="914400" rtl="0" latinLnBrk="0">
        <a:lnSpc>
          <a:spcPct val="100000"/>
        </a:lnSpc>
        <a:spcBef>
          <a:spcPts val="700"/>
        </a:spcBef>
        <a:spcAft>
          <a:spcPts val="0"/>
        </a:spcAft>
        <a:buClrTx/>
        <a:buSzTx/>
        <a:buFontTx/>
        <a:buNone/>
        <a:tabLst/>
        <a:defRPr b="0" baseline="0" cap="none" i="0" spc="0" strike="noStrike" sz="2600" u="none">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10.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 name="Audition &amp; Handicap"/>
          <p:cNvSpPr txBox="1"/>
          <p:nvPr>
            <p:ph type="title" idx="4294967295"/>
          </p:nvPr>
        </p:nvSpPr>
        <p:spPr>
          <a:xfrm>
            <a:off x="715962" y="3963987"/>
            <a:ext cx="7712076" cy="915989"/>
          </a:xfrm>
          <a:prstGeom prst="rect">
            <a:avLst/>
          </a:prstGeom>
          <a:ln w="25400">
            <a:solidFill>
              <a:srgbClr val="FF2600"/>
            </a:solidFill>
          </a:ln>
        </p:spPr>
        <p:txBody>
          <a:bodyPr>
            <a:normAutofit fontScale="100000" lnSpcReduction="0"/>
          </a:bodyPr>
          <a:lstStyle>
            <a:lvl1pPr>
              <a:defRPr sz="4400">
                <a:solidFill>
                  <a:srgbClr val="000000"/>
                </a:solidFill>
              </a:defRPr>
            </a:lvl1pPr>
          </a:lstStyle>
          <a:p>
            <a:pPr/>
            <a:r>
              <a:t>Audition &amp; Handicap</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L’évolution des représentations sociales…"/>
          <p:cNvSpPr txBox="1"/>
          <p:nvPr>
            <p:ph type="title" idx="4294967295"/>
          </p:nvPr>
        </p:nvSpPr>
        <p:spPr>
          <a:xfrm>
            <a:off x="3508375" y="468311"/>
            <a:ext cx="5178425" cy="1662115"/>
          </a:xfrm>
          <a:prstGeom prst="rect">
            <a:avLst/>
          </a:prstGeom>
        </p:spPr>
        <p:txBody>
          <a:bodyPr>
            <a:normAutofit fontScale="100000" lnSpcReduction="0"/>
          </a:bodyPr>
          <a:lstStyle/>
          <a:p>
            <a:pPr/>
            <a:r>
              <a:t>L’évolution des représentations sociales…</a:t>
            </a:r>
          </a:p>
        </p:txBody>
      </p:sp>
      <p:sp>
        <p:nvSpPr>
          <p:cNvPr id="119" name="XIIème siècle:…"/>
          <p:cNvSpPr txBox="1"/>
          <p:nvPr>
            <p:ph type="body" sz="half" idx="4294967295"/>
          </p:nvPr>
        </p:nvSpPr>
        <p:spPr>
          <a:xfrm>
            <a:off x="457200" y="2560636"/>
            <a:ext cx="6635750" cy="3460752"/>
          </a:xfrm>
          <a:prstGeom prst="rect">
            <a:avLst/>
          </a:prstGeom>
        </p:spPr>
        <p:txBody>
          <a:bodyPr>
            <a:normAutofit fontScale="100000" lnSpcReduction="0"/>
          </a:bodyPr>
          <a:lstStyle/>
          <a:p>
            <a:pPr marL="0" indent="0" defTabSz="886967">
              <a:spcBef>
                <a:spcPts val="0"/>
              </a:spcBef>
              <a:buSzTx/>
              <a:buNone/>
              <a:defRPr b="1" sz="1900"/>
            </a:pPr>
            <a:r>
              <a:t>XII</a:t>
            </a:r>
            <a:r>
              <a:rPr baseline="31999"/>
              <a:t>ème</a:t>
            </a:r>
            <a:r>
              <a:t> siècle:</a:t>
            </a:r>
          </a:p>
          <a:p>
            <a:pPr marL="0" indent="0" defTabSz="886967">
              <a:spcBef>
                <a:spcPts val="0"/>
              </a:spcBef>
              <a:buChar char="•"/>
              <a:defRPr sz="1900"/>
            </a:pPr>
            <a:r>
              <a:t>Le pape Innocent III autorise le mariage des sourds et muets</a:t>
            </a:r>
          </a:p>
          <a:p>
            <a:pPr marL="0" indent="0" defTabSz="886967">
              <a:spcBef>
                <a:spcPts val="0"/>
              </a:spcBef>
              <a:buSzTx/>
              <a:buNone/>
              <a:defRPr sz="1900"/>
            </a:pPr>
          </a:p>
          <a:p>
            <a:pPr marL="0" indent="0" defTabSz="886967">
              <a:spcBef>
                <a:spcPts val="0"/>
              </a:spcBef>
              <a:buChar char="•"/>
              <a:defRPr sz="1900"/>
            </a:pPr>
          </a:p>
          <a:p>
            <a:pPr marL="0" indent="0" defTabSz="886967">
              <a:spcBef>
                <a:spcPts val="0"/>
              </a:spcBef>
              <a:buChar char="•"/>
              <a:defRPr sz="1900"/>
            </a:pPr>
          </a:p>
          <a:p>
            <a:pPr marL="0" indent="0" defTabSz="886967">
              <a:buSzTx/>
              <a:buNone/>
              <a:defRPr b="1" sz="1900"/>
            </a:pPr>
            <a:r>
              <a:t>XX</a:t>
            </a:r>
            <a:r>
              <a:rPr baseline="31999"/>
              <a:t>ème </a:t>
            </a:r>
            <a:r>
              <a:t>siècle:</a:t>
            </a:r>
          </a:p>
          <a:p>
            <a:pPr marL="0" indent="0" defTabSz="886967">
              <a:spcBef>
                <a:spcPts val="0"/>
              </a:spcBef>
              <a:buChar char="•"/>
              <a:defRPr sz="1900"/>
            </a:pPr>
            <a:r>
              <a:t>Loi Cordonnier de 1957 (embauche recommandée).</a:t>
            </a:r>
          </a:p>
          <a:p>
            <a:pPr marL="0" indent="0" defTabSz="886967">
              <a:spcBef>
                <a:spcPts val="0"/>
              </a:spcBef>
              <a:buChar char="•"/>
              <a:defRPr sz="1900"/>
            </a:pPr>
            <a:r>
              <a:t>Loi d’orientation du 30 juin 1975 (emploi adapté, « obligation nationale »).</a:t>
            </a:r>
          </a:p>
          <a:p>
            <a:pPr marL="0" indent="0" defTabSz="886967">
              <a:spcBef>
                <a:spcPts val="0"/>
              </a:spcBef>
              <a:buChar char="•"/>
              <a:defRPr sz="1900"/>
            </a:pPr>
            <a:r>
              <a:t>Loi du 11 février 2005 (dite loi handicap).</a:t>
            </a:r>
          </a:p>
        </p:txBody>
      </p:sp>
      <p:pic>
        <p:nvPicPr>
          <p:cNvPr id="120" name="image.png" descr="image.png"/>
          <p:cNvPicPr>
            <a:picLocks noChangeAspect="1"/>
          </p:cNvPicPr>
          <p:nvPr/>
        </p:nvPicPr>
        <p:blipFill>
          <a:blip r:embed="rId2">
            <a:extLst/>
          </a:blip>
          <a:srcRect l="8247" t="36840" r="6532" b="5684"/>
          <a:stretch>
            <a:fillRect/>
          </a:stretch>
        </p:blipFill>
        <p:spPr>
          <a:xfrm>
            <a:off x="7164386" y="2349499"/>
            <a:ext cx="1717677" cy="215900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4 - Organisation et avis médical"/>
          <p:cNvSpPr txBox="1"/>
          <p:nvPr>
            <p:ph type="title" idx="4294967295"/>
          </p:nvPr>
        </p:nvSpPr>
        <p:spPr>
          <a:xfrm>
            <a:off x="581024" y="3963987"/>
            <a:ext cx="7847015" cy="915989"/>
          </a:xfrm>
          <a:prstGeom prst="rect">
            <a:avLst/>
          </a:prstGeom>
          <a:ln w="25400">
            <a:solidFill>
              <a:srgbClr val="FF2600"/>
            </a:solidFill>
          </a:ln>
        </p:spPr>
        <p:txBody>
          <a:bodyPr>
            <a:normAutofit fontScale="100000" lnSpcReduction="0"/>
          </a:bodyPr>
          <a:lstStyle>
            <a:lvl1pPr algn="l">
              <a:defRPr sz="4000">
                <a:solidFill>
                  <a:srgbClr val="000000"/>
                </a:solidFill>
              </a:defRPr>
            </a:lvl1pPr>
          </a:lstStyle>
          <a:p>
            <a:pPr/>
            <a:r>
              <a:t>4 - Organisation et avis médical</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Afficher l'image d'origine.jpeg" descr="Afficher l'image d'origine.jpeg"/>
          <p:cNvPicPr>
            <a:picLocks noChangeAspect="1"/>
          </p:cNvPicPr>
          <p:nvPr/>
        </p:nvPicPr>
        <p:blipFill>
          <a:blip r:embed="rId2">
            <a:extLst/>
          </a:blip>
          <a:stretch>
            <a:fillRect/>
          </a:stretch>
        </p:blipFill>
        <p:spPr>
          <a:xfrm>
            <a:off x="250825" y="2044700"/>
            <a:ext cx="1968500" cy="1300163"/>
          </a:xfrm>
          <a:prstGeom prst="rect">
            <a:avLst/>
          </a:prstGeom>
          <a:ln w="12700">
            <a:miter lim="400000"/>
          </a:ln>
          <a:effectLst>
            <a:outerShdw sx="100000" sy="100000" kx="0" ky="0" algn="b" rotWithShape="0" blurRad="292100" dist="139700" dir="2700000">
              <a:srgbClr val="333333">
                <a:alpha val="64999"/>
              </a:srgbClr>
            </a:outerShdw>
          </a:effectLst>
        </p:spPr>
      </p:pic>
      <p:pic>
        <p:nvPicPr>
          <p:cNvPr id="125" name="image.png" descr="image.png"/>
          <p:cNvPicPr>
            <a:picLocks noChangeAspect="1"/>
          </p:cNvPicPr>
          <p:nvPr/>
        </p:nvPicPr>
        <p:blipFill>
          <a:blip r:embed="rId3">
            <a:extLst/>
          </a:blip>
          <a:stretch>
            <a:fillRect/>
          </a:stretch>
        </p:blipFill>
        <p:spPr>
          <a:xfrm>
            <a:off x="6372225" y="4941887"/>
            <a:ext cx="2590800" cy="1700214"/>
          </a:xfrm>
          <a:prstGeom prst="rect">
            <a:avLst/>
          </a:prstGeom>
          <a:ln w="12700">
            <a:miter lim="400000"/>
          </a:ln>
          <a:effectLst>
            <a:outerShdw sx="100000" sy="100000" kx="0" ky="0" algn="b" rotWithShape="0" blurRad="292100" dist="139700" dir="2700000">
              <a:srgbClr val="333333">
                <a:alpha val="64999"/>
              </a:srgbClr>
            </a:outerShdw>
          </a:effectLst>
        </p:spPr>
      </p:pic>
      <p:sp>
        <p:nvSpPr>
          <p:cNvPr id="126" name="Les sourds et la plongée"/>
          <p:cNvSpPr txBox="1"/>
          <p:nvPr>
            <p:ph type="title" idx="4294967295"/>
          </p:nvPr>
        </p:nvSpPr>
        <p:spPr>
          <a:xfrm>
            <a:off x="457200" y="925462"/>
            <a:ext cx="8229600" cy="668389"/>
          </a:xfrm>
          <a:prstGeom prst="rect">
            <a:avLst/>
          </a:prstGeom>
        </p:spPr>
        <p:txBody>
          <a:bodyPr>
            <a:normAutofit fontScale="100000" lnSpcReduction="0"/>
          </a:bodyPr>
          <a:lstStyle/>
          <a:p>
            <a:pPr/>
            <a:r>
              <a:t>Les sourds et la plongée</a:t>
            </a:r>
          </a:p>
        </p:txBody>
      </p:sp>
      <p:sp>
        <p:nvSpPr>
          <p:cNvPr id="127" name="« Les sourds n’ont rien à voir avec les PESH ni avec les moniteurs délivrant les PESH ! »  Jean-Louis Blanchard le 3/10/2011…"/>
          <p:cNvSpPr txBox="1"/>
          <p:nvPr>
            <p:ph type="body" idx="4294967295"/>
          </p:nvPr>
        </p:nvSpPr>
        <p:spPr>
          <a:xfrm>
            <a:off x="457200" y="1600200"/>
            <a:ext cx="8229600" cy="5257800"/>
          </a:xfrm>
          <a:prstGeom prst="rect">
            <a:avLst/>
          </a:prstGeom>
        </p:spPr>
        <p:txBody>
          <a:bodyPr>
            <a:normAutofit fontScale="100000" lnSpcReduction="0"/>
          </a:bodyPr>
          <a:lstStyle/>
          <a:p>
            <a:pPr marL="342900" indent="-342900" algn="ctr">
              <a:lnSpc>
                <a:spcPct val="90000"/>
              </a:lnSpc>
              <a:buSzTx/>
              <a:buNone/>
              <a:defRPr sz="2000"/>
            </a:pPr>
            <a:r>
              <a:t>« </a:t>
            </a:r>
            <a:r>
              <a:rPr b="1" i="1"/>
              <a:t>Les sourds n’ont rien à voir avec les PESH ni avec les moniteurs délivrant les PESH !</a:t>
            </a:r>
            <a:r>
              <a:t> » </a:t>
            </a:r>
            <a:br/>
            <a:r>
              <a:t>Jean-Louis Blanchard le 3/10/2011</a:t>
            </a:r>
          </a:p>
          <a:p>
            <a:pPr marL="342900" indent="-342900">
              <a:lnSpc>
                <a:spcPct val="90000"/>
              </a:lnSpc>
              <a:buChar char="•"/>
              <a:defRPr sz="2000"/>
            </a:pPr>
          </a:p>
          <a:p>
            <a:pPr marL="342900" indent="-342900">
              <a:lnSpc>
                <a:spcPct val="90000"/>
              </a:lnSpc>
              <a:buChar char="•"/>
              <a:defRPr sz="2000"/>
            </a:pPr>
          </a:p>
          <a:p>
            <a:pPr marL="342900" indent="-342900">
              <a:lnSpc>
                <a:spcPct val="90000"/>
              </a:lnSpc>
              <a:buChar char="•"/>
              <a:defRPr sz="2000"/>
            </a:pPr>
          </a:p>
          <a:p>
            <a:pPr marL="342900" indent="-342900">
              <a:lnSpc>
                <a:spcPct val="90000"/>
              </a:lnSpc>
              <a:buChar char="•"/>
              <a:defRPr sz="2000"/>
            </a:pPr>
            <a:r>
              <a:t>Un sourd pratiquant:</a:t>
            </a:r>
          </a:p>
          <a:p>
            <a:pPr lvl="1" marL="742950" indent="-285750">
              <a:lnSpc>
                <a:spcPct val="90000"/>
              </a:lnSpc>
              <a:spcBef>
                <a:spcPts val="600"/>
              </a:spcBef>
              <a:buFont typeface="Helvetica"/>
              <a:buChar char="➢"/>
              <a:defRPr sz="2000"/>
            </a:pPr>
            <a:r>
              <a:t>Accès à 100% des diplômes et qualifications FFESSM</a:t>
            </a:r>
          </a:p>
          <a:p>
            <a:pPr lvl="1" marL="742950" indent="-285750">
              <a:lnSpc>
                <a:spcPct val="90000"/>
              </a:lnSpc>
              <a:spcBef>
                <a:spcPts val="600"/>
              </a:spcBef>
              <a:defRPr sz="2000"/>
            </a:pPr>
          </a:p>
          <a:p>
            <a:pPr marL="342900" indent="-342900">
              <a:lnSpc>
                <a:spcPct val="90000"/>
              </a:lnSpc>
              <a:buChar char="•"/>
              <a:defRPr sz="2000"/>
            </a:pPr>
            <a:r>
              <a:t>Un sourd moniteur:</a:t>
            </a:r>
          </a:p>
          <a:p>
            <a:pPr lvl="1" marL="742950" indent="-285750">
              <a:lnSpc>
                <a:spcPct val="90000"/>
              </a:lnSpc>
              <a:spcBef>
                <a:spcPts val="600"/>
              </a:spcBef>
              <a:buFont typeface="Helvetica"/>
              <a:buChar char="➢"/>
              <a:defRPr sz="2000"/>
            </a:pPr>
            <a:r>
              <a:t>Accès aux diplômes</a:t>
            </a:r>
          </a:p>
          <a:p>
            <a:pPr lvl="1" marL="742950" indent="-285750">
              <a:lnSpc>
                <a:spcPct val="90000"/>
              </a:lnSpc>
              <a:spcBef>
                <a:spcPts val="600"/>
              </a:spcBef>
              <a:buFont typeface="Helvetica"/>
              <a:buChar char="➢"/>
              <a:defRPr sz="2000"/>
            </a:pPr>
            <a:r>
              <a:t>Utilisation d’un interprète pour la pédagogie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Pourquoi les faire plonger ?"/>
          <p:cNvSpPr txBox="1"/>
          <p:nvPr>
            <p:ph type="title" idx="4294967295"/>
          </p:nvPr>
        </p:nvSpPr>
        <p:spPr>
          <a:xfrm>
            <a:off x="3348037" y="658811"/>
            <a:ext cx="5761040" cy="706440"/>
          </a:xfrm>
          <a:prstGeom prst="rect">
            <a:avLst/>
          </a:prstGeom>
        </p:spPr>
        <p:txBody>
          <a:bodyPr>
            <a:normAutofit fontScale="100000" lnSpcReduction="0"/>
          </a:bodyPr>
          <a:lstStyle>
            <a:lvl1pPr>
              <a:defRPr sz="3200"/>
            </a:lvl1pPr>
          </a:lstStyle>
          <a:p>
            <a:pPr/>
            <a:r>
              <a:t>Pourquoi les faire plonger ?</a:t>
            </a:r>
          </a:p>
        </p:txBody>
      </p:sp>
      <p:sp>
        <p:nvSpPr>
          <p:cNvPr id="130" name="Permettre de découvrir « le monde du silence », des sensations inconnues:…"/>
          <p:cNvSpPr txBox="1"/>
          <p:nvPr/>
        </p:nvSpPr>
        <p:spPr>
          <a:xfrm>
            <a:off x="323849" y="2078036"/>
            <a:ext cx="8496301" cy="2514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spcBef>
                <a:spcPts val="600"/>
              </a:spcBef>
              <a:defRPr sz="2000">
                <a:latin typeface="+mj-lt"/>
                <a:ea typeface="+mj-ea"/>
                <a:cs typeface="+mj-cs"/>
                <a:sym typeface="Helvetica"/>
              </a:defRPr>
            </a:pPr>
            <a:r>
              <a:t>Permettre de découvrir « le monde du silence », des sensations inconnues: </a:t>
            </a:r>
          </a:p>
          <a:p>
            <a:pPr algn="r">
              <a:spcBef>
                <a:spcPts val="500"/>
              </a:spcBef>
              <a:defRPr b="1" sz="2000">
                <a:latin typeface="+mj-lt"/>
                <a:ea typeface="+mj-ea"/>
                <a:cs typeface="+mj-cs"/>
                <a:sym typeface="Helvetica"/>
              </a:defRPr>
            </a:pPr>
            <a:r>
              <a:t> Une communication dominée par les signes</a:t>
            </a:r>
          </a:p>
          <a:p>
            <a:pPr algn="r">
              <a:spcBef>
                <a:spcPts val="500"/>
              </a:spcBef>
              <a:defRPr sz="2000">
                <a:latin typeface="+mj-lt"/>
                <a:ea typeface="+mj-ea"/>
                <a:cs typeface="+mj-cs"/>
                <a:sym typeface="Helvetica"/>
              </a:defRPr>
            </a:pPr>
            <a:r>
              <a:t> Un milieu agressif (?)</a:t>
            </a:r>
          </a:p>
          <a:p>
            <a:pPr algn="r">
              <a:spcBef>
                <a:spcPts val="500"/>
              </a:spcBef>
              <a:defRPr sz="2000">
                <a:latin typeface="+mj-lt"/>
                <a:ea typeface="+mj-ea"/>
                <a:cs typeface="+mj-cs"/>
                <a:sym typeface="Helvetica"/>
              </a:defRPr>
            </a:pPr>
            <a:r>
              <a:t> Une proprioception et de nouvelles sensations</a:t>
            </a:r>
          </a:p>
          <a:p>
            <a:pPr algn="r">
              <a:spcBef>
                <a:spcPts val="500"/>
              </a:spcBef>
              <a:defRPr sz="2000">
                <a:latin typeface="+mj-lt"/>
                <a:ea typeface="+mj-ea"/>
                <a:cs typeface="+mj-cs"/>
                <a:sym typeface="Helvetica"/>
              </a:defRPr>
            </a:pPr>
            <a:r>
              <a:t> Une attirance pour ce que l'on craint</a:t>
            </a:r>
          </a:p>
          <a:p>
            <a:pPr algn="r">
              <a:spcBef>
                <a:spcPts val="500"/>
              </a:spcBef>
              <a:defRPr sz="2000">
                <a:latin typeface="+mj-lt"/>
                <a:ea typeface="+mj-ea"/>
                <a:cs typeface="+mj-cs"/>
                <a:sym typeface="Helvetica"/>
              </a:defRPr>
            </a:pPr>
            <a:r>
              <a:t> Une conscience de ces "dangers" </a:t>
            </a:r>
          </a:p>
          <a:p>
            <a:pPr algn="r">
              <a:spcBef>
                <a:spcPts val="500"/>
              </a:spcBef>
              <a:defRPr sz="2000">
                <a:latin typeface="+mj-lt"/>
                <a:ea typeface="+mj-ea"/>
                <a:cs typeface="+mj-cs"/>
                <a:sym typeface="Helvetica"/>
              </a:defRPr>
            </a:pPr>
            <a:r>
              <a:t> </a:t>
            </a:r>
            <a:r>
              <a:rPr b="1"/>
              <a:t>Une envie de faire comme tout le monde</a:t>
            </a:r>
          </a:p>
        </p:txBody>
      </p:sp>
      <p:pic>
        <p:nvPicPr>
          <p:cNvPr id="131" name="image.png" descr="image.png"/>
          <p:cNvPicPr>
            <a:picLocks noChangeAspect="1"/>
          </p:cNvPicPr>
          <p:nvPr/>
        </p:nvPicPr>
        <p:blipFill>
          <a:blip r:embed="rId2">
            <a:extLst/>
          </a:blip>
          <a:stretch>
            <a:fillRect/>
          </a:stretch>
        </p:blipFill>
        <p:spPr>
          <a:xfrm>
            <a:off x="6372225" y="5087937"/>
            <a:ext cx="2641600" cy="1654177"/>
          </a:xfrm>
          <a:prstGeom prst="rect">
            <a:avLst/>
          </a:prstGeom>
          <a:ln w="12700">
            <a:miter lim="400000"/>
          </a:ln>
          <a:effectLst>
            <a:outerShdw sx="100000" sy="100000" kx="0" ky="0" algn="b" rotWithShape="0" blurRad="292100" dist="139700" dir="2700000">
              <a:srgbClr val="333333">
                <a:alpha val="64999"/>
              </a:srgbClr>
            </a:outerShdw>
          </a:effectLst>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Afficher l'image d'origine.jpeg" descr="Afficher l'image d'origine.jpeg"/>
          <p:cNvPicPr>
            <a:picLocks noChangeAspect="1"/>
          </p:cNvPicPr>
          <p:nvPr/>
        </p:nvPicPr>
        <p:blipFill>
          <a:blip r:embed="rId2">
            <a:extLst/>
          </a:blip>
          <a:stretch>
            <a:fillRect/>
          </a:stretch>
        </p:blipFill>
        <p:spPr>
          <a:xfrm>
            <a:off x="5867400" y="2924175"/>
            <a:ext cx="3065464" cy="2133600"/>
          </a:xfrm>
          <a:prstGeom prst="rect">
            <a:avLst/>
          </a:prstGeom>
          <a:ln w="12700">
            <a:miter lim="400000"/>
          </a:ln>
        </p:spPr>
      </p:pic>
      <p:sp>
        <p:nvSpPr>
          <p:cNvPr id="134" name="Avant la plongée"/>
          <p:cNvSpPr txBox="1"/>
          <p:nvPr>
            <p:ph type="title" idx="4294967295"/>
          </p:nvPr>
        </p:nvSpPr>
        <p:spPr>
          <a:xfrm>
            <a:off x="3508375" y="658812"/>
            <a:ext cx="5178425" cy="682627"/>
          </a:xfrm>
          <a:prstGeom prst="rect">
            <a:avLst/>
          </a:prstGeom>
        </p:spPr>
        <p:txBody>
          <a:bodyPr>
            <a:normAutofit fontScale="100000" lnSpcReduction="0"/>
          </a:bodyPr>
          <a:lstStyle/>
          <a:p>
            <a:pPr/>
            <a:r>
              <a:t>Avant la plongée</a:t>
            </a:r>
          </a:p>
        </p:txBody>
      </p:sp>
      <p:sp>
        <p:nvSpPr>
          <p:cNvPr id="135" name="Sécuriser l’espace depuis l’accueil à la mise à l’eau…"/>
          <p:cNvSpPr txBox="1"/>
          <p:nvPr>
            <p:ph type="body" idx="4294967295"/>
          </p:nvPr>
        </p:nvSpPr>
        <p:spPr>
          <a:xfrm>
            <a:off x="323849" y="1989136"/>
            <a:ext cx="8640765" cy="4464052"/>
          </a:xfrm>
          <a:prstGeom prst="rect">
            <a:avLst/>
          </a:prstGeom>
        </p:spPr>
        <p:txBody>
          <a:bodyPr>
            <a:normAutofit fontScale="100000" lnSpcReduction="0"/>
          </a:bodyPr>
          <a:lstStyle/>
          <a:p>
            <a:pPr>
              <a:lnSpc>
                <a:spcPct val="90000"/>
              </a:lnSpc>
              <a:buChar char="•"/>
              <a:defRPr b="1" sz="2000"/>
            </a:pPr>
            <a:r>
              <a:t>Sécuriser</a:t>
            </a:r>
            <a:r>
              <a:rPr b="0"/>
              <a:t> l’espace depuis l’accueil à la mise à l’eau</a:t>
            </a:r>
          </a:p>
          <a:p>
            <a:pPr>
              <a:lnSpc>
                <a:spcPct val="90000"/>
              </a:lnSpc>
              <a:buChar char="•"/>
              <a:defRPr b="1" sz="2000"/>
            </a:pPr>
            <a:r>
              <a:t>Veiller à la connaissance </a:t>
            </a:r>
            <a:r>
              <a:rPr b="0"/>
              <a:t>de son matériel et de celui de son accompagnateur.</a:t>
            </a:r>
          </a:p>
          <a:p>
            <a:pPr>
              <a:lnSpc>
                <a:spcPct val="90000"/>
              </a:lnSpc>
              <a:buChar char="•"/>
              <a:defRPr b="1" sz="2000"/>
            </a:pPr>
            <a:r>
              <a:t>Faire passer le message : </a:t>
            </a:r>
          </a:p>
          <a:p>
            <a:pPr>
              <a:lnSpc>
                <a:spcPct val="90000"/>
              </a:lnSpc>
              <a:spcBef>
                <a:spcPts val="600"/>
              </a:spcBef>
              <a:buFont typeface="Helvetica"/>
              <a:buChar char="➢"/>
              <a:defRPr b="1" sz="2000"/>
            </a:pPr>
            <a:r>
              <a:t> </a:t>
            </a:r>
            <a:r>
              <a:rPr b="0"/>
              <a:t>LSF * (avec interprète)</a:t>
            </a:r>
          </a:p>
          <a:p>
            <a:pPr>
              <a:lnSpc>
                <a:spcPct val="90000"/>
              </a:lnSpc>
              <a:spcBef>
                <a:spcPts val="600"/>
              </a:spcBef>
              <a:buFont typeface="Helvetica"/>
              <a:buChar char="➢"/>
              <a:defRPr sz="2000"/>
            </a:pPr>
            <a:r>
              <a:t>Pour les malentendants: parler fort</a:t>
            </a:r>
          </a:p>
          <a:p>
            <a:pPr>
              <a:lnSpc>
                <a:spcPct val="90000"/>
              </a:lnSpc>
              <a:spcBef>
                <a:spcPts val="600"/>
              </a:spcBef>
              <a:buFont typeface="Helvetica"/>
              <a:buChar char="➢"/>
              <a:defRPr sz="2000"/>
            </a:pPr>
            <a:r>
              <a:t>Pour la lecture labiale:</a:t>
            </a:r>
          </a:p>
          <a:p>
            <a:pPr lvl="1" marL="1431925" indent="-354012">
              <a:lnSpc>
                <a:spcPct val="72000"/>
              </a:lnSpc>
              <a:spcBef>
                <a:spcPts val="500"/>
              </a:spcBef>
              <a:buFont typeface="Helvetica"/>
              <a:buChar char="➢"/>
              <a:defRPr b="1" sz="2000">
                <a:solidFill>
                  <a:srgbClr val="FF0000"/>
                </a:solidFill>
              </a:defRPr>
            </a:pPr>
            <a:r>
              <a:t>Parler normalement ++++</a:t>
            </a:r>
          </a:p>
          <a:p>
            <a:pPr lvl="1" marL="1431925" indent="-354012">
              <a:lnSpc>
                <a:spcPct val="72000"/>
              </a:lnSpc>
              <a:spcBef>
                <a:spcPts val="500"/>
              </a:spcBef>
              <a:buFont typeface="Helvetica"/>
              <a:buChar char="➢"/>
              <a:defRPr sz="2000"/>
            </a:pPr>
            <a:r>
              <a:t>Parler lentement (pas trop)</a:t>
            </a:r>
          </a:p>
          <a:p>
            <a:pPr lvl="1" marL="1431925" indent="-354012">
              <a:lnSpc>
                <a:spcPct val="72000"/>
              </a:lnSpc>
              <a:spcBef>
                <a:spcPts val="500"/>
              </a:spcBef>
              <a:buFont typeface="Helvetica"/>
              <a:buChar char="➢"/>
              <a:defRPr sz="2000"/>
            </a:pPr>
            <a:r>
              <a:t>Attention aux sosies labiaux: p,b,m</a:t>
            </a:r>
          </a:p>
          <a:p>
            <a:pPr lvl="1" marL="1431925" indent="-354012">
              <a:lnSpc>
                <a:spcPct val="72000"/>
              </a:lnSpc>
              <a:spcBef>
                <a:spcPts val="500"/>
              </a:spcBef>
              <a:buFont typeface="Helvetica"/>
              <a:buChar char="➢"/>
              <a:defRPr sz="2000"/>
            </a:pPr>
            <a:r>
              <a:t>Attention aux sons non perçus: k, g, r</a:t>
            </a:r>
          </a:p>
          <a:p>
            <a:pPr>
              <a:lnSpc>
                <a:spcPct val="90000"/>
              </a:lnSpc>
              <a:buChar char="•"/>
              <a:defRPr sz="2000"/>
            </a:pPr>
            <a:r>
              <a:t>S’assurer que le </a:t>
            </a:r>
            <a:r>
              <a:rPr b="1"/>
              <a:t>code de communication </a:t>
            </a:r>
            <a:r>
              <a:t>est acquis.</a:t>
            </a:r>
          </a:p>
          <a:p>
            <a:pPr>
              <a:lnSpc>
                <a:spcPct val="90000"/>
              </a:lnSpc>
              <a:buChar char="•"/>
              <a:defRPr sz="2000"/>
            </a:pPr>
            <a:r>
              <a:t>Prévenir les barotraumatismes:</a:t>
            </a:r>
            <a:r>
              <a:rPr>
                <a:latin typeface="Wingdings"/>
                <a:ea typeface="Wingdings"/>
                <a:cs typeface="Wingdings"/>
                <a:sym typeface="Wingdings"/>
              </a:rPr>
              <a:t> </a:t>
            </a:r>
            <a:r>
              <a:t>Frenzel, déglutition, BTV**</a:t>
            </a:r>
          </a:p>
        </p:txBody>
      </p:sp>
      <p:sp>
        <p:nvSpPr>
          <p:cNvPr id="136" name="(*) LSF: Langue des Signes Française                                                  (**) BTV: Béance Tubaire Volontaire"/>
          <p:cNvSpPr txBox="1"/>
          <p:nvPr/>
        </p:nvSpPr>
        <p:spPr>
          <a:xfrm>
            <a:off x="150811" y="6524626"/>
            <a:ext cx="8467685" cy="28882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1400">
                <a:latin typeface="Arial"/>
                <a:ea typeface="Arial"/>
                <a:cs typeface="Arial"/>
                <a:sym typeface="Arial"/>
              </a:defRPr>
            </a:lvl1pPr>
          </a:lstStyle>
          <a:p>
            <a:pPr/>
            <a:r>
              <a:t>(*) LSF: Langue des Signes Française                                                  (**) BTV: Béance Tubaire Volontaire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10 conseils pour mieux communiquer"/>
          <p:cNvSpPr txBox="1"/>
          <p:nvPr>
            <p:ph type="title" idx="4294967295"/>
          </p:nvPr>
        </p:nvSpPr>
        <p:spPr>
          <a:xfrm>
            <a:off x="3508375" y="658812"/>
            <a:ext cx="5311775" cy="1041401"/>
          </a:xfrm>
          <a:prstGeom prst="rect">
            <a:avLst/>
          </a:prstGeom>
        </p:spPr>
        <p:txBody>
          <a:bodyPr>
            <a:normAutofit fontScale="100000" lnSpcReduction="0"/>
          </a:bodyPr>
          <a:lstStyle>
            <a:lvl1pPr defTabSz="868680">
              <a:defRPr sz="3000"/>
            </a:lvl1pPr>
          </a:lstStyle>
          <a:p>
            <a:pPr/>
            <a:r>
              <a:t>10 conseils pour mieux communiquer</a:t>
            </a:r>
          </a:p>
        </p:txBody>
      </p:sp>
      <p:sp>
        <p:nvSpPr>
          <p:cNvPr id="139" name="Attirer l'attention de la personne avant de lui parler  ;…"/>
          <p:cNvSpPr txBox="1"/>
          <p:nvPr>
            <p:ph type="body" idx="4294967295"/>
          </p:nvPr>
        </p:nvSpPr>
        <p:spPr>
          <a:xfrm>
            <a:off x="323850" y="2133599"/>
            <a:ext cx="8496300" cy="4491883"/>
          </a:xfrm>
          <a:prstGeom prst="rect">
            <a:avLst/>
          </a:prstGeom>
        </p:spPr>
        <p:txBody>
          <a:bodyPr>
            <a:normAutofit fontScale="100000" lnSpcReduction="0"/>
          </a:bodyPr>
          <a:lstStyle/>
          <a:p>
            <a:pPr marL="457200" indent="-457200">
              <a:buAutoNum type="arabicPeriod" startAt="1"/>
              <a:defRPr sz="1800"/>
            </a:pPr>
            <a:r>
              <a:t>Attirer l'attention de la personne avant de lui parler  ;</a:t>
            </a:r>
          </a:p>
          <a:p>
            <a:pPr marL="457200" indent="-457200">
              <a:buAutoNum type="arabicPeriod" startAt="1"/>
              <a:defRPr sz="1800"/>
            </a:pPr>
            <a:r>
              <a:t>Garder une prononciation normale et non exagérée pour les «oralistes» ;</a:t>
            </a:r>
          </a:p>
          <a:p>
            <a:pPr marL="457200" indent="-457200">
              <a:buAutoNum type="arabicPeriod" startAt="1"/>
              <a:defRPr sz="1800"/>
            </a:pPr>
            <a:r>
              <a:t>Ne pas crier : port de prothèse = intolérance bruits forts ;</a:t>
            </a:r>
          </a:p>
          <a:p>
            <a:pPr marL="457200" indent="-457200">
              <a:buAutoNum type="arabicPeriod" startAt="1"/>
              <a:defRPr sz="1800"/>
            </a:pPr>
            <a:r>
              <a:t>Ne pas cacher vos lèvres (crayon, doigts…), ne pas mâcher ;</a:t>
            </a:r>
          </a:p>
          <a:p>
            <a:pPr marL="457200" indent="-457200">
              <a:buAutoNum type="arabicPeriod" startAt="1"/>
              <a:defRPr sz="1800"/>
            </a:pPr>
            <a:r>
              <a:t>Réduire au maximum le bruit ambiant, voire trouver un lieu plus calme, pour les porteurs de prothèse ;</a:t>
            </a:r>
          </a:p>
          <a:p>
            <a:pPr marL="457200" indent="-457200">
              <a:buAutoNum type="arabicPeriod" startAt="1"/>
              <a:defRPr sz="1800"/>
            </a:pPr>
            <a:r>
              <a:t>Si la personne n'a pas compris, dire la même chose en d'autres mots ;</a:t>
            </a:r>
          </a:p>
          <a:p>
            <a:pPr marL="457200" indent="-457200">
              <a:buAutoNum type="arabicPeriod" startAt="1"/>
              <a:defRPr sz="1800"/>
            </a:pPr>
            <a:r>
              <a:t>Prévenir la personne que l'on change de sujet ou qu'il y a interruption de la conversation à cause d'un événement soudain ;</a:t>
            </a:r>
          </a:p>
          <a:p>
            <a:pPr marL="457200" indent="-457200">
              <a:buAutoNum type="arabicPeriod" startAt="1"/>
              <a:defRPr sz="1800"/>
            </a:pPr>
            <a:r>
              <a:t>Écrire, dessiner si nécessaire, l'essentiel des informations à lui transmettre ;</a:t>
            </a:r>
          </a:p>
          <a:p>
            <a:pPr marL="457200" indent="-457200">
              <a:buAutoNum type="arabicPeriod" startAt="1"/>
              <a:defRPr sz="1800"/>
            </a:pPr>
            <a:r>
              <a:t>Utiliser des gestes ou mimiques appropriés aux paroles ;</a:t>
            </a:r>
          </a:p>
          <a:p>
            <a:pPr marL="457200" indent="-457200">
              <a:buAutoNum type="arabicPeriod" startAt="1"/>
              <a:defRPr sz="1800"/>
            </a:pPr>
            <a:r>
              <a:t>S'assurer de la bonne compréhension en questionnant.</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Pendant la plongée"/>
          <p:cNvSpPr txBox="1"/>
          <p:nvPr>
            <p:ph type="title" idx="4294967295"/>
          </p:nvPr>
        </p:nvSpPr>
        <p:spPr>
          <a:xfrm>
            <a:off x="3508375" y="658812"/>
            <a:ext cx="5178425" cy="663577"/>
          </a:xfrm>
          <a:prstGeom prst="rect">
            <a:avLst/>
          </a:prstGeom>
        </p:spPr>
        <p:txBody>
          <a:bodyPr>
            <a:normAutofit fontScale="100000" lnSpcReduction="0"/>
          </a:bodyPr>
          <a:lstStyle/>
          <a:p>
            <a:pPr/>
            <a:r>
              <a:t>Pendant la plongée</a:t>
            </a:r>
          </a:p>
        </p:txBody>
      </p:sp>
      <p:sp>
        <p:nvSpPr>
          <p:cNvPr id="142" name="Faire faire et ne pas faire à la place…"/>
          <p:cNvSpPr txBox="1"/>
          <p:nvPr>
            <p:ph type="body" idx="4294967295"/>
          </p:nvPr>
        </p:nvSpPr>
        <p:spPr>
          <a:xfrm>
            <a:off x="457200" y="2506661"/>
            <a:ext cx="8229600" cy="4351340"/>
          </a:xfrm>
          <a:prstGeom prst="rect">
            <a:avLst/>
          </a:prstGeom>
        </p:spPr>
        <p:txBody>
          <a:bodyPr>
            <a:normAutofit fontScale="100000" lnSpcReduction="0"/>
          </a:bodyPr>
          <a:lstStyle/>
          <a:p>
            <a:pPr marL="457200" indent="-457200">
              <a:spcBef>
                <a:spcPts val="600"/>
              </a:spcBef>
              <a:buChar char="•"/>
              <a:defRPr b="1" sz="2400"/>
            </a:pPr>
            <a:r>
              <a:t>Faire faire </a:t>
            </a:r>
            <a:r>
              <a:rPr b="0"/>
              <a:t>et ne pas faire à la place</a:t>
            </a:r>
          </a:p>
          <a:p>
            <a:pPr marL="457200" indent="-457200">
              <a:spcBef>
                <a:spcPts val="600"/>
              </a:spcBef>
              <a:buChar char="•"/>
              <a:defRPr sz="2400"/>
            </a:pPr>
            <a:r>
              <a:t>Rester à une distance de sécurité qui permet intervenir rapidement tout en laissant une autonomie d’évolution.</a:t>
            </a:r>
          </a:p>
        </p:txBody>
      </p:sp>
      <p:pic>
        <p:nvPicPr>
          <p:cNvPr id="143" name="Afficher l'image d'origine.jpeg" descr="Afficher l'image d'origine.jpeg"/>
          <p:cNvPicPr>
            <a:picLocks noChangeAspect="1"/>
          </p:cNvPicPr>
          <p:nvPr/>
        </p:nvPicPr>
        <p:blipFill>
          <a:blip r:embed="rId2">
            <a:extLst/>
          </a:blip>
          <a:stretch>
            <a:fillRect/>
          </a:stretch>
        </p:blipFill>
        <p:spPr>
          <a:xfrm>
            <a:off x="2339975" y="4149725"/>
            <a:ext cx="4581525" cy="2390775"/>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image.png" descr="image.png"/>
          <p:cNvPicPr>
            <a:picLocks noChangeAspect="1"/>
          </p:cNvPicPr>
          <p:nvPr/>
        </p:nvPicPr>
        <p:blipFill>
          <a:blip r:embed="rId2">
            <a:extLst/>
          </a:blip>
          <a:stretch>
            <a:fillRect/>
          </a:stretch>
        </p:blipFill>
        <p:spPr>
          <a:xfrm>
            <a:off x="7689850" y="765175"/>
            <a:ext cx="1454150" cy="2011364"/>
          </a:xfrm>
          <a:prstGeom prst="rect">
            <a:avLst/>
          </a:prstGeom>
          <a:ln w="12700">
            <a:miter lim="400000"/>
          </a:ln>
        </p:spPr>
      </p:pic>
      <p:sp>
        <p:nvSpPr>
          <p:cNvPr id="146" name="Après la plongée"/>
          <p:cNvSpPr txBox="1"/>
          <p:nvPr>
            <p:ph type="title" idx="4294967295"/>
          </p:nvPr>
        </p:nvSpPr>
        <p:spPr>
          <a:xfrm>
            <a:off x="3508375" y="658811"/>
            <a:ext cx="5178425" cy="687390"/>
          </a:xfrm>
          <a:prstGeom prst="rect">
            <a:avLst/>
          </a:prstGeom>
        </p:spPr>
        <p:txBody>
          <a:bodyPr>
            <a:normAutofit fontScale="100000" lnSpcReduction="0"/>
          </a:bodyPr>
          <a:lstStyle/>
          <a:p>
            <a:pPr/>
            <a:r>
              <a:t>Après la plongée</a:t>
            </a:r>
          </a:p>
        </p:txBody>
      </p:sp>
      <p:sp>
        <p:nvSpPr>
          <p:cNvPr id="147" name="Veiller à la sécurité en surface.…"/>
          <p:cNvSpPr txBox="1"/>
          <p:nvPr>
            <p:ph type="body" idx="4294967295"/>
          </p:nvPr>
        </p:nvSpPr>
        <p:spPr>
          <a:xfrm>
            <a:off x="457200" y="2060574"/>
            <a:ext cx="8229600" cy="4103541"/>
          </a:xfrm>
          <a:prstGeom prst="rect">
            <a:avLst/>
          </a:prstGeom>
        </p:spPr>
        <p:txBody>
          <a:bodyPr>
            <a:normAutofit fontScale="100000" lnSpcReduction="0"/>
          </a:bodyPr>
          <a:lstStyle/>
          <a:p>
            <a:pPr marL="334486" indent="-334486" defTabSz="896111">
              <a:spcBef>
                <a:spcPts val="600"/>
              </a:spcBef>
              <a:buChar char="•"/>
              <a:defRPr sz="1900"/>
            </a:pPr>
            <a:r>
              <a:t>Veiller à la </a:t>
            </a:r>
            <a:r>
              <a:rPr b="1"/>
              <a:t>sécurité en surface</a:t>
            </a:r>
            <a:r>
              <a:t>.</a:t>
            </a:r>
          </a:p>
          <a:p>
            <a:pPr marL="334486" indent="-334486" defTabSz="896111">
              <a:spcBef>
                <a:spcPts val="600"/>
              </a:spcBef>
              <a:buChar char="•"/>
              <a:defRPr sz="1900"/>
            </a:pPr>
          </a:p>
          <a:p>
            <a:pPr marL="334486" indent="-334486" defTabSz="896111">
              <a:spcBef>
                <a:spcPts val="600"/>
              </a:spcBef>
              <a:buChar char="•"/>
              <a:defRPr sz="1900"/>
            </a:pPr>
            <a:r>
              <a:t>Apporter les </a:t>
            </a:r>
            <a:r>
              <a:rPr b="1"/>
              <a:t>améliorations</a:t>
            </a:r>
            <a:r>
              <a:t> nécessaires aux gestes techniques et à la communication pendant le débriefing.</a:t>
            </a:r>
          </a:p>
          <a:p>
            <a:pPr marL="334486" indent="-334486" defTabSz="896111">
              <a:spcBef>
                <a:spcPts val="600"/>
              </a:spcBef>
              <a:buChar char="•"/>
              <a:defRPr sz="1900"/>
            </a:pPr>
          </a:p>
          <a:p>
            <a:pPr marL="334486" indent="-334486" defTabSz="896111">
              <a:spcBef>
                <a:spcPts val="600"/>
              </a:spcBef>
              <a:buChar char="•"/>
              <a:defRPr sz="1900"/>
            </a:pPr>
            <a:r>
              <a:t>Débat permanent handis et valides (consensus)</a:t>
            </a:r>
          </a:p>
          <a:p>
            <a:pPr marL="334486" indent="-334486" defTabSz="896111">
              <a:spcBef>
                <a:spcPts val="600"/>
              </a:spcBef>
              <a:buChar char="•"/>
              <a:defRPr sz="1900"/>
            </a:pPr>
          </a:p>
          <a:p>
            <a:pPr marL="334486" indent="-334486" defTabSz="896111">
              <a:spcBef>
                <a:spcPts val="600"/>
              </a:spcBef>
              <a:buChar char="•"/>
              <a:defRPr sz="1900"/>
            </a:pPr>
            <a:r>
              <a:t>Pas toujours facile =&gt; bien </a:t>
            </a:r>
            <a:r>
              <a:rPr b="1"/>
              <a:t>préparer</a:t>
            </a:r>
            <a:r>
              <a:t> son cours; des pistes :</a:t>
            </a:r>
          </a:p>
          <a:p>
            <a:pPr marL="334486" indent="-334486" defTabSz="896111">
              <a:spcBef>
                <a:spcPts val="500"/>
              </a:spcBef>
              <a:buFont typeface="Helvetica"/>
              <a:buChar char="➢"/>
              <a:defRPr sz="1900"/>
            </a:pPr>
            <a:r>
              <a:t> Court et précis</a:t>
            </a:r>
          </a:p>
          <a:p>
            <a:pPr marL="334486" indent="-334486" defTabSz="896111">
              <a:spcBef>
                <a:spcPts val="500"/>
              </a:spcBef>
              <a:buFont typeface="Helvetica"/>
              <a:buChar char="➢"/>
              <a:defRPr sz="1900"/>
            </a:pPr>
            <a:r>
              <a:t> Analyser préalablement l'exercice</a:t>
            </a:r>
          </a:p>
          <a:p>
            <a:pPr marL="334486" indent="-334486" defTabSz="896111">
              <a:spcBef>
                <a:spcPts val="500"/>
              </a:spcBef>
              <a:buFont typeface="Helvetica"/>
              <a:buChar char="➢"/>
              <a:defRPr sz="1900"/>
            </a:pPr>
            <a:r>
              <a:t> Communication pour la remédiation</a:t>
            </a:r>
          </a:p>
        </p:txBody>
      </p:sp>
      <p:pic>
        <p:nvPicPr>
          <p:cNvPr id="148" name="Afficher l'image d'origine.jpeg" descr="Afficher l'image d'origine.jpeg"/>
          <p:cNvPicPr>
            <a:picLocks noChangeAspect="1"/>
          </p:cNvPicPr>
          <p:nvPr/>
        </p:nvPicPr>
        <p:blipFill>
          <a:blip r:embed="rId3">
            <a:extLst/>
          </a:blip>
          <a:stretch>
            <a:fillRect/>
          </a:stretch>
        </p:blipFill>
        <p:spPr>
          <a:xfrm>
            <a:off x="6156325" y="5157787"/>
            <a:ext cx="2281239" cy="1512889"/>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Contre indication définitives"/>
          <p:cNvSpPr txBox="1"/>
          <p:nvPr>
            <p:ph type="title" idx="4294967295"/>
          </p:nvPr>
        </p:nvSpPr>
        <p:spPr>
          <a:xfrm>
            <a:off x="3508375" y="658812"/>
            <a:ext cx="5178425" cy="1092201"/>
          </a:xfrm>
          <a:prstGeom prst="rect">
            <a:avLst/>
          </a:prstGeom>
        </p:spPr>
        <p:txBody>
          <a:bodyPr>
            <a:normAutofit fontScale="100000" lnSpcReduction="0"/>
          </a:bodyPr>
          <a:lstStyle/>
          <a:p>
            <a:pPr>
              <a:defRPr sz="3200"/>
            </a:pPr>
            <a:r>
              <a:t>Contre indication</a:t>
            </a:r>
            <a:br/>
            <a:r>
              <a:t>définitives</a:t>
            </a:r>
          </a:p>
        </p:txBody>
      </p:sp>
      <p:sp>
        <p:nvSpPr>
          <p:cNvPr id="151" name="Cophose unilatérale…"/>
          <p:cNvSpPr txBox="1"/>
          <p:nvPr>
            <p:ph type="body" idx="4294967295"/>
          </p:nvPr>
        </p:nvSpPr>
        <p:spPr>
          <a:xfrm>
            <a:off x="457200" y="1965325"/>
            <a:ext cx="8229600" cy="4892675"/>
          </a:xfrm>
          <a:prstGeom prst="rect">
            <a:avLst/>
          </a:prstGeom>
        </p:spPr>
        <p:txBody>
          <a:bodyPr>
            <a:normAutofit fontScale="100000" lnSpcReduction="0"/>
          </a:bodyPr>
          <a:lstStyle/>
          <a:p>
            <a:pPr lvl="1" marL="742950" indent="-285750">
              <a:lnSpc>
                <a:spcPct val="80000"/>
              </a:lnSpc>
              <a:spcBef>
                <a:spcPts val="400"/>
              </a:spcBef>
              <a:defRPr sz="2000"/>
            </a:pPr>
            <a:r>
              <a:t>Cophose unilatérale</a:t>
            </a:r>
          </a:p>
          <a:p>
            <a:pPr lvl="1" marL="742950" indent="-285750">
              <a:lnSpc>
                <a:spcPct val="80000"/>
              </a:lnSpc>
              <a:spcBef>
                <a:spcPts val="400"/>
              </a:spcBef>
              <a:defRPr sz="2000"/>
            </a:pPr>
            <a:r>
              <a:t>Évidement pétromastoïdien</a:t>
            </a:r>
          </a:p>
          <a:p>
            <a:pPr lvl="1" marL="742950" indent="-285750">
              <a:lnSpc>
                <a:spcPct val="80000"/>
              </a:lnSpc>
              <a:spcBef>
                <a:spcPts val="400"/>
              </a:spcBef>
              <a:defRPr sz="2000"/>
            </a:pPr>
            <a:r>
              <a:t>Ossiculoplastie</a:t>
            </a:r>
          </a:p>
          <a:p>
            <a:pPr lvl="1" marL="742950" indent="-285750">
              <a:lnSpc>
                <a:spcPct val="80000"/>
              </a:lnSpc>
              <a:spcBef>
                <a:spcPts val="400"/>
              </a:spcBef>
              <a:defRPr sz="2000"/>
            </a:pPr>
            <a:r>
              <a:t>Trachéostomie</a:t>
            </a:r>
          </a:p>
          <a:p>
            <a:pPr lvl="1" marL="742950" indent="-285750">
              <a:lnSpc>
                <a:spcPct val="80000"/>
              </a:lnSpc>
              <a:spcBef>
                <a:spcPts val="400"/>
              </a:spcBef>
              <a:defRPr sz="2000"/>
            </a:pPr>
            <a:r>
              <a:t>Laryngocèle</a:t>
            </a:r>
          </a:p>
          <a:p>
            <a:pPr lvl="1" marL="742950" indent="-285750">
              <a:lnSpc>
                <a:spcPct val="80000"/>
              </a:lnSpc>
              <a:spcBef>
                <a:spcPts val="400"/>
              </a:spcBef>
              <a:defRPr sz="2000"/>
            </a:pPr>
            <a:r>
              <a:t>Déficit audio. bilatéral à évaluer par audiométrie</a:t>
            </a:r>
          </a:p>
          <a:p>
            <a:pPr lvl="1" marL="742950" indent="-285750">
              <a:lnSpc>
                <a:spcPct val="80000"/>
              </a:lnSpc>
              <a:spcBef>
                <a:spcPts val="400"/>
              </a:spcBef>
              <a:defRPr sz="2000"/>
            </a:pPr>
            <a:r>
              <a:t>Otospongiose opérée</a:t>
            </a:r>
          </a:p>
          <a:p>
            <a:pPr lvl="1" marL="742950" indent="-285750">
              <a:lnSpc>
                <a:spcPct val="80000"/>
              </a:lnSpc>
              <a:spcBef>
                <a:spcPts val="400"/>
              </a:spcBef>
              <a:defRPr sz="2000"/>
            </a:pPr>
            <a:r>
              <a:t>Fracture du rocher</a:t>
            </a:r>
          </a:p>
          <a:p>
            <a:pPr lvl="1" marL="742950" indent="-285750">
              <a:lnSpc>
                <a:spcPct val="80000"/>
              </a:lnSpc>
              <a:spcBef>
                <a:spcPts val="400"/>
              </a:spcBef>
              <a:defRPr sz="2000"/>
            </a:pPr>
            <a:r>
              <a:t>Destruction labyrinthique uni ou bilatérale</a:t>
            </a:r>
          </a:p>
          <a:p>
            <a:pPr lvl="1" marL="742950" indent="-285750">
              <a:lnSpc>
                <a:spcPct val="80000"/>
              </a:lnSpc>
              <a:spcBef>
                <a:spcPts val="400"/>
              </a:spcBef>
              <a:defRPr sz="2000"/>
            </a:pPr>
            <a:r>
              <a:t>Fistule péri-lymphatique</a:t>
            </a:r>
          </a:p>
          <a:p>
            <a:pPr lvl="1" marL="742950" indent="-285750">
              <a:lnSpc>
                <a:spcPct val="80000"/>
              </a:lnSpc>
              <a:spcBef>
                <a:spcPts val="400"/>
              </a:spcBef>
              <a:defRPr sz="2000"/>
            </a:pPr>
            <a:r>
              <a:t>Déficit vestibulaire non compensé</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Contre indication  transitoires"/>
          <p:cNvSpPr txBox="1"/>
          <p:nvPr>
            <p:ph type="title" idx="4294967295"/>
          </p:nvPr>
        </p:nvSpPr>
        <p:spPr>
          <a:xfrm>
            <a:off x="3508375" y="658812"/>
            <a:ext cx="5178425" cy="1092201"/>
          </a:xfrm>
          <a:prstGeom prst="rect">
            <a:avLst/>
          </a:prstGeom>
        </p:spPr>
        <p:txBody>
          <a:bodyPr>
            <a:normAutofit fontScale="100000" lnSpcReduction="0"/>
          </a:bodyPr>
          <a:lstStyle/>
          <a:p>
            <a:pPr>
              <a:defRPr sz="3200"/>
            </a:pPr>
            <a:r>
              <a:t>Contre indication </a:t>
            </a:r>
            <a:br/>
            <a:r>
              <a:t>transitoires</a:t>
            </a:r>
          </a:p>
        </p:txBody>
      </p:sp>
      <p:sp>
        <p:nvSpPr>
          <p:cNvPr id="154" name="Définitives…"/>
          <p:cNvSpPr txBox="1"/>
          <p:nvPr>
            <p:ph type="body" idx="4294967295"/>
          </p:nvPr>
        </p:nvSpPr>
        <p:spPr>
          <a:xfrm>
            <a:off x="457200" y="1965325"/>
            <a:ext cx="8229600" cy="4892675"/>
          </a:xfrm>
          <a:prstGeom prst="rect">
            <a:avLst/>
          </a:prstGeom>
        </p:spPr>
        <p:txBody>
          <a:bodyPr>
            <a:normAutofit fontScale="100000" lnSpcReduction="0"/>
          </a:bodyPr>
          <a:lstStyle/>
          <a:p>
            <a:pPr marL="293686" indent="-293686">
              <a:lnSpc>
                <a:spcPct val="80000"/>
              </a:lnSpc>
              <a:spcBef>
                <a:spcPts val="500"/>
              </a:spcBef>
              <a:buChar char="•"/>
              <a:defRPr b="1" sz="2400"/>
            </a:pPr>
            <a:r>
              <a:t>Définitives</a:t>
            </a:r>
            <a:r>
              <a:rPr b="0"/>
              <a:t> </a:t>
            </a:r>
          </a:p>
          <a:p>
            <a:pPr lvl="1" marL="695325" indent="-238125">
              <a:lnSpc>
                <a:spcPct val="80000"/>
              </a:lnSpc>
              <a:spcBef>
                <a:spcPts val="400"/>
              </a:spcBef>
              <a:defRPr sz="2000"/>
            </a:pPr>
            <a:r>
              <a:t>Cophose unilatérale</a:t>
            </a:r>
          </a:p>
          <a:p>
            <a:pPr lvl="1" marL="695325" indent="-238125">
              <a:lnSpc>
                <a:spcPct val="80000"/>
              </a:lnSpc>
              <a:spcBef>
                <a:spcPts val="400"/>
              </a:spcBef>
              <a:defRPr sz="2000"/>
            </a:pPr>
            <a:r>
              <a:t>Évidement pétromastoïdien</a:t>
            </a:r>
          </a:p>
          <a:p>
            <a:pPr lvl="1" marL="695325" indent="-238125">
              <a:lnSpc>
                <a:spcPct val="80000"/>
              </a:lnSpc>
              <a:spcBef>
                <a:spcPts val="400"/>
              </a:spcBef>
              <a:defRPr sz="2000"/>
            </a:pPr>
            <a:r>
              <a:t>Ossiculoplastie</a:t>
            </a:r>
          </a:p>
          <a:p>
            <a:pPr lvl="1" marL="695325" indent="-238125">
              <a:lnSpc>
                <a:spcPct val="80000"/>
              </a:lnSpc>
              <a:spcBef>
                <a:spcPts val="400"/>
              </a:spcBef>
              <a:defRPr sz="2000"/>
            </a:pPr>
            <a:r>
              <a:t>Trachéostomie</a:t>
            </a:r>
          </a:p>
          <a:p>
            <a:pPr lvl="1" marL="695325" indent="-238125">
              <a:lnSpc>
                <a:spcPct val="80000"/>
              </a:lnSpc>
              <a:spcBef>
                <a:spcPts val="400"/>
              </a:spcBef>
              <a:defRPr sz="2000"/>
            </a:pPr>
            <a:r>
              <a:t>Laryngocèle</a:t>
            </a:r>
          </a:p>
          <a:p>
            <a:pPr lvl="1" marL="695325" indent="-238125">
              <a:lnSpc>
                <a:spcPct val="80000"/>
              </a:lnSpc>
              <a:spcBef>
                <a:spcPts val="400"/>
              </a:spcBef>
              <a:defRPr sz="2000"/>
            </a:pPr>
            <a:r>
              <a:t>Déficit audio. bilatéral à évaluer par audiométrie</a:t>
            </a:r>
          </a:p>
          <a:p>
            <a:pPr lvl="1" marL="695325" indent="-238125">
              <a:lnSpc>
                <a:spcPct val="80000"/>
              </a:lnSpc>
              <a:spcBef>
                <a:spcPts val="400"/>
              </a:spcBef>
              <a:defRPr sz="2000"/>
            </a:pPr>
            <a:r>
              <a:t>Otospongiose opérée</a:t>
            </a:r>
          </a:p>
          <a:p>
            <a:pPr lvl="1" marL="695325" indent="-238125">
              <a:lnSpc>
                <a:spcPct val="80000"/>
              </a:lnSpc>
              <a:spcBef>
                <a:spcPts val="400"/>
              </a:spcBef>
              <a:defRPr sz="2000"/>
            </a:pPr>
            <a:r>
              <a:t>Fracture du rocher</a:t>
            </a:r>
          </a:p>
          <a:p>
            <a:pPr lvl="1" marL="695325" indent="-238125">
              <a:lnSpc>
                <a:spcPct val="80000"/>
              </a:lnSpc>
              <a:spcBef>
                <a:spcPts val="400"/>
              </a:spcBef>
              <a:defRPr sz="2000"/>
            </a:pPr>
            <a:r>
              <a:t>Destruction labyrinthique uni ou bilatérale</a:t>
            </a:r>
          </a:p>
          <a:p>
            <a:pPr lvl="1" marL="695325" indent="-238125">
              <a:lnSpc>
                <a:spcPct val="80000"/>
              </a:lnSpc>
              <a:spcBef>
                <a:spcPts val="400"/>
              </a:spcBef>
              <a:defRPr sz="2000"/>
            </a:pPr>
            <a:r>
              <a:t>Fistule peri-lymphatique</a:t>
            </a:r>
          </a:p>
          <a:p>
            <a:pPr lvl="1" marL="695325" indent="-238125">
              <a:lnSpc>
                <a:spcPct val="80000"/>
              </a:lnSpc>
              <a:spcBef>
                <a:spcPts val="400"/>
              </a:spcBef>
              <a:defRPr sz="2000"/>
            </a:pPr>
            <a:r>
              <a:t>Déficit vestibulaire non compensé</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 name="Le repérage dans l’espace est faussé…"/>
          <p:cNvSpPr txBox="1"/>
          <p:nvPr/>
        </p:nvSpPr>
        <p:spPr>
          <a:xfrm>
            <a:off x="395287" y="4221162"/>
            <a:ext cx="8229601" cy="10668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spcBef>
                <a:spcPts val="700"/>
              </a:spcBef>
              <a:defRPr b="1" sz="2000">
                <a:latin typeface="+mj-lt"/>
                <a:ea typeface="+mj-ea"/>
                <a:cs typeface="+mj-cs"/>
                <a:sym typeface="Helvetica"/>
              </a:defRPr>
            </a:pPr>
            <a:r>
              <a:t>Le repérage dans l’espace est faussé</a:t>
            </a:r>
          </a:p>
          <a:p>
            <a:pPr algn="r">
              <a:spcBef>
                <a:spcPts val="600"/>
              </a:spcBef>
              <a:defRPr sz="2000">
                <a:latin typeface="+mj-lt"/>
                <a:ea typeface="+mj-ea"/>
                <a:cs typeface="+mj-cs"/>
                <a:sym typeface="Helvetica"/>
              </a:defRPr>
            </a:pPr>
            <a:r>
              <a:t> Trop rapide pour que le cerveau identifie l’origine</a:t>
            </a:r>
          </a:p>
          <a:p>
            <a:pPr algn="r">
              <a:spcBef>
                <a:spcPts val="600"/>
              </a:spcBef>
              <a:defRPr sz="2000">
                <a:latin typeface="+mj-lt"/>
                <a:ea typeface="+mj-ea"/>
                <a:cs typeface="+mj-cs"/>
                <a:sym typeface="Helvetica"/>
              </a:defRPr>
            </a:pPr>
            <a:r>
              <a:t> Milieu peu générateur de sons « connus »</a:t>
            </a:r>
          </a:p>
        </p:txBody>
      </p:sp>
      <p:sp>
        <p:nvSpPr>
          <p:cNvPr id="61" name="➔ Difficulté à identifier la provenance d’un son."/>
          <p:cNvSpPr txBox="1"/>
          <p:nvPr/>
        </p:nvSpPr>
        <p:spPr>
          <a:xfrm>
            <a:off x="1258886" y="5949949"/>
            <a:ext cx="6337303" cy="406013"/>
          </a:xfrm>
          <a:prstGeom prst="rect">
            <a:avLst/>
          </a:prstGeom>
          <a:gradFill>
            <a:gsLst>
              <a:gs pos="0">
                <a:srgbClr val="B2B26B"/>
              </a:gs>
              <a:gs pos="50000">
                <a:srgbClr val="FFFF99"/>
              </a:gs>
              <a:gs pos="100000">
                <a:srgbClr val="B2B26B"/>
              </a:gs>
            </a:gsLst>
            <a:lin ang="16200000"/>
          </a:gradFill>
          <a:ln>
            <a:solidFill>
              <a:schemeClr val="accent2"/>
            </a:solidFill>
          </a:ln>
          <a:extLst>
            <a:ext uri="{C572A759-6A51-4108-AA02-DFA0A04FC94B}">
              <ma14:wrappingTextBoxFlag xmlns:ma14="http://schemas.microsoft.com/office/mac/drawingml/2011/main" val="1"/>
            </a:ext>
          </a:extLst>
        </p:spPr>
        <p:txBody>
          <a:bodyPr lIns="45718" tIns="45718" rIns="45718" bIns="45718">
            <a:spAutoFit/>
          </a:bodyPr>
          <a:lstStyle/>
          <a:p>
            <a:pPr algn="ctr">
              <a:defRPr sz="2000">
                <a:latin typeface="Wingdings"/>
                <a:ea typeface="Wingdings"/>
                <a:cs typeface="Wingdings"/>
                <a:sym typeface="Wingdings"/>
              </a:defRPr>
            </a:pPr>
            <a:r>
              <a:t>➔ </a:t>
            </a:r>
            <a:r>
              <a:rPr>
                <a:latin typeface="Verdana"/>
                <a:ea typeface="Verdana"/>
                <a:cs typeface="Verdana"/>
                <a:sym typeface="Verdana"/>
              </a:rPr>
              <a:t>Difficulté à identifier la provenance d’un son.</a:t>
            </a:r>
          </a:p>
        </p:txBody>
      </p:sp>
      <p:pic>
        <p:nvPicPr>
          <p:cNvPr id="62" name="Afficher l'image d'origine.jpeg" descr="Afficher l'image d'origine.jpeg"/>
          <p:cNvPicPr>
            <a:picLocks noChangeAspect="1"/>
          </p:cNvPicPr>
          <p:nvPr/>
        </p:nvPicPr>
        <p:blipFill>
          <a:blip r:embed="rId2">
            <a:extLst/>
          </a:blip>
          <a:stretch>
            <a:fillRect/>
          </a:stretch>
        </p:blipFill>
        <p:spPr>
          <a:xfrm>
            <a:off x="4830762" y="2631281"/>
            <a:ext cx="3779838" cy="1595439"/>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Quizz"/>
          <p:cNvSpPr txBox="1"/>
          <p:nvPr>
            <p:ph type="title" idx="4294967295"/>
          </p:nvPr>
        </p:nvSpPr>
        <p:spPr>
          <a:xfrm>
            <a:off x="3508375" y="658812"/>
            <a:ext cx="5178425" cy="1092201"/>
          </a:xfrm>
          <a:prstGeom prst="rect">
            <a:avLst/>
          </a:prstGeom>
        </p:spPr>
        <p:txBody>
          <a:bodyPr>
            <a:normAutofit fontScale="100000" lnSpcReduction="0"/>
          </a:bodyPr>
          <a:lstStyle/>
          <a:p>
            <a:pPr/>
            <a:r>
              <a:t>Quizz</a:t>
            </a:r>
          </a:p>
        </p:txBody>
      </p:sp>
      <p:sp>
        <p:nvSpPr>
          <p:cNvPr id="157" name="Etre sourd, cela signifie ne rien entendre ?…"/>
          <p:cNvSpPr txBox="1"/>
          <p:nvPr>
            <p:ph type="body" sz="half" idx="4294967295"/>
          </p:nvPr>
        </p:nvSpPr>
        <p:spPr>
          <a:xfrm>
            <a:off x="98425" y="1989136"/>
            <a:ext cx="5473700" cy="4535489"/>
          </a:xfrm>
          <a:prstGeom prst="rect">
            <a:avLst/>
          </a:prstGeom>
        </p:spPr>
        <p:txBody>
          <a:bodyPr>
            <a:normAutofit fontScale="100000" lnSpcReduction="0"/>
          </a:bodyPr>
          <a:lstStyle/>
          <a:p>
            <a:pPr marL="334263" indent="-250697" defTabSz="859536">
              <a:lnSpc>
                <a:spcPct val="80000"/>
              </a:lnSpc>
              <a:spcBef>
                <a:spcPts val="400"/>
              </a:spcBef>
              <a:buAutoNum type="arabicPeriod" startAt="1"/>
              <a:defRPr sz="1500"/>
            </a:pPr>
            <a:r>
              <a:t>Etre sourd, cela signifie ne rien entendre ? </a:t>
            </a:r>
          </a:p>
          <a:p>
            <a:pPr marL="334263" indent="-250697" defTabSz="859536">
              <a:lnSpc>
                <a:spcPct val="80000"/>
              </a:lnSpc>
              <a:spcBef>
                <a:spcPts val="400"/>
              </a:spcBef>
              <a:buAutoNum type="arabicPeriod" startAt="1"/>
              <a:defRPr sz="1500"/>
            </a:pPr>
          </a:p>
          <a:p>
            <a:pPr marL="334263" indent="-250697" defTabSz="859536">
              <a:lnSpc>
                <a:spcPct val="80000"/>
              </a:lnSpc>
              <a:spcBef>
                <a:spcPts val="400"/>
              </a:spcBef>
              <a:buAutoNum type="arabicPeriod" startAt="2"/>
              <a:defRPr sz="1500"/>
            </a:pPr>
            <a:r>
              <a:t>Faut-il crier pour se faire comprendre d'un sourd ? </a:t>
            </a:r>
          </a:p>
          <a:p>
            <a:pPr marL="334263" indent="-250697" defTabSz="859536">
              <a:lnSpc>
                <a:spcPct val="80000"/>
              </a:lnSpc>
              <a:spcBef>
                <a:spcPts val="400"/>
              </a:spcBef>
              <a:buAutoNum type="arabicPeriod" startAt="2"/>
              <a:defRPr sz="1500"/>
            </a:pPr>
          </a:p>
          <a:p>
            <a:pPr marL="334263" indent="-250697" defTabSz="859536">
              <a:lnSpc>
                <a:spcPct val="80000"/>
              </a:lnSpc>
              <a:spcBef>
                <a:spcPts val="400"/>
              </a:spcBef>
              <a:buAutoNum type="arabicPeriod" startAt="3"/>
              <a:defRPr sz="1500"/>
            </a:pPr>
            <a:r>
              <a:t>Quand un sourd entend quelque chose, il comprend aussi ? </a:t>
            </a:r>
          </a:p>
          <a:p>
            <a:pPr marL="334263" indent="-250697" defTabSz="859536">
              <a:lnSpc>
                <a:spcPct val="80000"/>
              </a:lnSpc>
              <a:spcBef>
                <a:spcPts val="400"/>
              </a:spcBef>
              <a:buAutoNum type="arabicPeriod" startAt="3"/>
              <a:defRPr sz="1500"/>
            </a:pPr>
          </a:p>
          <a:p>
            <a:pPr marL="334263" indent="-250697" defTabSz="859536">
              <a:lnSpc>
                <a:spcPct val="80000"/>
              </a:lnSpc>
              <a:spcBef>
                <a:spcPts val="400"/>
              </a:spcBef>
              <a:buAutoNum type="arabicPeriod" startAt="4"/>
              <a:defRPr sz="1500"/>
            </a:pPr>
            <a:r>
              <a:t>Les sourds ne sont pas gênés par les bruits ? </a:t>
            </a:r>
          </a:p>
          <a:p>
            <a:pPr marL="334263" indent="-250697" defTabSz="859536">
              <a:lnSpc>
                <a:spcPct val="80000"/>
              </a:lnSpc>
              <a:spcBef>
                <a:spcPts val="400"/>
              </a:spcBef>
              <a:buAutoNum type="arabicPeriod" startAt="4"/>
              <a:defRPr sz="1500"/>
            </a:pPr>
          </a:p>
          <a:p>
            <a:pPr marL="334263" indent="-250697" defTabSz="859536">
              <a:lnSpc>
                <a:spcPct val="80000"/>
              </a:lnSpc>
              <a:spcBef>
                <a:spcPts val="400"/>
              </a:spcBef>
              <a:buAutoNum type="arabicPeriod" startAt="6"/>
              <a:defRPr sz="1500"/>
            </a:pPr>
          </a:p>
          <a:p>
            <a:pPr marL="334263" indent="-250697" defTabSz="859536">
              <a:lnSpc>
                <a:spcPct val="80000"/>
              </a:lnSpc>
              <a:spcBef>
                <a:spcPts val="400"/>
              </a:spcBef>
              <a:buAutoNum type="arabicPeriod" startAt="5"/>
              <a:defRPr sz="1500"/>
            </a:pPr>
            <a:r>
              <a:t>Un sourd appareillé est comme un entendant ?</a:t>
            </a:r>
          </a:p>
          <a:p>
            <a:pPr marL="334263" indent="-250697" defTabSz="859536">
              <a:lnSpc>
                <a:spcPct val="80000"/>
              </a:lnSpc>
              <a:spcBef>
                <a:spcPts val="400"/>
              </a:spcBef>
              <a:buAutoNum type="arabicPeriod" startAt="5"/>
              <a:defRPr sz="1500"/>
            </a:pPr>
          </a:p>
          <a:p>
            <a:pPr marL="334263" indent="-250697" defTabSz="859536">
              <a:lnSpc>
                <a:spcPct val="80000"/>
              </a:lnSpc>
              <a:spcBef>
                <a:spcPts val="400"/>
              </a:spcBef>
              <a:buAutoNum type="arabicPeriod" startAt="7"/>
              <a:defRPr sz="1500"/>
            </a:pPr>
          </a:p>
          <a:p>
            <a:pPr marL="334263" indent="-250697" defTabSz="859536">
              <a:lnSpc>
                <a:spcPct val="80000"/>
              </a:lnSpc>
              <a:spcBef>
                <a:spcPts val="400"/>
              </a:spcBef>
              <a:buAutoNum type="arabicPeriod" startAt="6"/>
              <a:defRPr sz="1500"/>
            </a:pPr>
            <a:r>
              <a:t>Chez les sourds, la lecture labiale remplace l'audition ?</a:t>
            </a:r>
          </a:p>
          <a:p>
            <a:pPr marL="334263" indent="-250697" defTabSz="859536">
              <a:lnSpc>
                <a:spcPct val="80000"/>
              </a:lnSpc>
              <a:spcBef>
                <a:spcPts val="400"/>
              </a:spcBef>
              <a:buAutoNum type="arabicPeriod" startAt="6"/>
              <a:defRPr sz="1500"/>
            </a:pPr>
          </a:p>
          <a:p>
            <a:pPr marL="334263" indent="-250697" defTabSz="859536">
              <a:lnSpc>
                <a:spcPct val="80000"/>
              </a:lnSpc>
              <a:spcBef>
                <a:spcPts val="400"/>
              </a:spcBef>
              <a:buAutoNum type="arabicPeriod" startAt="8"/>
              <a:defRPr sz="1500"/>
            </a:pPr>
          </a:p>
          <a:p>
            <a:pPr marL="334263" indent="-250697" defTabSz="859536">
              <a:lnSpc>
                <a:spcPct val="80000"/>
              </a:lnSpc>
              <a:spcBef>
                <a:spcPts val="400"/>
              </a:spcBef>
              <a:buAutoNum type="arabicPeriod" startAt="9"/>
              <a:defRPr sz="1500"/>
            </a:pPr>
          </a:p>
          <a:p>
            <a:pPr marL="334263" indent="-250697" defTabSz="859536">
              <a:lnSpc>
                <a:spcPct val="80000"/>
              </a:lnSpc>
              <a:spcBef>
                <a:spcPts val="400"/>
              </a:spcBef>
              <a:buAutoNum type="arabicPeriod" startAt="10"/>
              <a:defRPr sz="1500"/>
            </a:pPr>
          </a:p>
          <a:p>
            <a:pPr marL="334263" indent="-250697" defTabSz="859536">
              <a:lnSpc>
                <a:spcPct val="80000"/>
              </a:lnSpc>
              <a:spcBef>
                <a:spcPts val="400"/>
              </a:spcBef>
              <a:buAutoNum type="arabicPeriod" startAt="7"/>
              <a:defRPr sz="1500"/>
            </a:pPr>
            <a:r>
              <a:t>Tous les sourds connaissent-ils la langue des signes (LSF) ?</a:t>
            </a:r>
          </a:p>
        </p:txBody>
      </p:sp>
      <p:sp>
        <p:nvSpPr>
          <p:cNvPr id="158" name="NON, la surdité totale est rare. La plupart des sourds ont des restes auditifs plus ou moins importants, souvent localisés dans les fréquences graves"/>
          <p:cNvSpPr txBox="1"/>
          <p:nvPr/>
        </p:nvSpPr>
        <p:spPr>
          <a:xfrm>
            <a:off x="827086" y="2005012"/>
            <a:ext cx="8316915"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NON</a:t>
            </a:r>
            <a:r>
              <a:rPr b="0"/>
              <a:t>, la surdité totale est rare. La plupart des sourds ont des restes auditifs plus ou moins importants, souvent localisés dans les fréquences graves</a:t>
            </a:r>
          </a:p>
        </p:txBody>
      </p:sp>
      <p:sp>
        <p:nvSpPr>
          <p:cNvPr id="159" name="NON, Ca ne sert à rien : le sourd ne comprendra rien parce que votre articulation est déformée ... Pire, il se sentira agressé."/>
          <p:cNvSpPr txBox="1"/>
          <p:nvPr/>
        </p:nvSpPr>
        <p:spPr>
          <a:xfrm>
            <a:off x="827086" y="2497137"/>
            <a:ext cx="8316915"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NON</a:t>
            </a:r>
            <a:r>
              <a:rPr b="0"/>
              <a:t>, Ca ne sert à rien : le sourd ne comprendra rien parce que votre articulation est déformée ... Pire, il se sentira agressé.</a:t>
            </a:r>
          </a:p>
        </p:txBody>
      </p:sp>
      <p:sp>
        <p:nvSpPr>
          <p:cNvPr id="160" name="NON, ne pas confondre &quot;entendre&quot; et « comprendre » .  Un sourd peut réagir à un bruit de voix et ne pas comprendre ce qu'on lui dit."/>
          <p:cNvSpPr txBox="1"/>
          <p:nvPr/>
        </p:nvSpPr>
        <p:spPr>
          <a:xfrm>
            <a:off x="827086" y="2978150"/>
            <a:ext cx="8316915" cy="4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NON</a:t>
            </a:r>
            <a:r>
              <a:rPr b="0"/>
              <a:t>, ne pas confondre "entendre" et « comprendre » .  Un sourd peut réagir à un bruit de voix et ne pas comprendre ce qu'on lui dit.</a:t>
            </a:r>
          </a:p>
        </p:txBody>
      </p:sp>
      <p:sp>
        <p:nvSpPr>
          <p:cNvPr id="161" name="SI, Les sourds et les malentendants sont très sensibles aux bruits car ils sentent les vibrations. Une ambiance bruyante est difficile à supporter pour un sourd appareillé."/>
          <p:cNvSpPr txBox="1"/>
          <p:nvPr/>
        </p:nvSpPr>
        <p:spPr>
          <a:xfrm>
            <a:off x="827086" y="3470275"/>
            <a:ext cx="8316915"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SI</a:t>
            </a:r>
            <a:r>
              <a:rPr b="0"/>
              <a:t>, Les sourds et les malentendants sont très sensibles aux bruits car ils sentent les vibrations. Une ambiance bruyante est difficile à supporter pour un sourd appareillé.</a:t>
            </a:r>
          </a:p>
        </p:txBody>
      </p:sp>
      <p:sp>
        <p:nvSpPr>
          <p:cNvPr id="162" name="NON, La prothèse auditive ne restitue pas une audition normale. Elle amplifie tous les sons, les bruits parasites comme la voix de l'interlocuteur. Plus la surdité est profonde, moins l'apport de la prothèse est efficace pour la compréhension de la parole."/>
          <p:cNvSpPr txBox="1"/>
          <p:nvPr/>
        </p:nvSpPr>
        <p:spPr>
          <a:xfrm>
            <a:off x="827086" y="4191000"/>
            <a:ext cx="8316915" cy="624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NON</a:t>
            </a:r>
            <a:r>
              <a:rPr b="0"/>
              <a:t>, La prothèse auditive ne restitue pas une audition normale. Elle amplifie tous les sons, les bruits parasites comme la voix de l'interlocuteur.</a:t>
            </a:r>
            <a:br>
              <a:rPr b="0"/>
            </a:br>
            <a:r>
              <a:rPr b="0"/>
              <a:t>Plus la surdité est profonde, moins l'apport de la prothèse est efficace pour la compréhension de la parole.</a:t>
            </a:r>
          </a:p>
        </p:txBody>
      </p:sp>
      <p:sp>
        <p:nvSpPr>
          <p:cNvPr id="163" name="NON, La lecture labiale ne restitue pas tout ce qui est dit. Certains sons sont invisibles sur les lèvres : K, R; d'autres sons sont identiques sur les lèvres : M, B, P; la confusion est très fréquente dans la vie courante : &quot;Il entend ce cours&quot;; &quot;Il attend le secours&quot; Les sourds ont besoin des informations supplémentaires : le contexte, les gestes, les sous-titres et ... pour certains, le LPC ( Langage Parlé Completé ) ou le LSF ( Langue des Signes Francaise )."/>
          <p:cNvSpPr txBox="1"/>
          <p:nvPr/>
        </p:nvSpPr>
        <p:spPr>
          <a:xfrm>
            <a:off x="827086" y="4902201"/>
            <a:ext cx="8316915" cy="980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defRPr b="1" sz="1200">
                <a:solidFill>
                  <a:srgbClr val="7575D1"/>
                </a:solidFill>
                <a:latin typeface="+mj-lt"/>
                <a:ea typeface="+mj-ea"/>
                <a:cs typeface="+mj-cs"/>
                <a:sym typeface="Helvetica"/>
              </a:defRPr>
            </a:pPr>
            <a:r>
              <a:t>NON</a:t>
            </a:r>
            <a:r>
              <a:rPr b="0"/>
              <a:t>, La lecture labiale ne restitue pas tout ce qui est dit. Certains sons sont invisibles sur les lèvres : K, R; d'autres sons sont identiques sur les lèvres : M, B, P; la confusion est très fréquente dans la vie courante : "Il entend ce cours"; "Il attend le secours"</a:t>
            </a:r>
            <a:br>
              <a:rPr b="0"/>
            </a:br>
            <a:r>
              <a:rPr b="0"/>
              <a:t>Les sourds ont besoin des informations supplémentaires : le contexte, les gestes, les sous-titres et ... pour certains, le LPC ( Langage Parlé Completé ) ou le LSF ( Langue des Signes Francaise ).</a:t>
            </a:r>
          </a:p>
        </p:txBody>
      </p:sp>
      <p:sp>
        <p:nvSpPr>
          <p:cNvPr id="164" name="NON, Beaucoup de sourds et de malentendants ne pratiquent pas la LSF : certains se débrouillent très bien avec uniquement la lecture labiale mais d'autres pratiquent le LPC (Langage Parlé Completé ) qui n'a rien a voir avec la LSF."/>
          <p:cNvSpPr txBox="1"/>
          <p:nvPr/>
        </p:nvSpPr>
        <p:spPr>
          <a:xfrm>
            <a:off x="827086" y="6154738"/>
            <a:ext cx="8316915" cy="5537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indent="4660900" algn="r">
              <a:lnSpc>
                <a:spcPct val="80000"/>
              </a:lnSpc>
              <a:spcBef>
                <a:spcPts val="500"/>
              </a:spcBef>
              <a:defRPr b="1" sz="1200">
                <a:solidFill>
                  <a:srgbClr val="7575D1"/>
                </a:solidFill>
                <a:latin typeface="+mj-lt"/>
                <a:ea typeface="+mj-ea"/>
                <a:cs typeface="+mj-cs"/>
                <a:sym typeface="Helvetica"/>
              </a:defRPr>
            </a:pPr>
            <a:r>
              <a:t>NON</a:t>
            </a:r>
            <a:r>
              <a:rPr b="0"/>
              <a:t>, Beaucoup de sourds et de malentendants ne pratiquent pas la LSF : certains se débrouillent très bien avec uniquement la lecture labiale mais d'autres pratiquent le LPC (Langage Parlé Completé ) qui n'a rien a voir avec la LSF.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8"/>
                                        </p:tgtEl>
                                        <p:attrNameLst>
                                          <p:attrName>style.visibility</p:attrName>
                                        </p:attrNameLst>
                                      </p:cBhvr>
                                      <p:to>
                                        <p:strVal val="visible"/>
                                      </p:to>
                                    </p:set>
                                    <p:animEffect filter="dissolve" transition="in">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59"/>
                                        </p:tgtEl>
                                        <p:attrNameLst>
                                          <p:attrName>style.visibility</p:attrName>
                                        </p:attrNameLst>
                                      </p:cBhvr>
                                      <p:to>
                                        <p:strVal val="visible"/>
                                      </p:to>
                                    </p:set>
                                    <p:animEffect filter="dissolve" transition="in">
                                      <p:cBhvr>
                                        <p:cTn id="12" dur="5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60"/>
                                        </p:tgtEl>
                                        <p:attrNameLst>
                                          <p:attrName>style.visibility</p:attrName>
                                        </p:attrNameLst>
                                      </p:cBhvr>
                                      <p:to>
                                        <p:strVal val="visible"/>
                                      </p:to>
                                    </p:set>
                                    <p:animEffect filter="dissolve" transition="in">
                                      <p:cBhvr>
                                        <p:cTn id="17" dur="500"/>
                                        <p:tgtEl>
                                          <p:spTgt spid="16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61"/>
                                        </p:tgtEl>
                                        <p:attrNameLst>
                                          <p:attrName>style.visibility</p:attrName>
                                        </p:attrNameLst>
                                      </p:cBhvr>
                                      <p:to>
                                        <p:strVal val="visible"/>
                                      </p:to>
                                    </p:set>
                                    <p:animEffect filter="dissolve" transition="in">
                                      <p:cBhvr>
                                        <p:cTn id="22" dur="500"/>
                                        <p:tgtEl>
                                          <p:spTgt spid="16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62"/>
                                        </p:tgtEl>
                                        <p:attrNameLst>
                                          <p:attrName>style.visibility</p:attrName>
                                        </p:attrNameLst>
                                      </p:cBhvr>
                                      <p:to>
                                        <p:strVal val="visible"/>
                                      </p:to>
                                    </p:set>
                                    <p:animEffect filter="dissolve" transition="in">
                                      <p:cBhvr>
                                        <p:cTn id="27" dur="500"/>
                                        <p:tgtEl>
                                          <p:spTgt spid="16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3"/>
                                        </p:tgtEl>
                                        <p:attrNameLst>
                                          <p:attrName>style.visibility</p:attrName>
                                        </p:attrNameLst>
                                      </p:cBhvr>
                                      <p:to>
                                        <p:strVal val="visible"/>
                                      </p:to>
                                    </p:set>
                                    <p:animEffect filter="dissolve" transition="in">
                                      <p:cBhvr>
                                        <p:cTn id="32" dur="5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64"/>
                                        </p:tgtEl>
                                        <p:attrNameLst>
                                          <p:attrName>style.visibility</p:attrName>
                                        </p:attrNameLst>
                                      </p:cBhvr>
                                      <p:to>
                                        <p:strVal val="visible"/>
                                      </p:to>
                                    </p:set>
                                    <p:animEffect filter="dissolve" transition="in">
                                      <p:cBhvr>
                                        <p:cTn id="37"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1"/>
      <p:bldP build="whole" bldLvl="1" animBg="1" rev="0" advAuto="0" spid="159" grpId="2"/>
      <p:bldP build="whole" bldLvl="1" animBg="1" rev="0" advAuto="0" spid="161" grpId="4"/>
      <p:bldP build="whole" bldLvl="1" animBg="1" rev="0" advAuto="0" spid="163" grpId="6"/>
      <p:bldP build="whole" bldLvl="1" animBg="1" rev="0" advAuto="0" spid="164" grpId="7"/>
      <p:bldP build="whole" bldLvl="1" animBg="1" rev="0" advAuto="0" spid="160" grpId="3"/>
      <p:bldP build="whole" bldLvl="1" animBg="1" rev="0" advAuto="0" spid="162" grpId="5"/>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thats-all-folks.jpeg" descr="thats-all-folks.jpeg"/>
          <p:cNvPicPr>
            <a:picLocks noChangeAspect="1"/>
          </p:cNvPicPr>
          <p:nvPr/>
        </p:nvPicPr>
        <p:blipFill>
          <a:blip r:embed="rId2">
            <a:extLst/>
          </a:blip>
          <a:stretch>
            <a:fillRect/>
          </a:stretch>
        </p:blipFill>
        <p:spPr>
          <a:xfrm>
            <a:off x="0" y="0"/>
            <a:ext cx="9144000" cy="689451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 name="image.png" descr="image.png"/>
          <p:cNvPicPr>
            <a:picLocks noChangeAspect="1"/>
          </p:cNvPicPr>
          <p:nvPr/>
        </p:nvPicPr>
        <p:blipFill>
          <a:blip r:embed="rId2">
            <a:extLst/>
          </a:blip>
          <a:srcRect l="0" t="29423" r="0" b="0"/>
          <a:stretch>
            <a:fillRect/>
          </a:stretch>
        </p:blipFill>
        <p:spPr>
          <a:xfrm>
            <a:off x="0" y="1052512"/>
            <a:ext cx="9144000" cy="4467227"/>
          </a:xfrm>
          <a:prstGeom prst="rect">
            <a:avLst/>
          </a:prstGeom>
          <a:ln w="12700">
            <a:miter lim="400000"/>
          </a:ln>
        </p:spPr>
      </p:pic>
      <p:sp>
        <p:nvSpPr>
          <p:cNvPr id="65" name="Schématisation du système auditif"/>
          <p:cNvSpPr txBox="1"/>
          <p:nvPr/>
        </p:nvSpPr>
        <p:spPr>
          <a:xfrm>
            <a:off x="1258886" y="5949949"/>
            <a:ext cx="6337303" cy="405764"/>
          </a:xfrm>
          <a:prstGeom prst="rect">
            <a:avLst/>
          </a:prstGeom>
          <a:gradFill>
            <a:gsLst>
              <a:gs pos="0">
                <a:srgbClr val="B2B26B"/>
              </a:gs>
              <a:gs pos="50000">
                <a:srgbClr val="FFFF99"/>
              </a:gs>
              <a:gs pos="100000">
                <a:srgbClr val="B2B26B"/>
              </a:gs>
            </a:gsLst>
            <a:lin ang="16200000"/>
          </a:gradFill>
          <a:ln>
            <a:solidFill>
              <a:schemeClr val="accent2"/>
            </a:solidFill>
          </a:ln>
          <a:extLst>
            <a:ext uri="{C572A759-6A51-4108-AA02-DFA0A04FC94B}">
              <ma14:wrappingTextBoxFlag xmlns:ma14="http://schemas.microsoft.com/office/mac/drawingml/2011/main" val="1"/>
            </a:ext>
          </a:extLst>
        </p:spPr>
        <p:txBody>
          <a:bodyPr lIns="45718" tIns="45718" rIns="45718" bIns="45718">
            <a:spAutoFit/>
          </a:bodyPr>
          <a:lstStyle>
            <a:lvl1pPr algn="ctr">
              <a:defRPr sz="2000">
                <a:latin typeface="Verdana"/>
                <a:ea typeface="Verdana"/>
                <a:cs typeface="Verdana"/>
                <a:sym typeface="Verdana"/>
              </a:defRPr>
            </a:lvl1pPr>
          </a:lstStyle>
          <a:p>
            <a:pPr/>
            <a:r>
              <a:t>Schématisation du système auditif</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7" name="Oreille externe.jpeg" descr="Oreille externe.jpeg"/>
          <p:cNvPicPr>
            <a:picLocks noChangeAspect="1"/>
          </p:cNvPicPr>
          <p:nvPr/>
        </p:nvPicPr>
        <p:blipFill>
          <a:blip r:embed="rId2">
            <a:extLst/>
          </a:blip>
          <a:stretch>
            <a:fillRect/>
          </a:stretch>
        </p:blipFill>
        <p:spPr>
          <a:xfrm>
            <a:off x="1187450" y="1989136"/>
            <a:ext cx="6840539" cy="3927478"/>
          </a:xfrm>
          <a:prstGeom prst="rect">
            <a:avLst/>
          </a:prstGeom>
          <a:ln w="12700">
            <a:miter lim="400000"/>
          </a:ln>
          <a:effectLst>
            <a:outerShdw sx="100000" sy="100000" kx="0" ky="0" algn="b" rotWithShape="0" blurRad="292100" dist="139700" dir="2700000">
              <a:srgbClr val="333333">
                <a:alpha val="64999"/>
              </a:srgbClr>
            </a:outerShdw>
          </a:effectLst>
        </p:spPr>
      </p:pic>
      <p:sp>
        <p:nvSpPr>
          <p:cNvPr id="68" name="[Chaine des osselets]"/>
          <p:cNvSpPr txBox="1"/>
          <p:nvPr/>
        </p:nvSpPr>
        <p:spPr>
          <a:xfrm>
            <a:off x="3803650" y="2095500"/>
            <a:ext cx="1739900" cy="152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[Chaine des osselets]</a:t>
            </a:r>
          </a:p>
        </p:txBody>
      </p:sp>
      <p:sp>
        <p:nvSpPr>
          <p:cNvPr id="69" name="Marteau"/>
          <p:cNvSpPr txBox="1"/>
          <p:nvPr/>
        </p:nvSpPr>
        <p:spPr>
          <a:xfrm>
            <a:off x="3689350" y="2427286"/>
            <a:ext cx="673100" cy="152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Marteau</a:t>
            </a:r>
          </a:p>
        </p:txBody>
      </p:sp>
      <p:sp>
        <p:nvSpPr>
          <p:cNvPr id="70" name="Enclume"/>
          <p:cNvSpPr txBox="1"/>
          <p:nvPr/>
        </p:nvSpPr>
        <p:spPr>
          <a:xfrm>
            <a:off x="4311650" y="2346325"/>
            <a:ext cx="641350" cy="152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Enclume</a:t>
            </a:r>
          </a:p>
        </p:txBody>
      </p:sp>
      <p:sp>
        <p:nvSpPr>
          <p:cNvPr id="71" name="Etrier"/>
          <p:cNvSpPr txBox="1"/>
          <p:nvPr/>
        </p:nvSpPr>
        <p:spPr>
          <a:xfrm>
            <a:off x="5010150" y="2346325"/>
            <a:ext cx="577850" cy="152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Etrier</a:t>
            </a:r>
          </a:p>
        </p:txBody>
      </p:sp>
      <p:sp>
        <p:nvSpPr>
          <p:cNvPr id="72" name="Nerf…"/>
          <p:cNvSpPr txBox="1"/>
          <p:nvPr/>
        </p:nvSpPr>
        <p:spPr>
          <a:xfrm>
            <a:off x="6477000" y="2746375"/>
            <a:ext cx="676275" cy="3048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algn="r">
              <a:defRPr sz="1000">
                <a:latin typeface="+mj-lt"/>
                <a:ea typeface="+mj-ea"/>
                <a:cs typeface="+mj-cs"/>
                <a:sym typeface="Helvetica"/>
              </a:defRPr>
            </a:pPr>
            <a:r>
              <a:t>Nerf</a:t>
            </a:r>
          </a:p>
          <a:p>
            <a:pPr algn="r">
              <a:defRPr sz="1000">
                <a:latin typeface="+mj-lt"/>
                <a:ea typeface="+mj-ea"/>
                <a:cs typeface="+mj-cs"/>
                <a:sym typeface="Helvetica"/>
              </a:defRPr>
            </a:pPr>
            <a:r>
              <a:t>auditif</a:t>
            </a:r>
          </a:p>
        </p:txBody>
      </p:sp>
      <p:sp>
        <p:nvSpPr>
          <p:cNvPr id="73" name="Cochlée"/>
          <p:cNvSpPr txBox="1"/>
          <p:nvPr/>
        </p:nvSpPr>
        <p:spPr>
          <a:xfrm>
            <a:off x="7216775" y="3648075"/>
            <a:ext cx="577850" cy="152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Cochlée</a:t>
            </a:r>
          </a:p>
        </p:txBody>
      </p:sp>
      <p:sp>
        <p:nvSpPr>
          <p:cNvPr id="74" name="Tympan"/>
          <p:cNvSpPr txBox="1"/>
          <p:nvPr/>
        </p:nvSpPr>
        <p:spPr>
          <a:xfrm>
            <a:off x="4098925" y="4954587"/>
            <a:ext cx="577850" cy="152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Tympan</a:t>
            </a:r>
          </a:p>
        </p:txBody>
      </p:sp>
      <p:sp>
        <p:nvSpPr>
          <p:cNvPr id="75" name="Conduit auditif"/>
          <p:cNvSpPr txBox="1"/>
          <p:nvPr/>
        </p:nvSpPr>
        <p:spPr>
          <a:xfrm>
            <a:off x="1479550" y="4268787"/>
            <a:ext cx="577850" cy="304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latin typeface="+mj-lt"/>
                <a:ea typeface="+mj-ea"/>
                <a:cs typeface="+mj-cs"/>
                <a:sym typeface="Helvetica"/>
              </a:defRPr>
            </a:lvl1pPr>
          </a:lstStyle>
          <a:p>
            <a:pPr/>
            <a:r>
              <a:t>Conduit auditif</a:t>
            </a:r>
          </a:p>
        </p:txBody>
      </p:sp>
      <p:sp>
        <p:nvSpPr>
          <p:cNvPr id="76" name="Pavillon"/>
          <p:cNvSpPr txBox="1"/>
          <p:nvPr/>
        </p:nvSpPr>
        <p:spPr>
          <a:xfrm>
            <a:off x="1403350" y="3357562"/>
            <a:ext cx="577850" cy="1524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latin typeface="+mj-lt"/>
                <a:ea typeface="+mj-ea"/>
                <a:cs typeface="+mj-cs"/>
                <a:sym typeface="Helvetica"/>
              </a:defRPr>
            </a:lvl1pPr>
          </a:lstStyle>
          <a:p>
            <a:pPr/>
            <a:r>
              <a:t>Pavillon</a:t>
            </a:r>
          </a:p>
        </p:txBody>
      </p:sp>
      <p:sp>
        <p:nvSpPr>
          <p:cNvPr id="77" name="Partie osseuse"/>
          <p:cNvSpPr txBox="1"/>
          <p:nvPr/>
        </p:nvSpPr>
        <p:spPr>
          <a:xfrm>
            <a:off x="1244600" y="2187575"/>
            <a:ext cx="1060450" cy="1524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sz="1000">
                <a:latin typeface="+mj-lt"/>
                <a:ea typeface="+mj-ea"/>
                <a:cs typeface="+mj-cs"/>
                <a:sym typeface="Helvetica"/>
              </a:defRPr>
            </a:lvl1pPr>
          </a:lstStyle>
          <a:p>
            <a:pPr/>
            <a:r>
              <a:t>Partie osseuse</a:t>
            </a:r>
          </a:p>
        </p:txBody>
      </p:sp>
      <p:sp>
        <p:nvSpPr>
          <p:cNvPr id="78" name="Ligne"/>
          <p:cNvSpPr/>
          <p:nvPr/>
        </p:nvSpPr>
        <p:spPr>
          <a:xfrm>
            <a:off x="3994148" y="2625725"/>
            <a:ext cx="1377953" cy="3095626"/>
          </a:xfrm>
          <a:prstGeom prst="line">
            <a:avLst/>
          </a:prstGeom>
          <a:ln w="38100">
            <a:solidFill>
              <a:srgbClr val="3E3E3E"/>
            </a:solidFill>
          </a:ln>
        </p:spPr>
        <p:txBody>
          <a:bodyPr lIns="45718" tIns="45718" rIns="45718" bIns="45718"/>
          <a:lstStyle/>
          <a:p>
            <a:pPr/>
          </a:p>
        </p:txBody>
      </p:sp>
      <p:sp>
        <p:nvSpPr>
          <p:cNvPr id="79" name="Ligne"/>
          <p:cNvSpPr/>
          <p:nvPr/>
        </p:nvSpPr>
        <p:spPr>
          <a:xfrm>
            <a:off x="4914898" y="2693986"/>
            <a:ext cx="1339852" cy="3008315"/>
          </a:xfrm>
          <a:prstGeom prst="line">
            <a:avLst/>
          </a:prstGeom>
          <a:ln w="38100">
            <a:solidFill>
              <a:srgbClr val="3E3E3E"/>
            </a:solidFill>
          </a:ln>
        </p:spPr>
        <p:txBody>
          <a:bodyPr lIns="45718" tIns="45718" rIns="45718" bIns="45718"/>
          <a:lstStyle/>
          <a:p>
            <a:pPr/>
          </a:p>
        </p:txBody>
      </p:sp>
      <p:sp>
        <p:nvSpPr>
          <p:cNvPr id="80" name="Ligne"/>
          <p:cNvSpPr/>
          <p:nvPr/>
        </p:nvSpPr>
        <p:spPr>
          <a:xfrm>
            <a:off x="2324099" y="2317750"/>
            <a:ext cx="819151" cy="490538"/>
          </a:xfrm>
          <a:prstGeom prst="line">
            <a:avLst/>
          </a:prstGeom>
          <a:ln w="19050">
            <a:solidFill>
              <a:srgbClr val="000000"/>
            </a:solidFill>
          </a:ln>
        </p:spPr>
        <p:txBody>
          <a:bodyPr lIns="45718" tIns="45718" rIns="45718" bIns="45718"/>
          <a:lstStyle/>
          <a:p>
            <a:pPr/>
          </a:p>
        </p:txBody>
      </p:sp>
      <p:sp>
        <p:nvSpPr>
          <p:cNvPr id="81" name="Ligne"/>
          <p:cNvSpPr/>
          <p:nvPr/>
        </p:nvSpPr>
        <p:spPr>
          <a:xfrm>
            <a:off x="1985961" y="3467098"/>
            <a:ext cx="584202" cy="228603"/>
          </a:xfrm>
          <a:prstGeom prst="line">
            <a:avLst/>
          </a:prstGeom>
          <a:ln w="19050">
            <a:solidFill>
              <a:srgbClr val="000000"/>
            </a:solidFill>
          </a:ln>
        </p:spPr>
        <p:txBody>
          <a:bodyPr lIns="45718" tIns="45718" rIns="45718" bIns="45718"/>
          <a:lstStyle/>
          <a:p>
            <a:pPr/>
          </a:p>
        </p:txBody>
      </p:sp>
      <p:sp>
        <p:nvSpPr>
          <p:cNvPr id="82" name="Ligne"/>
          <p:cNvSpPr/>
          <p:nvPr/>
        </p:nvSpPr>
        <p:spPr>
          <a:xfrm flipV="1">
            <a:off x="2127249" y="4211637"/>
            <a:ext cx="1193802" cy="150814"/>
          </a:xfrm>
          <a:prstGeom prst="line">
            <a:avLst/>
          </a:prstGeom>
          <a:ln w="19050">
            <a:solidFill>
              <a:srgbClr val="000000"/>
            </a:solidFill>
          </a:ln>
        </p:spPr>
        <p:txBody>
          <a:bodyPr lIns="45718" tIns="45718" rIns="45718" bIns="45718"/>
          <a:lstStyle/>
          <a:p>
            <a:pPr/>
          </a:p>
        </p:txBody>
      </p:sp>
      <p:sp>
        <p:nvSpPr>
          <p:cNvPr id="83" name="Ligne"/>
          <p:cNvSpPr/>
          <p:nvPr/>
        </p:nvSpPr>
        <p:spPr>
          <a:xfrm>
            <a:off x="4116387" y="2630486"/>
            <a:ext cx="495302" cy="912814"/>
          </a:xfrm>
          <a:prstGeom prst="line">
            <a:avLst/>
          </a:prstGeom>
          <a:ln w="19050">
            <a:solidFill>
              <a:srgbClr val="000000"/>
            </a:solidFill>
          </a:ln>
        </p:spPr>
        <p:txBody>
          <a:bodyPr lIns="45718" tIns="45718" rIns="45718" bIns="45718"/>
          <a:lstStyle/>
          <a:p>
            <a:pPr/>
          </a:p>
        </p:txBody>
      </p:sp>
      <p:sp>
        <p:nvSpPr>
          <p:cNvPr id="84" name="Ligne"/>
          <p:cNvSpPr/>
          <p:nvPr/>
        </p:nvSpPr>
        <p:spPr>
          <a:xfrm flipH="1">
            <a:off x="5435598" y="2636836"/>
            <a:ext cx="576265" cy="431802"/>
          </a:xfrm>
          <a:prstGeom prst="line">
            <a:avLst/>
          </a:prstGeom>
          <a:ln w="19050">
            <a:solidFill>
              <a:srgbClr val="000000"/>
            </a:solidFill>
          </a:ln>
        </p:spPr>
        <p:txBody>
          <a:bodyPr lIns="45718" tIns="45718" rIns="45718" bIns="45718"/>
          <a:lstStyle/>
          <a:p>
            <a:pPr/>
          </a:p>
        </p:txBody>
      </p:sp>
      <p:sp>
        <p:nvSpPr>
          <p:cNvPr id="85" name="Ligne"/>
          <p:cNvSpPr/>
          <p:nvPr/>
        </p:nvSpPr>
        <p:spPr>
          <a:xfrm>
            <a:off x="4611687" y="2511424"/>
            <a:ext cx="193677" cy="1193803"/>
          </a:xfrm>
          <a:prstGeom prst="line">
            <a:avLst/>
          </a:prstGeom>
          <a:ln w="19050">
            <a:solidFill>
              <a:srgbClr val="000000"/>
            </a:solidFill>
          </a:ln>
        </p:spPr>
        <p:txBody>
          <a:bodyPr lIns="45718" tIns="45718" rIns="45718" bIns="45718"/>
          <a:lstStyle/>
          <a:p>
            <a:pPr/>
          </a:p>
        </p:txBody>
      </p:sp>
      <p:sp>
        <p:nvSpPr>
          <p:cNvPr id="86" name="Ligne"/>
          <p:cNvSpPr/>
          <p:nvPr/>
        </p:nvSpPr>
        <p:spPr>
          <a:xfrm flipH="1">
            <a:off x="6527800" y="3113086"/>
            <a:ext cx="152402" cy="393702"/>
          </a:xfrm>
          <a:prstGeom prst="line">
            <a:avLst/>
          </a:prstGeom>
          <a:ln w="19050">
            <a:solidFill>
              <a:srgbClr val="000000"/>
            </a:solidFill>
          </a:ln>
        </p:spPr>
        <p:txBody>
          <a:bodyPr lIns="45718" tIns="45718" rIns="45718" bIns="45718"/>
          <a:lstStyle/>
          <a:p>
            <a:pPr/>
          </a:p>
        </p:txBody>
      </p:sp>
      <p:sp>
        <p:nvSpPr>
          <p:cNvPr id="87" name="Ligne"/>
          <p:cNvSpPr/>
          <p:nvPr/>
        </p:nvSpPr>
        <p:spPr>
          <a:xfrm flipH="1">
            <a:off x="5949949" y="3740148"/>
            <a:ext cx="1206503" cy="26989"/>
          </a:xfrm>
          <a:prstGeom prst="line">
            <a:avLst/>
          </a:prstGeom>
          <a:ln w="19050">
            <a:solidFill>
              <a:srgbClr val="000000"/>
            </a:solidFill>
          </a:ln>
        </p:spPr>
        <p:txBody>
          <a:bodyPr lIns="45718" tIns="45718" rIns="45718" bIns="45718"/>
          <a:lstStyle/>
          <a:p>
            <a:pPr/>
          </a:p>
        </p:txBody>
      </p:sp>
      <p:sp>
        <p:nvSpPr>
          <p:cNvPr id="88" name="Ligne"/>
          <p:cNvSpPr/>
          <p:nvPr/>
        </p:nvSpPr>
        <p:spPr>
          <a:xfrm flipH="1">
            <a:off x="6559549" y="4757737"/>
            <a:ext cx="393702" cy="393702"/>
          </a:xfrm>
          <a:prstGeom prst="line">
            <a:avLst/>
          </a:prstGeom>
          <a:ln w="19050">
            <a:solidFill>
              <a:srgbClr val="000000"/>
            </a:solidFill>
          </a:ln>
        </p:spPr>
        <p:txBody>
          <a:bodyPr lIns="45718" tIns="45718" rIns="45718" bIns="45718"/>
          <a:lstStyle/>
          <a:p>
            <a:pPr/>
          </a:p>
        </p:txBody>
      </p:sp>
      <p:sp>
        <p:nvSpPr>
          <p:cNvPr id="89" name="Oreille externe (en contact avec l’extérieur)"/>
          <p:cNvSpPr txBox="1"/>
          <p:nvPr/>
        </p:nvSpPr>
        <p:spPr>
          <a:xfrm>
            <a:off x="3549650" y="5430837"/>
            <a:ext cx="1447800"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i="1" sz="1000">
                <a:solidFill>
                  <a:srgbClr val="595959"/>
                </a:solidFill>
                <a:latin typeface="+mj-lt"/>
                <a:ea typeface="+mj-ea"/>
                <a:cs typeface="+mj-cs"/>
                <a:sym typeface="Helvetica"/>
              </a:defRPr>
            </a:lvl1pPr>
          </a:lstStyle>
          <a:p>
            <a:pPr/>
            <a:r>
              <a:t>Oreille externe (en contact avec l’extérieur)</a:t>
            </a:r>
          </a:p>
        </p:txBody>
      </p:sp>
      <p:pic>
        <p:nvPicPr>
          <p:cNvPr id="90" name="Afficher l'image d'origine.png" descr="Afficher l'image d'origine.png"/>
          <p:cNvPicPr>
            <a:picLocks noChangeAspect="1"/>
          </p:cNvPicPr>
          <p:nvPr/>
        </p:nvPicPr>
        <p:blipFill>
          <a:blip r:embed="rId3">
            <a:extLst/>
          </a:blip>
          <a:stretch>
            <a:fillRect/>
          </a:stretch>
        </p:blipFill>
        <p:spPr>
          <a:xfrm>
            <a:off x="7340600" y="4724400"/>
            <a:ext cx="515938" cy="581025"/>
          </a:xfrm>
          <a:prstGeom prst="rect">
            <a:avLst/>
          </a:prstGeom>
          <a:ln w="12700">
            <a:miter lim="400000"/>
          </a:ln>
        </p:spPr>
      </p:pic>
      <p:sp>
        <p:nvSpPr>
          <p:cNvPr id="91" name="Trompe d’Eustache"/>
          <p:cNvSpPr txBox="1"/>
          <p:nvPr/>
        </p:nvSpPr>
        <p:spPr>
          <a:xfrm>
            <a:off x="6991350" y="4491037"/>
            <a:ext cx="812800" cy="304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sz="1000">
                <a:latin typeface="+mj-lt"/>
                <a:ea typeface="+mj-ea"/>
                <a:cs typeface="+mj-cs"/>
                <a:sym typeface="Helvetica"/>
              </a:defRPr>
            </a:lvl1pPr>
          </a:lstStyle>
          <a:p>
            <a:pPr/>
            <a:r>
              <a:t>Trompe d’Eustache</a:t>
            </a:r>
          </a:p>
        </p:txBody>
      </p:sp>
      <p:sp>
        <p:nvSpPr>
          <p:cNvPr id="92" name="Canaux semi circulaire…"/>
          <p:cNvSpPr txBox="1"/>
          <p:nvPr/>
        </p:nvSpPr>
        <p:spPr>
          <a:xfrm>
            <a:off x="5651500" y="2133600"/>
            <a:ext cx="1371600" cy="3048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p>
            <a:pPr algn="ctr">
              <a:defRPr sz="1000">
                <a:latin typeface="+mj-lt"/>
                <a:ea typeface="+mj-ea"/>
                <a:cs typeface="+mj-cs"/>
                <a:sym typeface="Helvetica"/>
              </a:defRPr>
            </a:pPr>
            <a:r>
              <a:t>Canaux semi circulaire</a:t>
            </a:r>
          </a:p>
          <a:p>
            <a:pPr algn="ctr">
              <a:defRPr sz="1000">
                <a:latin typeface="+mj-lt"/>
                <a:ea typeface="+mj-ea"/>
                <a:cs typeface="+mj-cs"/>
                <a:sym typeface="Helvetica"/>
              </a:defRPr>
            </a:pPr>
            <a:r>
              <a:t>(siège de l’équilibre)</a:t>
            </a:r>
          </a:p>
        </p:txBody>
      </p:sp>
      <p:sp>
        <p:nvSpPr>
          <p:cNvPr id="93" name="Ligne"/>
          <p:cNvSpPr/>
          <p:nvPr/>
        </p:nvSpPr>
        <p:spPr>
          <a:xfrm>
            <a:off x="5137150" y="2559049"/>
            <a:ext cx="6352" cy="1219203"/>
          </a:xfrm>
          <a:prstGeom prst="line">
            <a:avLst/>
          </a:prstGeom>
          <a:ln w="19050">
            <a:solidFill>
              <a:srgbClr val="000000"/>
            </a:solidFill>
          </a:ln>
        </p:spPr>
        <p:txBody>
          <a:bodyPr lIns="45718" tIns="45718" rIns="45718" bIns="45718"/>
          <a:lstStyle/>
          <a:p>
            <a:pPr/>
          </a:p>
        </p:txBody>
      </p:sp>
      <p:sp>
        <p:nvSpPr>
          <p:cNvPr id="94" name="Oreille moyenne"/>
          <p:cNvSpPr txBox="1"/>
          <p:nvPr/>
        </p:nvSpPr>
        <p:spPr>
          <a:xfrm>
            <a:off x="5332412" y="5507037"/>
            <a:ext cx="968377" cy="304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i="1" sz="1000">
                <a:solidFill>
                  <a:srgbClr val="595959"/>
                </a:solidFill>
                <a:latin typeface="+mj-lt"/>
                <a:ea typeface="+mj-ea"/>
                <a:cs typeface="+mj-cs"/>
                <a:sym typeface="Helvetica"/>
              </a:defRPr>
            </a:lvl1pPr>
          </a:lstStyle>
          <a:p>
            <a:pPr/>
            <a:r>
              <a:t>Oreille moyenne</a:t>
            </a:r>
          </a:p>
        </p:txBody>
      </p:sp>
      <p:sp>
        <p:nvSpPr>
          <p:cNvPr id="95" name="Oreille interne (audition et équilibre)"/>
          <p:cNvSpPr txBox="1"/>
          <p:nvPr/>
        </p:nvSpPr>
        <p:spPr>
          <a:xfrm>
            <a:off x="6540499" y="5445125"/>
            <a:ext cx="1308103" cy="3048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b="1" i="1" sz="1000">
                <a:solidFill>
                  <a:srgbClr val="595959"/>
                </a:solidFill>
                <a:latin typeface="+mj-lt"/>
                <a:ea typeface="+mj-ea"/>
                <a:cs typeface="+mj-cs"/>
                <a:sym typeface="Helvetica"/>
              </a:defRPr>
            </a:lvl1pPr>
          </a:lstStyle>
          <a:p>
            <a:pPr/>
            <a:r>
              <a:t>Oreille interne (audition et équilibre)</a:t>
            </a:r>
          </a:p>
        </p:txBody>
      </p:sp>
      <p:sp>
        <p:nvSpPr>
          <p:cNvPr id="96" name="Ligne"/>
          <p:cNvSpPr/>
          <p:nvPr/>
        </p:nvSpPr>
        <p:spPr>
          <a:xfrm flipH="1">
            <a:off x="4410073" y="4025900"/>
            <a:ext cx="311152" cy="889001"/>
          </a:xfrm>
          <a:prstGeom prst="line">
            <a:avLst/>
          </a:prstGeom>
          <a:ln w="19050">
            <a:solidFill>
              <a:srgbClr val="000000"/>
            </a:solidFill>
          </a:ln>
        </p:spPr>
        <p:txBody>
          <a:bodyPr lIns="45718" tIns="45718" rIns="45718" bIns="45718"/>
          <a:lstStyle/>
          <a:p>
            <a:pPr/>
          </a:p>
        </p:txBody>
      </p:sp>
      <p:sp>
        <p:nvSpPr>
          <p:cNvPr id="97" name="Vue en coupe du système auditif"/>
          <p:cNvSpPr txBox="1"/>
          <p:nvPr/>
        </p:nvSpPr>
        <p:spPr>
          <a:xfrm>
            <a:off x="1403350" y="6165849"/>
            <a:ext cx="6337300" cy="405764"/>
          </a:xfrm>
          <a:prstGeom prst="rect">
            <a:avLst/>
          </a:prstGeom>
          <a:gradFill>
            <a:gsLst>
              <a:gs pos="0">
                <a:srgbClr val="B2B26B"/>
              </a:gs>
              <a:gs pos="50000">
                <a:srgbClr val="FFFF99"/>
              </a:gs>
              <a:gs pos="100000">
                <a:srgbClr val="B2B26B"/>
              </a:gs>
            </a:gsLst>
            <a:lin ang="16200000"/>
          </a:gradFill>
          <a:ln>
            <a:solidFill>
              <a:schemeClr val="accent2"/>
            </a:solidFill>
          </a:ln>
          <a:extLst>
            <a:ext uri="{C572A759-6A51-4108-AA02-DFA0A04FC94B}">
              <ma14:wrappingTextBoxFlag xmlns:ma14="http://schemas.microsoft.com/office/mac/drawingml/2011/main" val="1"/>
            </a:ext>
          </a:extLst>
        </p:spPr>
        <p:txBody>
          <a:bodyPr lIns="45718" tIns="45718" rIns="45718" bIns="45718">
            <a:spAutoFit/>
          </a:bodyPr>
          <a:lstStyle>
            <a:lvl1pPr algn="ctr">
              <a:defRPr sz="2000">
                <a:latin typeface="Verdana"/>
                <a:ea typeface="Verdana"/>
                <a:cs typeface="Verdana"/>
                <a:sym typeface="Verdana"/>
              </a:defRPr>
            </a:lvl1pPr>
          </a:lstStyle>
          <a:p>
            <a:pPr/>
            <a:r>
              <a:t>Vue en coupe du système auditif</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2 - La déficience auditive"/>
          <p:cNvSpPr txBox="1"/>
          <p:nvPr>
            <p:ph type="title" idx="4294967295"/>
          </p:nvPr>
        </p:nvSpPr>
        <p:spPr>
          <a:xfrm>
            <a:off x="715962" y="3963987"/>
            <a:ext cx="7712076" cy="915989"/>
          </a:xfrm>
          <a:prstGeom prst="rect">
            <a:avLst/>
          </a:prstGeom>
          <a:ln w="25400">
            <a:solidFill>
              <a:srgbClr val="FF2600"/>
            </a:solidFill>
          </a:ln>
        </p:spPr>
        <p:txBody>
          <a:bodyPr>
            <a:normAutofit fontScale="100000" lnSpcReduction="0"/>
          </a:bodyPr>
          <a:lstStyle>
            <a:lvl1pPr>
              <a:defRPr sz="4000">
                <a:solidFill>
                  <a:srgbClr val="000000"/>
                </a:solidFill>
              </a:defRPr>
            </a:lvl1pPr>
          </a:lstStyle>
          <a:p>
            <a:pPr/>
            <a:r>
              <a:t>2 - La déficience auditive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Afficher l'image d'origine.jpeg" descr="Afficher l'image d'origine.jpeg"/>
          <p:cNvPicPr>
            <a:picLocks noChangeAspect="1"/>
          </p:cNvPicPr>
          <p:nvPr/>
        </p:nvPicPr>
        <p:blipFill>
          <a:blip r:embed="rId2">
            <a:extLst/>
          </a:blip>
          <a:stretch>
            <a:fillRect/>
          </a:stretch>
        </p:blipFill>
        <p:spPr>
          <a:xfrm>
            <a:off x="6875461" y="620712"/>
            <a:ext cx="2017714" cy="1341438"/>
          </a:xfrm>
          <a:prstGeom prst="rect">
            <a:avLst/>
          </a:prstGeom>
          <a:ln w="12700">
            <a:miter lim="400000"/>
          </a:ln>
        </p:spPr>
      </p:pic>
      <p:sp>
        <p:nvSpPr>
          <p:cNvPr id="102" name="Les surdités"/>
          <p:cNvSpPr txBox="1"/>
          <p:nvPr>
            <p:ph type="title" idx="4294967295"/>
          </p:nvPr>
        </p:nvSpPr>
        <p:spPr>
          <a:xfrm>
            <a:off x="3508375" y="542924"/>
            <a:ext cx="5178425" cy="747715"/>
          </a:xfrm>
          <a:prstGeom prst="rect">
            <a:avLst/>
          </a:prstGeom>
        </p:spPr>
        <p:txBody>
          <a:bodyPr>
            <a:normAutofit fontScale="100000" lnSpcReduction="0"/>
          </a:bodyPr>
          <a:lstStyle/>
          <a:p>
            <a:pPr/>
            <a:r>
              <a:t>Les surdités</a:t>
            </a:r>
          </a:p>
        </p:txBody>
      </p:sp>
      <p:sp>
        <p:nvSpPr>
          <p:cNvPr id="103" name="La surdité est un état pathologique caractérisé par une perte partielle ou totale du sens de l'ouïe."/>
          <p:cNvSpPr txBox="1"/>
          <p:nvPr>
            <p:ph type="body" idx="4294967295"/>
          </p:nvPr>
        </p:nvSpPr>
        <p:spPr>
          <a:xfrm>
            <a:off x="457200" y="2281236"/>
            <a:ext cx="8229600" cy="4892677"/>
          </a:xfrm>
          <a:prstGeom prst="rect">
            <a:avLst/>
          </a:prstGeom>
        </p:spPr>
        <p:txBody>
          <a:bodyPr>
            <a:normAutofit fontScale="100000" lnSpcReduction="0"/>
          </a:bodyPr>
          <a:lstStyle/>
          <a:p>
            <a:pPr marL="0" indent="0" defTabSz="457200">
              <a:spcBef>
                <a:spcPts val="0"/>
              </a:spcBef>
              <a:buSzTx/>
              <a:buNone/>
              <a:defRPr sz="2000"/>
            </a:pPr>
            <a:r>
              <a:t>La </a:t>
            </a:r>
            <a:r>
              <a:rPr b="1"/>
              <a:t>surdité</a:t>
            </a:r>
            <a:r>
              <a:t> est un état pathologique caractérisé par une perte </a:t>
            </a:r>
            <a:r>
              <a:rPr u="sng"/>
              <a:t>partielle ou totale </a:t>
            </a:r>
            <a:r>
              <a:t>du sens de l'ouïe.</a:t>
            </a:r>
          </a:p>
        </p:txBody>
      </p:sp>
      <p:sp>
        <p:nvSpPr>
          <p:cNvPr id="104" name="Surdité de transmission…"/>
          <p:cNvSpPr txBox="1"/>
          <p:nvPr/>
        </p:nvSpPr>
        <p:spPr>
          <a:xfrm>
            <a:off x="1187450" y="3078161"/>
            <a:ext cx="7575550" cy="3048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r">
              <a:defRPr b="1" sz="2000">
                <a:latin typeface="+mj-lt"/>
                <a:ea typeface="+mj-ea"/>
                <a:cs typeface="+mj-cs"/>
                <a:sym typeface="Helvetica"/>
              </a:defRPr>
            </a:pPr>
            <a:r>
              <a:t>Surdité de transmission</a:t>
            </a:r>
            <a:r>
              <a:rPr b="0"/>
              <a:t> </a:t>
            </a:r>
          </a:p>
          <a:p>
            <a:pPr algn="r">
              <a:defRPr sz="2000">
                <a:latin typeface="Wingdings"/>
                <a:ea typeface="Wingdings"/>
                <a:cs typeface="Wingdings"/>
                <a:sym typeface="Wingdings"/>
              </a:defRPr>
            </a:pPr>
            <a:r>
              <a:t>➔ </a:t>
            </a:r>
            <a:r>
              <a:rPr>
                <a:latin typeface="+mj-lt"/>
                <a:ea typeface="+mj-ea"/>
                <a:cs typeface="+mj-cs"/>
                <a:sym typeface="Helvetica"/>
              </a:rPr>
              <a:t>Elle touche l'oreille externe ou l'oreille moyenne, et l'oreille interne est intacte. </a:t>
            </a:r>
            <a:endParaRPr>
              <a:latin typeface="+mj-lt"/>
              <a:ea typeface="+mj-ea"/>
              <a:cs typeface="+mj-cs"/>
              <a:sym typeface="Helvetica"/>
            </a:endParaRPr>
          </a:p>
          <a:p>
            <a:pPr algn="r">
              <a:buSzPct val="100000"/>
              <a:buChar char="•"/>
              <a:defRPr sz="2000">
                <a:latin typeface="+mj-lt"/>
                <a:ea typeface="+mj-ea"/>
                <a:cs typeface="+mj-cs"/>
                <a:sym typeface="Helvetica"/>
              </a:defRPr>
            </a:pPr>
          </a:p>
          <a:p>
            <a:pPr algn="r">
              <a:defRPr b="1" sz="2000">
                <a:latin typeface="+mj-lt"/>
                <a:ea typeface="+mj-ea"/>
                <a:cs typeface="+mj-cs"/>
                <a:sym typeface="Helvetica"/>
              </a:defRPr>
            </a:pPr>
            <a:r>
              <a:t>Surdité de perception</a:t>
            </a:r>
          </a:p>
          <a:p>
            <a:pPr algn="r">
              <a:defRPr sz="2000">
                <a:latin typeface="Wingdings"/>
                <a:ea typeface="Wingdings"/>
                <a:cs typeface="Wingdings"/>
                <a:sym typeface="Wingdings"/>
              </a:defRPr>
            </a:pPr>
            <a:r>
              <a:t>➔	</a:t>
            </a:r>
            <a:r>
              <a:rPr>
                <a:latin typeface="+mj-lt"/>
                <a:ea typeface="+mj-ea"/>
                <a:cs typeface="+mj-cs"/>
                <a:sym typeface="Helvetica"/>
              </a:rPr>
              <a:t>Le cas le plus fréquemment. </a:t>
            </a:r>
            <a:endParaRPr>
              <a:latin typeface="+mj-lt"/>
              <a:ea typeface="+mj-ea"/>
              <a:cs typeface="+mj-cs"/>
              <a:sym typeface="Helvetica"/>
            </a:endParaRPr>
          </a:p>
          <a:p>
            <a:pPr algn="r">
              <a:buSzPct val="100000"/>
              <a:buFont typeface="Helvetica"/>
              <a:buChar char="➔"/>
              <a:defRPr sz="2000">
                <a:latin typeface="+mj-lt"/>
                <a:ea typeface="+mj-ea"/>
                <a:cs typeface="+mj-cs"/>
                <a:sym typeface="Helvetica"/>
              </a:defRPr>
            </a:pPr>
            <a:r>
              <a:t>Elle touche l'oreille interne (la cochlée et le nerf auditif). 	</a:t>
            </a:r>
          </a:p>
          <a:p>
            <a:pPr algn="r">
              <a:buSzPct val="100000"/>
              <a:buFont typeface="Helvetica"/>
              <a:buChar char="➔"/>
              <a:defRPr sz="2000">
                <a:latin typeface="+mj-lt"/>
                <a:ea typeface="+mj-ea"/>
                <a:cs typeface="+mj-cs"/>
                <a:sym typeface="Helvetica"/>
              </a:defRPr>
            </a:pPr>
            <a:r>
              <a:t>Elle ne peut pas être soignée médicalement, mais est corrigée.</a:t>
            </a:r>
          </a:p>
          <a:p>
            <a:pPr algn="r">
              <a:buSzPct val="100000"/>
              <a:buFont typeface="Helvetica"/>
              <a:buChar char="➔"/>
              <a:defRPr sz="2000">
                <a:latin typeface="+mj-lt"/>
                <a:ea typeface="+mj-ea"/>
                <a:cs typeface="+mj-cs"/>
                <a:sym typeface="Helvetica"/>
              </a:defRPr>
            </a:pPr>
          </a:p>
          <a:p>
            <a:pPr algn="r">
              <a:defRPr b="1" sz="2000">
                <a:latin typeface="+mj-lt"/>
                <a:ea typeface="+mj-ea"/>
                <a:cs typeface="+mj-cs"/>
                <a:sym typeface="Helvetica"/>
              </a:defRPr>
            </a:pPr>
            <a:r>
              <a:t>Surdité mixte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Degrés de la surdité"/>
          <p:cNvSpPr txBox="1"/>
          <p:nvPr>
            <p:ph type="title" idx="4294967295"/>
          </p:nvPr>
        </p:nvSpPr>
        <p:spPr>
          <a:xfrm>
            <a:off x="3508375" y="569911"/>
            <a:ext cx="5178425" cy="766765"/>
          </a:xfrm>
          <a:prstGeom prst="rect">
            <a:avLst/>
          </a:prstGeom>
        </p:spPr>
        <p:txBody>
          <a:bodyPr>
            <a:normAutofit fontScale="100000" lnSpcReduction="0"/>
          </a:bodyPr>
          <a:lstStyle/>
          <a:p>
            <a:pPr/>
            <a:r>
              <a:t>Degrés de la surdité</a:t>
            </a:r>
          </a:p>
        </p:txBody>
      </p:sp>
      <p:sp>
        <p:nvSpPr>
          <p:cNvPr id="107" name="Classification des pertes auditives :…"/>
          <p:cNvSpPr txBox="1"/>
          <p:nvPr>
            <p:ph type="body" idx="4294967295"/>
          </p:nvPr>
        </p:nvSpPr>
        <p:spPr>
          <a:xfrm>
            <a:off x="457200" y="1965325"/>
            <a:ext cx="8229600" cy="3551238"/>
          </a:xfrm>
          <a:prstGeom prst="rect">
            <a:avLst/>
          </a:prstGeom>
        </p:spPr>
        <p:txBody>
          <a:bodyPr>
            <a:normAutofit fontScale="100000" lnSpcReduction="0"/>
          </a:bodyPr>
          <a:lstStyle/>
          <a:p>
            <a:pPr marL="0" indent="0">
              <a:buSzTx/>
              <a:buNone/>
              <a:defRPr sz="2000"/>
            </a:pPr>
            <a:r>
              <a:t>Classification des pertes auditives :</a:t>
            </a:r>
          </a:p>
          <a:p>
            <a:pPr marL="0" indent="0">
              <a:buSzTx/>
              <a:buNone/>
              <a:defRPr sz="2000"/>
            </a:pPr>
            <a:r>
              <a:t>&lt; 20 dB</a:t>
            </a:r>
            <a:r>
              <a:rPr b="1"/>
              <a:t> 	Audition normale, sub-normale</a:t>
            </a:r>
          </a:p>
          <a:p>
            <a:pPr marL="0" indent="0">
              <a:buSzTx/>
              <a:buNone/>
              <a:defRPr sz="2000"/>
            </a:pPr>
            <a:r>
              <a:t>21 &lt; 40 dB 	</a:t>
            </a:r>
            <a:r>
              <a:rPr b="1"/>
              <a:t>Surdité légère</a:t>
            </a:r>
            <a:r>
              <a:t> : bruits familiers.</a:t>
            </a:r>
          </a:p>
          <a:p>
            <a:pPr marL="0" indent="0">
              <a:buSzTx/>
              <a:buNone/>
              <a:defRPr sz="2000"/>
            </a:pPr>
            <a:r>
              <a:t>41 &lt; 70 dB 	</a:t>
            </a:r>
            <a:r>
              <a:rPr b="1"/>
              <a:t>Surdité moyenne</a:t>
            </a:r>
            <a:r>
              <a:t> : conversation à voie forte. </a:t>
            </a:r>
          </a:p>
          <a:p>
            <a:pPr marL="0" indent="0">
              <a:buSzTx/>
              <a:buNone/>
              <a:defRPr sz="2000"/>
            </a:pPr>
            <a:r>
              <a:t>71 &lt; 90 dB 	</a:t>
            </a:r>
            <a:r>
              <a:rPr b="1"/>
              <a:t>Surdité sévère</a:t>
            </a:r>
            <a:r>
              <a:t> : une rue bruyante.</a:t>
            </a:r>
          </a:p>
          <a:p>
            <a:pPr marL="0" indent="0">
              <a:buSzTx/>
              <a:buNone/>
              <a:defRPr sz="2000"/>
            </a:pPr>
            <a:r>
              <a:t>91 &lt;120 dB	</a:t>
            </a:r>
            <a:r>
              <a:rPr b="1"/>
              <a:t>Surdité profonde</a:t>
            </a:r>
            <a:r>
              <a:t> : 100 dB marteau-piqueur</a:t>
            </a:r>
          </a:p>
          <a:p>
            <a:pPr marL="0" indent="0">
              <a:buSzTx/>
              <a:buNone/>
              <a:defRPr sz="2000"/>
            </a:pPr>
            <a:r>
              <a:t>&gt; 121 dB 	Cophose (*)</a:t>
            </a:r>
          </a:p>
        </p:txBody>
      </p:sp>
      <p:pic>
        <p:nvPicPr>
          <p:cNvPr id="108" name="Afficher l'image d'origine.jpeg" descr="Afficher l'image d'origine.jpeg"/>
          <p:cNvPicPr>
            <a:picLocks noChangeAspect="1"/>
          </p:cNvPicPr>
          <p:nvPr/>
        </p:nvPicPr>
        <p:blipFill>
          <a:blip r:embed="rId2">
            <a:extLst/>
          </a:blip>
          <a:stretch>
            <a:fillRect/>
          </a:stretch>
        </p:blipFill>
        <p:spPr>
          <a:xfrm>
            <a:off x="6340475" y="4221162"/>
            <a:ext cx="2911475" cy="2636839"/>
          </a:xfrm>
          <a:prstGeom prst="rect">
            <a:avLst/>
          </a:prstGeom>
          <a:ln w="12700">
            <a:miter lim="400000"/>
          </a:ln>
        </p:spPr>
      </p:pic>
      <p:sp>
        <p:nvSpPr>
          <p:cNvPr id="109" name="(*) Cophose : atteinte irréversible, avec lésion des structures nerveuses et sensorielles de l'oreille interne ou du nerf auditif lui-même."/>
          <p:cNvSpPr txBox="1"/>
          <p:nvPr/>
        </p:nvSpPr>
        <p:spPr>
          <a:xfrm>
            <a:off x="107949" y="6308726"/>
            <a:ext cx="6083302" cy="44205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990600" indent="-990600">
              <a:defRPr sz="1200">
                <a:latin typeface="Arial"/>
                <a:ea typeface="Arial"/>
                <a:cs typeface="Arial"/>
                <a:sym typeface="Arial"/>
              </a:defRPr>
            </a:lvl1pPr>
          </a:lstStyle>
          <a:p>
            <a:pPr/>
            <a:r>
              <a:t>(*) Cophose :	atteinte irréversible, avec lésion des structures nerveuses et sensorielles de l'oreille interne ou du nerf auditif lui-même.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L'implant cochléaire"/>
          <p:cNvSpPr txBox="1"/>
          <p:nvPr>
            <p:ph type="title" idx="4294967295"/>
          </p:nvPr>
        </p:nvSpPr>
        <p:spPr>
          <a:xfrm>
            <a:off x="3508375" y="658812"/>
            <a:ext cx="5178425" cy="638177"/>
          </a:xfrm>
          <a:prstGeom prst="rect">
            <a:avLst/>
          </a:prstGeom>
        </p:spPr>
        <p:txBody>
          <a:bodyPr>
            <a:normAutofit fontScale="100000" lnSpcReduction="0"/>
          </a:bodyPr>
          <a:lstStyle/>
          <a:p>
            <a:pPr>
              <a:defRPr>
                <a:solidFill>
                  <a:srgbClr val="1E3C8E"/>
                </a:solidFill>
              </a:defRPr>
            </a:pPr>
            <a:r>
              <a:t>L</a:t>
            </a:r>
            <a:r>
              <a:rPr sz="4000"/>
              <a:t>'implant cochléaire </a:t>
            </a:r>
          </a:p>
        </p:txBody>
      </p:sp>
      <p:pic>
        <p:nvPicPr>
          <p:cNvPr id="112" name="250px-Cochlear_implant.jpeg" descr="250px-Cochlear_implant.jpeg"/>
          <p:cNvPicPr>
            <a:picLocks noChangeAspect="1"/>
          </p:cNvPicPr>
          <p:nvPr/>
        </p:nvPicPr>
        <p:blipFill>
          <a:blip r:embed="rId2">
            <a:extLst/>
          </a:blip>
          <a:stretch>
            <a:fillRect/>
          </a:stretch>
        </p:blipFill>
        <p:spPr>
          <a:xfrm>
            <a:off x="5364162" y="2970211"/>
            <a:ext cx="3600452" cy="3787778"/>
          </a:xfrm>
          <a:prstGeom prst="rect">
            <a:avLst/>
          </a:prstGeom>
          <a:ln w="12700">
            <a:miter lim="400000"/>
          </a:ln>
        </p:spPr>
      </p:pic>
      <p:sp>
        <p:nvSpPr>
          <p:cNvPr id="113" name="Placement d’une broche dans la cochlée…"/>
          <p:cNvSpPr txBox="1"/>
          <p:nvPr/>
        </p:nvSpPr>
        <p:spPr>
          <a:xfrm>
            <a:off x="457199" y="3924300"/>
            <a:ext cx="4835527" cy="12573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342900" indent="-342900" algn="r">
              <a:spcBef>
                <a:spcPts val="600"/>
              </a:spcBef>
              <a:buSzPct val="100000"/>
              <a:buChar char="•"/>
              <a:defRPr sz="2600">
                <a:latin typeface="+mj-lt"/>
                <a:ea typeface="+mj-ea"/>
                <a:cs typeface="+mj-cs"/>
                <a:sym typeface="Helvetica"/>
              </a:defRPr>
            </a:pPr>
            <a:r>
              <a:t>Placement d’une broche dans la cochlée</a:t>
            </a:r>
          </a:p>
          <a:p>
            <a:pPr marL="342900" indent="-342900" algn="r">
              <a:spcBef>
                <a:spcPts val="600"/>
              </a:spcBef>
              <a:buSzPct val="100000"/>
              <a:buChar char="•"/>
              <a:defRPr sz="2600">
                <a:latin typeface="+mj-lt"/>
                <a:ea typeface="+mj-ea"/>
                <a:cs typeface="+mj-cs"/>
                <a:sym typeface="Helvetica"/>
              </a:defRPr>
            </a:pPr>
            <a:r>
              <a:t>Remplacement de cellule cilié</a:t>
            </a:r>
          </a:p>
        </p:txBody>
      </p:sp>
      <p:sp>
        <p:nvSpPr>
          <p:cNvPr id="114" name="Dispositif médical électronique destiné à restaurer l'audition de personnes atteintes d'une perte d'audition sévère à profonde."/>
          <p:cNvSpPr txBox="1"/>
          <p:nvPr>
            <p:ph type="body" sz="half" idx="4294967295"/>
          </p:nvPr>
        </p:nvSpPr>
        <p:spPr>
          <a:xfrm>
            <a:off x="457200" y="1965325"/>
            <a:ext cx="8229600" cy="1535113"/>
          </a:xfrm>
          <a:prstGeom prst="rect">
            <a:avLst/>
          </a:prstGeom>
        </p:spPr>
        <p:txBody>
          <a:bodyPr>
            <a:normAutofit fontScale="100000" lnSpcReduction="0"/>
          </a:bodyPr>
          <a:lstStyle>
            <a:lvl1pPr marL="0" indent="0" defTabSz="457200">
              <a:spcBef>
                <a:spcPts val="0"/>
              </a:spcBef>
              <a:buSzTx/>
              <a:buNone/>
            </a:lvl1pPr>
          </a:lstStyle>
          <a:p>
            <a:pPr/>
            <a:r>
              <a:t>Dispositif médical électronique destiné à restaurer l'audition de personnes atteintes d'une perte d'audition sévère à profonde.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3 - Le handicap maudit… et pourtant"/>
          <p:cNvSpPr txBox="1"/>
          <p:nvPr>
            <p:ph type="title" idx="4294967295"/>
          </p:nvPr>
        </p:nvSpPr>
        <p:spPr>
          <a:xfrm>
            <a:off x="341312" y="3963987"/>
            <a:ext cx="8461376" cy="915989"/>
          </a:xfrm>
          <a:prstGeom prst="rect">
            <a:avLst/>
          </a:prstGeom>
          <a:ln w="25400">
            <a:solidFill>
              <a:srgbClr val="FF2600"/>
            </a:solidFill>
          </a:ln>
        </p:spPr>
        <p:txBody>
          <a:bodyPr>
            <a:normAutofit fontScale="100000" lnSpcReduction="0"/>
          </a:bodyPr>
          <a:lstStyle>
            <a:lvl1pPr>
              <a:defRPr sz="3700">
                <a:solidFill>
                  <a:srgbClr val="000000"/>
                </a:solidFill>
              </a:defRPr>
            </a:lvl1pPr>
          </a:lstStyle>
          <a:p>
            <a:pPr/>
            <a:r>
              <a:t>3 - Le handicap maudit… et pourtant</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