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Shape 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r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Texte du titre"/>
          <p:cNvSpPr txBox="1"/>
          <p:nvPr>
            <p:ph type="title"/>
          </p:nvPr>
        </p:nvSpPr>
        <p:spPr>
          <a:xfrm>
            <a:off x="5074990" y="617641"/>
            <a:ext cx="7447845" cy="1083263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defTabSz="584200">
              <a:defRPr sz="4200">
                <a:solidFill>
                  <a:srgbClr val="2D4691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pic>
        <p:nvPicPr>
          <p:cNvPr id="23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5"/>
            <a:ext cx="3593150" cy="119947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P. CHAUVIERE, E CRAMBE, J. PIQUET, E SERVAL, Y STREBLER et P.TRAPE…"/>
          <p:cNvSpPr txBox="1"/>
          <p:nvPr/>
        </p:nvSpPr>
        <p:spPr>
          <a:xfrm>
            <a:off x="5747985" y="26458"/>
            <a:ext cx="610185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333399"/>
                </a:solidFill>
              </a:rPr>
              <a:t>P. CHAUVIERE, E CRAMBE, J. PIQUET, E SERVAL, Y STREBLER et P.TRAPE</a:t>
            </a:r>
            <a:endParaRPr>
              <a:solidFill>
                <a:srgbClr val="333399"/>
              </a:solidFill>
            </a:endParaRPr>
          </a:p>
          <a:p>
            <a:pPr defTabSz="9144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333399"/>
                </a:solidFill>
                <a:latin typeface="+mn-lt"/>
                <a:ea typeface="+mn-ea"/>
                <a:cs typeface="+mn-cs"/>
                <a:sym typeface="Helvetica"/>
              </a:rPr>
              <a:t>Stage EH2 - Antibes 2019</a:t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650239" y="5249283"/>
            <a:ext cx="11704322" cy="2144890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/>
          <a:lstStyle/>
          <a:p>
            <a:pPr/>
            <a:r>
              <a:t>Texte du titre</a:t>
            </a:r>
          </a:p>
        </p:txBody>
      </p:sp>
      <p:pic>
        <p:nvPicPr>
          <p:cNvPr id="3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5"/>
            <a:ext cx="3593150" cy="119947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. CHAUVIERE, E CRAMBES, J. PIQUET, E SERVAL, Y STREBLER et P.TRAPE…"/>
          <p:cNvSpPr txBox="1"/>
          <p:nvPr/>
        </p:nvSpPr>
        <p:spPr>
          <a:xfrm>
            <a:off x="4756635" y="41803"/>
            <a:ext cx="610185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333399"/>
                </a:solidFill>
              </a:rPr>
              <a:t>P. CHAUVIERE, E CRAMBES, J. PIQUET, E SERVAL, Y STREBLER et P.TRAPE</a:t>
            </a:r>
            <a:endParaRPr>
              <a:solidFill>
                <a:srgbClr val="333399"/>
              </a:solidFill>
            </a:endParaRPr>
          </a:p>
          <a:p>
            <a:pPr defTabSz="914400">
              <a:defRPr sz="1300"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333399"/>
                </a:solidFill>
                <a:latin typeface="+mn-lt"/>
                <a:ea typeface="+mn-ea"/>
                <a:cs typeface="+mn-cs"/>
                <a:sym typeface="Helvetica"/>
              </a:rPr>
              <a:t>Stage EH2 - Antibes 2019</a:t>
            </a:r>
          </a:p>
        </p:txBody>
      </p:sp>
      <p:sp>
        <p:nvSpPr>
          <p:cNvPr id="5" name="Texte niveau 1…"/>
          <p:cNvSpPr txBox="1"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" name="Numéro de diapositive"/>
          <p:cNvSpPr txBox="1"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914400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471487" marR="0" indent="-4714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906235" marR="0" indent="-44903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33500" marR="0" indent="-4191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874520" marR="0" indent="-50292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387600" marR="0" indent="-558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844800" marR="0" indent="-558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302000" marR="0" indent="-558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759200" marR="0" indent="-558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216400" marR="0" indent="-558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L’accueil des déficients auditi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defRPr sz="4400"/>
            </a:lvl1pPr>
          </a:lstStyle>
          <a:p>
            <a:pPr/>
            <a:r>
              <a:t>L’accueil des déficients auditifs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eur permettre de découvrir « le monde du silence », des sensations inconnues…"/>
          <p:cNvSpPr txBox="1"/>
          <p:nvPr>
            <p:ph type="body" idx="1"/>
          </p:nvPr>
        </p:nvSpPr>
        <p:spPr>
          <a:xfrm>
            <a:off x="541866" y="3151857"/>
            <a:ext cx="11921068" cy="60779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Leur permettre de découvrir « le monde du silence », des sensations inconnues</a:t>
            </a:r>
            <a:endParaRPr b="1"/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 </a:t>
            </a:r>
            <a:r>
              <a:t>Une communication dominée par les signes</a:t>
            </a:r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Un milieu agressif ?</a:t>
            </a:r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Une proprioception et de nouvelles sensations</a:t>
            </a:r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Une attirance pour ce que l'on craint</a:t>
            </a:r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Une conscience de ces "dangers" </a:t>
            </a:r>
          </a:p>
          <a:p>
            <a:pPr marL="0" indent="0">
              <a:spcBef>
                <a:spcPts val="5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Une envie de faire comme tout le monde</a:t>
            </a:r>
          </a:p>
        </p:txBody>
      </p:sp>
      <p:sp>
        <p:nvSpPr>
          <p:cNvPr id="37" name="Pourquoi les faire plonger ?"/>
          <p:cNvSpPr txBox="1"/>
          <p:nvPr>
            <p:ph type="title"/>
          </p:nvPr>
        </p:nvSpPr>
        <p:spPr>
          <a:xfrm>
            <a:off x="4957515" y="984390"/>
            <a:ext cx="7676446" cy="865137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Pourquoi les faire plonger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nsation à faire découvrir…"/>
          <p:cNvSpPr txBox="1"/>
          <p:nvPr>
            <p:ph type="body" sz="quarter" idx="1"/>
          </p:nvPr>
        </p:nvSpPr>
        <p:spPr>
          <a:xfrm>
            <a:off x="650239" y="3243661"/>
            <a:ext cx="11704322" cy="17982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Sensation à faire découvrir</a:t>
            </a:r>
            <a:endParaRPr b="1"/>
          </a:p>
          <a:p>
            <a:pPr marL="0" indent="0">
              <a:spcBef>
                <a:spcPts val="3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 </a:t>
            </a:r>
            <a:r>
              <a:t>La solubilité du handicap</a:t>
            </a:r>
          </a:p>
          <a:p>
            <a:pPr marL="0" indent="0">
              <a:spcBef>
                <a:spcPts val="3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L’apesanteur</a:t>
            </a:r>
          </a:p>
        </p:txBody>
      </p:sp>
      <p:sp>
        <p:nvSpPr>
          <p:cNvPr id="40" name="Que faire sous l’eau …comment communiquer ?"/>
          <p:cNvSpPr txBox="1"/>
          <p:nvPr>
            <p:ph type="title"/>
          </p:nvPr>
        </p:nvSpPr>
        <p:spPr>
          <a:xfrm>
            <a:off x="4728421" y="984390"/>
            <a:ext cx="7626139" cy="1625602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Que faire sous l’eau …comment communiquer ?</a:t>
            </a:r>
          </a:p>
        </p:txBody>
      </p:sp>
      <p:sp>
        <p:nvSpPr>
          <p:cNvPr id="41" name="Notions qui peuvent être abordées…"/>
          <p:cNvSpPr txBox="1"/>
          <p:nvPr/>
        </p:nvSpPr>
        <p:spPr>
          <a:xfrm>
            <a:off x="650239" y="6068846"/>
            <a:ext cx="11704322" cy="27653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algn="l" defTabSz="914400">
              <a:spcBef>
                <a:spcPts val="7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Notions qui peuvent être abordées</a:t>
            </a:r>
          </a:p>
          <a:p>
            <a:pPr algn="l" defTabSz="914400">
              <a:spcBef>
                <a:spcPts val="3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Repérer et se déplacer dans l’espace « 3D »,</a:t>
            </a:r>
          </a:p>
          <a:p>
            <a:pPr algn="l" defTabSz="914400">
              <a:spcBef>
                <a:spcPts val="3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Prendre en compte les variations de pression (montées &lt;-&gt; descente),</a:t>
            </a:r>
          </a:p>
          <a:p>
            <a:pPr algn="l" defTabSz="914400">
              <a:spcBef>
                <a:spcPts val="3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Identifier les différents embranchements…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pprentissage du matériel…"/>
          <p:cNvSpPr txBox="1"/>
          <p:nvPr>
            <p:ph type="body" idx="1"/>
          </p:nvPr>
        </p:nvSpPr>
        <p:spPr>
          <a:xfrm>
            <a:off x="650239" y="2857016"/>
            <a:ext cx="11704322" cy="499977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474784" indent="-474784">
              <a:lnSpc>
                <a:spcPct val="80000"/>
              </a:lnSpc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Apprentissage du matériel</a:t>
            </a:r>
          </a:p>
          <a:p>
            <a:pPr marL="474784" indent="-474784">
              <a:lnSpc>
                <a:spcPct val="80000"/>
              </a:lnSpc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Travail initial sur l</a:t>
            </a:r>
            <a:r>
              <a:t>’</a:t>
            </a:r>
            <a:r>
              <a:t>équilibre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Gilet vide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Apprentissage gilet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Cabrioles</a:t>
            </a:r>
          </a:p>
          <a:p>
            <a:pPr marL="474784" indent="-474784">
              <a:lnSpc>
                <a:spcPct val="80000"/>
              </a:lnSpc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Besoin de bouger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Travail sur le palmage</a:t>
            </a:r>
          </a:p>
          <a:p>
            <a:pPr marL="474784" indent="-474784">
              <a:lnSpc>
                <a:spcPct val="80000"/>
              </a:lnSpc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Langage de communication basé sur les signes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Débat permanent handis et valides (consensus)</a:t>
            </a:r>
          </a:p>
          <a:p>
            <a:pPr lvl="1" marL="852853" indent="-395653">
              <a:lnSpc>
                <a:spcPct val="80000"/>
              </a:lnSpc>
              <a:spcBef>
                <a:spcPts val="5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Signes monosémiques</a:t>
            </a:r>
          </a:p>
        </p:txBody>
      </p:sp>
      <p:sp>
        <p:nvSpPr>
          <p:cNvPr id="44" name="Base de progrès"/>
          <p:cNvSpPr txBox="1"/>
          <p:nvPr>
            <p:ph type="title"/>
          </p:nvPr>
        </p:nvSpPr>
        <p:spPr>
          <a:xfrm>
            <a:off x="4679526" y="1076959"/>
            <a:ext cx="8325274" cy="1053819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>
                <a:solidFill>
                  <a:srgbClr val="3466CC"/>
                </a:solidFill>
              </a:defRPr>
            </a:lvl1pPr>
          </a:lstStyle>
          <a:p>
            <a:pPr/>
            <a:r>
              <a:t>Base de progrès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Lecture labia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42900" indent="-342900">
              <a:spcBef>
                <a:spcPts val="100"/>
              </a:spcBef>
              <a:buChar char="•"/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t>Lecture labiale</a:t>
            </a:r>
          </a:p>
          <a:p>
            <a:pPr lvl="2" marL="1143000" indent="-22860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Sosies labiaux: p,b,m</a:t>
            </a:r>
          </a:p>
          <a:p>
            <a:pPr lvl="2" marL="1143000" indent="-22860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Sons non perçus: k, g, r</a:t>
            </a:r>
          </a:p>
          <a:p>
            <a:pPr lvl="2" marL="1143000" indent="-22860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Erreurs fréquentes (lenteur, articulation exagérée)</a:t>
            </a:r>
          </a:p>
          <a:p>
            <a:pPr marL="342900" indent="-342900">
              <a:spcBef>
                <a:spcPts val="800"/>
              </a:spcBef>
              <a:buChar char="•"/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t>Langage parlé complété</a:t>
            </a:r>
          </a:p>
          <a:p>
            <a:pPr lvl="2" marL="1200150" indent="-28575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8 configurations digitales simples (consonnes)</a:t>
            </a:r>
          </a:p>
          <a:p>
            <a:pPr lvl="2" marL="1200150" indent="-28575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5 positions de la main (image labiale voyelle)</a:t>
            </a:r>
          </a:p>
          <a:p>
            <a:pPr marL="342900" indent="-342900">
              <a:spcBef>
                <a:spcPts val="800"/>
              </a:spcBef>
              <a:buChar char="•"/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t>Le français signé</a:t>
            </a:r>
          </a:p>
          <a:p>
            <a:pPr lvl="2" marL="1200150" indent="-28575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Morphonèmes lexicaux</a:t>
            </a:r>
          </a:p>
          <a:p>
            <a:pPr lvl="2" marL="1200150" indent="-285750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Plus simple pour les parents</a:t>
            </a:r>
          </a:p>
          <a:p>
            <a:pPr marL="342900" indent="-342900">
              <a:spcBef>
                <a:spcPts val="800"/>
              </a:spcBef>
              <a:buChar char="•"/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t>La langue des signes &amp; La langue des signes française (LSF)</a:t>
            </a:r>
          </a:p>
          <a:p>
            <a:pPr marL="0" indent="0">
              <a:spcBef>
                <a:spcPts val="100"/>
              </a:spcBef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Le code que nous utilisons en plongée sous marine n'est pas le même et reste très pauvre par rapport à la LSF.</a:t>
            </a:r>
          </a:p>
        </p:txBody>
      </p:sp>
      <p:sp>
        <p:nvSpPr>
          <p:cNvPr id="47" name="Systèmes de communication"/>
          <p:cNvSpPr txBox="1"/>
          <p:nvPr>
            <p:ph type="title"/>
          </p:nvPr>
        </p:nvSpPr>
        <p:spPr>
          <a:xfrm>
            <a:off x="5074990" y="617641"/>
            <a:ext cx="7447845" cy="139614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Systèmes de communication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éroulement d'une plongée…"/>
          <p:cNvSpPr txBox="1"/>
          <p:nvPr>
            <p:ph type="body" idx="1"/>
          </p:nvPr>
        </p:nvSpPr>
        <p:spPr>
          <a:xfrm>
            <a:off x="497839" y="3642408"/>
            <a:ext cx="11704322" cy="611119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42900" indent="-342900">
              <a:spcBef>
                <a:spcPts val="600"/>
              </a:spcBef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Déroulement d'une plongée </a:t>
            </a:r>
            <a:endParaRPr b="1"/>
          </a:p>
          <a:p>
            <a:pPr marL="342900" indent="-342900">
              <a:spcBef>
                <a:spcPts val="600"/>
              </a:spcBef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Le briefing (LSF ou oralement)</a:t>
            </a:r>
          </a:p>
          <a:p>
            <a:pPr marL="342900" indent="-342900">
              <a:spcBef>
                <a:spcPts val="600"/>
              </a:spcBef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Sous l'eau les exercices :</a:t>
            </a:r>
          </a:p>
          <a:p>
            <a:pPr marL="407193" indent="-407193"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Changeant les critères de réalisation</a:t>
            </a:r>
          </a:p>
          <a:p>
            <a:pPr marL="407193" indent="-407193"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Explication sous l’eau si LSF…</a:t>
            </a:r>
          </a:p>
        </p:txBody>
      </p:sp>
      <p:sp>
        <p:nvSpPr>
          <p:cNvPr id="50" name="Pédagogie en plongé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Pédagogie en plongée</a:t>
            </a:r>
          </a:p>
        </p:txBody>
      </p:sp>
      <p:sp>
        <p:nvSpPr>
          <p:cNvPr id="51" name="Avantage"/>
          <p:cNvSpPr txBox="1"/>
          <p:nvPr/>
        </p:nvSpPr>
        <p:spPr>
          <a:xfrm>
            <a:off x="1490860" y="2461951"/>
            <a:ext cx="2184076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defTabSz="914400">
              <a:defRPr b="1">
                <a:solidFill>
                  <a:srgbClr val="3366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66CC"/>
                </a:solidFill>
              </a:rPr>
              <a:t>Avantage</a:t>
            </a:r>
          </a:p>
        </p:txBody>
      </p:sp>
      <p:sp>
        <p:nvSpPr>
          <p:cNvPr id="52" name="Faire passer le message :…"/>
          <p:cNvSpPr txBox="1"/>
          <p:nvPr/>
        </p:nvSpPr>
        <p:spPr>
          <a:xfrm>
            <a:off x="6442912" y="3640837"/>
            <a:ext cx="6239790" cy="268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algn="l" defTabSz="914400">
              <a:spcBef>
                <a:spcPts val="6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Faire passer le message : </a:t>
            </a:r>
            <a:endParaRPr b="1"/>
          </a:p>
          <a:p>
            <a:pPr algn="l" defTabSz="914400">
              <a:spcBef>
                <a:spcPts val="6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  </a:t>
            </a:r>
            <a:r>
              <a:t>LSF </a:t>
            </a:r>
          </a:p>
          <a:p>
            <a:pPr algn="l" defTabSz="914400">
              <a:spcBef>
                <a:spcPts val="6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 Interprète</a:t>
            </a:r>
          </a:p>
          <a:p>
            <a:pPr algn="l" defTabSz="914400">
              <a:spcBef>
                <a:spcPts val="6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 Parler lentement pour la lecture labiale</a:t>
            </a:r>
          </a:p>
          <a:p>
            <a:pPr algn="l" defTabSz="914400">
              <a:spcBef>
                <a:spcPts val="600"/>
              </a:spcBef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 Parler fort pour les malentendants</a:t>
            </a:r>
          </a:p>
        </p:txBody>
      </p:sp>
      <p:sp>
        <p:nvSpPr>
          <p:cNvPr id="53" name="Inconvénient"/>
          <p:cNvSpPr txBox="1"/>
          <p:nvPr/>
        </p:nvSpPr>
        <p:spPr>
          <a:xfrm>
            <a:off x="7287162" y="2461951"/>
            <a:ext cx="2962522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defTabSz="914400">
              <a:defRPr b="1">
                <a:solidFill>
                  <a:srgbClr val="3366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66CC"/>
                </a:solidFill>
              </a:rPr>
              <a:t>Inconvénient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as toujours facile… bien préparer son cours ! des pistes :…"/>
          <p:cNvSpPr txBox="1"/>
          <p:nvPr>
            <p:ph type="body" sz="half" idx="1"/>
          </p:nvPr>
        </p:nvSpPr>
        <p:spPr>
          <a:xfrm>
            <a:off x="704426" y="2202814"/>
            <a:ext cx="11967494" cy="256891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None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Pas toujours facile</a:t>
            </a:r>
            <a:r>
              <a:t>… bien </a:t>
            </a:r>
            <a:r>
              <a:rPr b="1"/>
              <a:t>préparer</a:t>
            </a:r>
            <a:r>
              <a:t> son cours ! des pistes :</a:t>
            </a:r>
          </a:p>
          <a:p>
            <a:pPr marL="0" indent="0"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Court et précis</a:t>
            </a:r>
          </a:p>
          <a:p>
            <a:pPr marL="0" indent="0"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Analyser préalablement l'exercice</a:t>
            </a:r>
          </a:p>
          <a:p>
            <a:pPr marL="0" indent="0">
              <a:spcBef>
                <a:spcPts val="600"/>
              </a:spcBef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Communication pour la remédiation</a:t>
            </a:r>
          </a:p>
        </p:txBody>
      </p:sp>
      <p:sp>
        <p:nvSpPr>
          <p:cNvPr id="56" name="Comment corriger ?"/>
          <p:cNvSpPr txBox="1"/>
          <p:nvPr>
            <p:ph type="title"/>
          </p:nvPr>
        </p:nvSpPr>
        <p:spPr>
          <a:xfrm>
            <a:off x="4630843" y="1072444"/>
            <a:ext cx="8355895" cy="822890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Comment corriger ?</a:t>
            </a:r>
          </a:p>
        </p:txBody>
      </p:sp>
      <p:sp>
        <p:nvSpPr>
          <p:cNvPr id="57" name="Comment prévenir les barotraumatismes ?"/>
          <p:cNvSpPr txBox="1"/>
          <p:nvPr/>
        </p:nvSpPr>
        <p:spPr>
          <a:xfrm>
            <a:off x="4716638" y="6517075"/>
            <a:ext cx="8271794" cy="1625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>
            <a:lvl1pPr defTabSz="914400">
              <a:defRPr b="1" sz="4400">
                <a:solidFill>
                  <a:srgbClr val="3366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66CC"/>
                </a:solidFill>
              </a:rPr>
              <a:t>Comment prévenir les barotraumatismes ?</a:t>
            </a:r>
          </a:p>
        </p:txBody>
      </p:sp>
      <p:sp>
        <p:nvSpPr>
          <p:cNvPr id="58" name="Equilibrage des oreilles :  Frenzel, déglutition, Béance Tubaire Volontaire"/>
          <p:cNvSpPr txBox="1"/>
          <p:nvPr/>
        </p:nvSpPr>
        <p:spPr>
          <a:xfrm>
            <a:off x="650239" y="8362738"/>
            <a:ext cx="11704322" cy="107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algn="l" defTabSz="914400">
              <a:spcBef>
                <a:spcPts val="7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Equilibrage des oreilles </a:t>
            </a:r>
            <a:r>
              <a:rPr b="1"/>
              <a:t>: </a:t>
            </a:r>
            <a:br>
              <a:rPr b="1"/>
            </a:br>
            <a:r>
              <a:rPr b="1"/>
              <a:t>Frenzel, déglutition, B</a:t>
            </a:r>
            <a:r>
              <a:t>éance</a:t>
            </a:r>
            <a:r>
              <a:rPr b="1"/>
              <a:t> T</a:t>
            </a:r>
            <a:r>
              <a:t>ubaire</a:t>
            </a:r>
            <a:r>
              <a:rPr b="1"/>
              <a:t> V</a:t>
            </a:r>
            <a:r>
              <a:t>olontaire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ttirer l'attention de la personne avant de lui parler  ;…"/>
          <p:cNvSpPr txBox="1"/>
          <p:nvPr>
            <p:ph type="body" idx="1"/>
          </p:nvPr>
        </p:nvSpPr>
        <p:spPr>
          <a:xfrm>
            <a:off x="650239" y="2275839"/>
            <a:ext cx="11886618" cy="747776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Attirer l'attention de la personne avant de lui parler  ;</a:t>
            </a:r>
          </a:p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Garder une prononciation normale et non exagérée pour les «oralistes» ;</a:t>
            </a:r>
          </a:p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Ne pas crier : port de prothèse = intolérance bruits forts ;</a:t>
            </a:r>
          </a:p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Ne pas cacher vos lèvres (crayon, doigts…), ne pas mâcher ;</a:t>
            </a:r>
          </a:p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Réduire au maximum le bruit ambiant, voire trouver un lieu plus calme, pour les porteurs de prothèse ;</a:t>
            </a:r>
          </a:p>
          <a:p>
            <a:pPr marL="0" indent="0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 Si la personne n'a pas compris, dire la même chose en d'autres mots ;</a:t>
            </a:r>
          </a:p>
          <a:p>
            <a:pPr marL="648928" indent="-648928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Prévenir la personne que l'on change de sujet ou qu'il y a interruption de la conversation à cause d'un événement soudain ;</a:t>
            </a:r>
          </a:p>
          <a:p>
            <a:pPr marL="648928" indent="-648928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Écrire, dessiner si nécessaire, l'essentiel des informations à lui transmettre ;</a:t>
            </a:r>
          </a:p>
          <a:p>
            <a:pPr marL="648928" indent="-648928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Utiliser des gestes ou mimiques appropriés aux paroles ;</a:t>
            </a:r>
          </a:p>
          <a:p>
            <a:pPr marL="648928" indent="-648928">
              <a:spcBef>
                <a:spcPts val="1500"/>
              </a:spcBef>
              <a:buAutoNum type="arabicPeriod" startAt="1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t>S'assurer de la bonne compréhension en questionnant.</a:t>
            </a:r>
          </a:p>
        </p:txBody>
      </p:sp>
      <p:sp>
        <p:nvSpPr>
          <p:cNvPr id="61" name="10 conseils pour mieux communiquer"/>
          <p:cNvSpPr txBox="1"/>
          <p:nvPr>
            <p:ph type="title"/>
          </p:nvPr>
        </p:nvSpPr>
        <p:spPr>
          <a:xfrm>
            <a:off x="5074990" y="617641"/>
            <a:ext cx="7447845" cy="139614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3366CC"/>
                </a:solidFill>
              </a:defRPr>
            </a:lvl1pPr>
          </a:lstStyle>
          <a:p>
            <a:pPr>
              <a:defRPr>
                <a:solidFill>
                  <a:srgbClr val="2D4691"/>
                </a:solidFill>
              </a:defRPr>
            </a:pPr>
            <a:r>
              <a:rPr>
                <a:solidFill>
                  <a:srgbClr val="3366CC"/>
                </a:solidFill>
              </a:rPr>
              <a:t>10 conseils pour mieux communiquer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