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Répartition spatiale des êtres vivants</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4A9BE5-6FE8-4461-9BB7-E7BBC1554ABC}" type="datetimeFigureOut">
              <a:rPr lang="fr-FR" smtClean="0"/>
              <a:pPr/>
              <a:t>28/02/2020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612106-B43B-4E55-92D5-F42376AE913A}" type="slidenum">
              <a:rPr lang="fr-FR" smtClean="0"/>
              <a:pPr/>
              <a:t>‹N°›</a:t>
            </a:fld>
            <a:endParaRPr lang="fr-FR"/>
          </a:p>
        </p:txBody>
      </p:sp>
    </p:spTree>
    <p:extLst>
      <p:ext uri="{BB962C8B-B14F-4D97-AF65-F5344CB8AC3E}">
        <p14:creationId xmlns:p14="http://schemas.microsoft.com/office/powerpoint/2010/main" val="343333586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Répartition spatiale des êtres vivants</a:t>
            </a: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F125F6-999C-46D5-9431-4B03C803EDCE}" type="datetimeFigureOut">
              <a:rPr lang="fr-FR" smtClean="0"/>
              <a:pPr/>
              <a:t>28/02/2020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35A87-7437-4F43-B4AD-8212AD495DFC}" type="slidenum">
              <a:rPr lang="fr-FR" smtClean="0"/>
              <a:pPr/>
              <a:t>‹N°›</a:t>
            </a:fld>
            <a:endParaRPr lang="fr-FR"/>
          </a:p>
        </p:txBody>
      </p:sp>
    </p:spTree>
    <p:extLst>
      <p:ext uri="{BB962C8B-B14F-4D97-AF65-F5344CB8AC3E}">
        <p14:creationId xmlns:p14="http://schemas.microsoft.com/office/powerpoint/2010/main" val="214494461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635A87-7437-4F43-B4AD-8212AD495DFC}" type="slidenum">
              <a:rPr lang="fr-FR" smtClean="0"/>
              <a:pPr/>
              <a:t>1</a:t>
            </a:fld>
            <a:endParaRPr lang="fr-FR"/>
          </a:p>
        </p:txBody>
      </p:sp>
      <p:sp>
        <p:nvSpPr>
          <p:cNvPr id="5" name="Espace réservé de l'en-tête 4"/>
          <p:cNvSpPr>
            <a:spLocks noGrp="1"/>
          </p:cNvSpPr>
          <p:nvPr>
            <p:ph type="hdr" sz="quarter" idx="11"/>
          </p:nvPr>
        </p:nvSpPr>
        <p:spPr/>
        <p:txBody>
          <a:bodyPr/>
          <a:lstStyle/>
          <a:p>
            <a:r>
              <a:rPr lang="fr-FR" smtClean="0"/>
              <a:t>Répartition spatiale des êtres vivants</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635A87-7437-4F43-B4AD-8212AD495DFC}" type="slidenum">
              <a:rPr lang="fr-FR" smtClean="0"/>
              <a:pPr/>
              <a:t>3</a:t>
            </a:fld>
            <a:endParaRPr lang="fr-FR"/>
          </a:p>
        </p:txBody>
      </p:sp>
      <p:sp>
        <p:nvSpPr>
          <p:cNvPr id="5" name="Espace réservé de l'en-tête 4"/>
          <p:cNvSpPr>
            <a:spLocks noGrp="1"/>
          </p:cNvSpPr>
          <p:nvPr>
            <p:ph type="hdr" sz="quarter" idx="11"/>
          </p:nvPr>
        </p:nvSpPr>
        <p:spPr/>
        <p:txBody>
          <a:bodyPr/>
          <a:lstStyle/>
          <a:p>
            <a:r>
              <a:rPr lang="fr-FR" smtClean="0"/>
              <a:t>Répartition spatiale des êtres vivants</a:t>
            </a: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1014AEFA-4182-417A-B26D-FAC20760D300}" type="datetime1">
              <a:rPr lang="fr-FR" smtClean="0"/>
              <a:pPr/>
              <a:t>28/02/2020</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fr-FR" smtClean="0"/>
              <a:t>Club Ecole de Plongée de l'Odyssée - PP2</a:t>
            </a:r>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7FD9C9C7-4F35-4C54-82B7-66EC8569FB4C}"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D4CC29E-7326-4E8D-91F5-36D72DC8F1B2}" type="datetime1">
              <a:rPr lang="fr-FR" smtClean="0"/>
              <a:pPr/>
              <a:t>28/02/2020</a:t>
            </a:fld>
            <a:endParaRPr lang="fr-FR"/>
          </a:p>
        </p:txBody>
      </p:sp>
      <p:sp>
        <p:nvSpPr>
          <p:cNvPr id="5" name="Espace réservé du pied de page 4"/>
          <p:cNvSpPr>
            <a:spLocks noGrp="1"/>
          </p:cNvSpPr>
          <p:nvPr>
            <p:ph type="ftr" sz="quarter" idx="11"/>
          </p:nvPr>
        </p:nvSpPr>
        <p:spPr/>
        <p:txBody>
          <a:bodyPr/>
          <a:lstStyle/>
          <a:p>
            <a:r>
              <a:rPr lang="fr-FR" smtClean="0"/>
              <a:t>Club Ecole de Plongée de l'Odyssée - PP2</a:t>
            </a:r>
            <a:endParaRPr lang="fr-FR"/>
          </a:p>
        </p:txBody>
      </p:sp>
      <p:sp>
        <p:nvSpPr>
          <p:cNvPr id="6" name="Espace réservé du numéro de diapositive 5"/>
          <p:cNvSpPr>
            <a:spLocks noGrp="1"/>
          </p:cNvSpPr>
          <p:nvPr>
            <p:ph type="sldNum" sz="quarter" idx="12"/>
          </p:nvPr>
        </p:nvSpPr>
        <p:spPr/>
        <p:txBody>
          <a:bodyPr/>
          <a:lstStyle/>
          <a:p>
            <a:fld id="{7FD9C9C7-4F35-4C54-82B7-66EC8569FB4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373680-9D9A-4406-85FB-A92E6B8BA0F9}" type="datetime1">
              <a:rPr lang="fr-FR" smtClean="0"/>
              <a:pPr/>
              <a:t>28/02/2020</a:t>
            </a:fld>
            <a:endParaRPr lang="fr-FR"/>
          </a:p>
        </p:txBody>
      </p:sp>
      <p:sp>
        <p:nvSpPr>
          <p:cNvPr id="5" name="Espace réservé du pied de page 4"/>
          <p:cNvSpPr>
            <a:spLocks noGrp="1"/>
          </p:cNvSpPr>
          <p:nvPr>
            <p:ph type="ftr" sz="quarter" idx="11"/>
          </p:nvPr>
        </p:nvSpPr>
        <p:spPr/>
        <p:txBody>
          <a:bodyPr/>
          <a:lstStyle/>
          <a:p>
            <a:r>
              <a:rPr lang="fr-FR" smtClean="0"/>
              <a:t>Club Ecole de Plongée de l'Odyssée - PP2</a:t>
            </a:r>
            <a:endParaRPr lang="fr-FR"/>
          </a:p>
        </p:txBody>
      </p:sp>
      <p:sp>
        <p:nvSpPr>
          <p:cNvPr id="6" name="Espace réservé du numéro de diapositive 5"/>
          <p:cNvSpPr>
            <a:spLocks noGrp="1"/>
          </p:cNvSpPr>
          <p:nvPr>
            <p:ph type="sldNum" sz="quarter" idx="12"/>
          </p:nvPr>
        </p:nvSpPr>
        <p:spPr/>
        <p:txBody>
          <a:bodyPr/>
          <a:lstStyle/>
          <a:p>
            <a:fld id="{7FD9C9C7-4F35-4C54-82B7-66EC8569FB4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E4327A9B-D879-4647-B916-626A54EE9579}" type="datetime1">
              <a:rPr lang="fr-FR" smtClean="0"/>
              <a:pPr/>
              <a:t>28/02/2020</a:t>
            </a:fld>
            <a:endParaRPr lang="fr-FR"/>
          </a:p>
        </p:txBody>
      </p:sp>
      <p:sp>
        <p:nvSpPr>
          <p:cNvPr id="9" name="Espace réservé du numéro de diapositive 8"/>
          <p:cNvSpPr>
            <a:spLocks noGrp="1"/>
          </p:cNvSpPr>
          <p:nvPr>
            <p:ph type="sldNum" sz="quarter" idx="15"/>
          </p:nvPr>
        </p:nvSpPr>
        <p:spPr/>
        <p:txBody>
          <a:bodyPr rtlCol="0"/>
          <a:lstStyle/>
          <a:p>
            <a:fld id="{7FD9C9C7-4F35-4C54-82B7-66EC8569FB4C}" type="slidenum">
              <a:rPr lang="fr-FR" smtClean="0"/>
              <a:pPr/>
              <a:t>‹N°›</a:t>
            </a:fld>
            <a:endParaRPr lang="fr-FR"/>
          </a:p>
        </p:txBody>
      </p:sp>
      <p:sp>
        <p:nvSpPr>
          <p:cNvPr id="10" name="Espace réservé du pied de page 9"/>
          <p:cNvSpPr>
            <a:spLocks noGrp="1"/>
          </p:cNvSpPr>
          <p:nvPr>
            <p:ph type="ftr" sz="quarter" idx="16"/>
          </p:nvPr>
        </p:nvSpPr>
        <p:spPr/>
        <p:txBody>
          <a:bodyPr rtlCol="0"/>
          <a:lstStyle/>
          <a:p>
            <a:r>
              <a:rPr lang="fr-FR" smtClean="0"/>
              <a:t>Club Ecole de Plongée de l'Odyssée - PP2</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528D5933-2673-423D-9256-29D0DA8C0CDF}" type="datetime1">
              <a:rPr lang="fr-FR" smtClean="0"/>
              <a:pPr/>
              <a:t>28/02/2020</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fr-FR" smtClean="0"/>
              <a:t>Club Ecole de Plongée de l'Odyssée - PP2</a:t>
            </a:r>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7FD9C9C7-4F35-4C54-82B7-66EC8569FB4C}"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ED21FDB4-F4AC-49C5-943E-FE7C947B3BC5}" type="datetime1">
              <a:rPr lang="fr-FR" smtClean="0"/>
              <a:pPr/>
              <a:t>28/02/2020</a:t>
            </a:fld>
            <a:endParaRPr lang="fr-FR"/>
          </a:p>
        </p:txBody>
      </p:sp>
      <p:sp>
        <p:nvSpPr>
          <p:cNvPr id="6" name="Espace réservé du pied de page 5"/>
          <p:cNvSpPr>
            <a:spLocks noGrp="1"/>
          </p:cNvSpPr>
          <p:nvPr>
            <p:ph type="ftr" sz="quarter" idx="11"/>
          </p:nvPr>
        </p:nvSpPr>
        <p:spPr/>
        <p:txBody>
          <a:bodyPr/>
          <a:lstStyle/>
          <a:p>
            <a:r>
              <a:rPr lang="fr-FR" smtClean="0"/>
              <a:t>Club Ecole de Plongée de l'Odyssée - PP2</a:t>
            </a:r>
            <a:endParaRPr lang="fr-FR"/>
          </a:p>
        </p:txBody>
      </p:sp>
      <p:sp>
        <p:nvSpPr>
          <p:cNvPr id="7" name="Espace réservé du numéro de diapositive 6"/>
          <p:cNvSpPr>
            <a:spLocks noGrp="1"/>
          </p:cNvSpPr>
          <p:nvPr>
            <p:ph type="sldNum" sz="quarter" idx="12"/>
          </p:nvPr>
        </p:nvSpPr>
        <p:spPr/>
        <p:txBody>
          <a:bodyPr/>
          <a:lstStyle/>
          <a:p>
            <a:fld id="{7FD9C9C7-4F35-4C54-82B7-66EC8569FB4C}"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520E7B19-EC5F-415A-AE9C-DC554E42FF24}" type="datetime1">
              <a:rPr lang="fr-FR" smtClean="0"/>
              <a:pPr/>
              <a:t>28/02/2020</a:t>
            </a:fld>
            <a:endParaRPr lang="fr-FR"/>
          </a:p>
        </p:txBody>
      </p:sp>
      <p:sp>
        <p:nvSpPr>
          <p:cNvPr id="8" name="Espace réservé du pied de page 7"/>
          <p:cNvSpPr>
            <a:spLocks noGrp="1"/>
          </p:cNvSpPr>
          <p:nvPr>
            <p:ph type="ftr" sz="quarter" idx="11"/>
          </p:nvPr>
        </p:nvSpPr>
        <p:spPr/>
        <p:txBody>
          <a:bodyPr/>
          <a:lstStyle/>
          <a:p>
            <a:r>
              <a:rPr lang="fr-FR" smtClean="0"/>
              <a:t>Club Ecole de Plongée de l'Odyssée - PP2</a:t>
            </a:r>
            <a:endParaRPr lang="fr-FR"/>
          </a:p>
        </p:txBody>
      </p:sp>
      <p:sp>
        <p:nvSpPr>
          <p:cNvPr id="9" name="Espace réservé du numéro de diapositive 8"/>
          <p:cNvSpPr>
            <a:spLocks noGrp="1"/>
          </p:cNvSpPr>
          <p:nvPr>
            <p:ph type="sldNum" sz="quarter" idx="12"/>
          </p:nvPr>
        </p:nvSpPr>
        <p:spPr/>
        <p:txBody>
          <a:bodyPr/>
          <a:lstStyle/>
          <a:p>
            <a:fld id="{7FD9C9C7-4F35-4C54-82B7-66EC8569FB4C}"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20372212-70E5-4F4C-8C89-DE167E61FE4D}" type="datetime1">
              <a:rPr lang="fr-FR" smtClean="0"/>
              <a:pPr/>
              <a:t>28/02/2020</a:t>
            </a:fld>
            <a:endParaRPr lang="fr-FR"/>
          </a:p>
        </p:txBody>
      </p:sp>
      <p:sp>
        <p:nvSpPr>
          <p:cNvPr id="7" name="Espace réservé du numéro de diapositive 6"/>
          <p:cNvSpPr>
            <a:spLocks noGrp="1"/>
          </p:cNvSpPr>
          <p:nvPr>
            <p:ph type="sldNum" sz="quarter" idx="11"/>
          </p:nvPr>
        </p:nvSpPr>
        <p:spPr/>
        <p:txBody>
          <a:bodyPr rtlCol="0"/>
          <a:lstStyle/>
          <a:p>
            <a:fld id="{7FD9C9C7-4F35-4C54-82B7-66EC8569FB4C}" type="slidenum">
              <a:rPr lang="fr-FR" smtClean="0"/>
              <a:pPr/>
              <a:t>‹N°›</a:t>
            </a:fld>
            <a:endParaRPr lang="fr-FR"/>
          </a:p>
        </p:txBody>
      </p:sp>
      <p:sp>
        <p:nvSpPr>
          <p:cNvPr id="8" name="Espace réservé du pied de page 7"/>
          <p:cNvSpPr>
            <a:spLocks noGrp="1"/>
          </p:cNvSpPr>
          <p:nvPr>
            <p:ph type="ftr" sz="quarter" idx="12"/>
          </p:nvPr>
        </p:nvSpPr>
        <p:spPr/>
        <p:txBody>
          <a:bodyPr rtlCol="0"/>
          <a:lstStyle/>
          <a:p>
            <a:r>
              <a:rPr lang="fr-FR" smtClean="0"/>
              <a:t>Club Ecole de Plongée de l'Odyssée - PP2</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9156A6-6230-403F-986F-29B0F1520A8C}" type="datetime1">
              <a:rPr lang="fr-FR" smtClean="0"/>
              <a:pPr/>
              <a:t>28/02/2020</a:t>
            </a:fld>
            <a:endParaRPr lang="fr-FR"/>
          </a:p>
        </p:txBody>
      </p:sp>
      <p:sp>
        <p:nvSpPr>
          <p:cNvPr id="3" name="Espace réservé du pied de page 2"/>
          <p:cNvSpPr>
            <a:spLocks noGrp="1"/>
          </p:cNvSpPr>
          <p:nvPr>
            <p:ph type="ftr" sz="quarter" idx="11"/>
          </p:nvPr>
        </p:nvSpPr>
        <p:spPr/>
        <p:txBody>
          <a:bodyPr/>
          <a:lstStyle/>
          <a:p>
            <a:r>
              <a:rPr lang="fr-FR" smtClean="0"/>
              <a:t>Club Ecole de Plongée de l'Odyssée - PP2</a:t>
            </a:r>
            <a:endParaRPr lang="fr-FR"/>
          </a:p>
        </p:txBody>
      </p:sp>
      <p:sp>
        <p:nvSpPr>
          <p:cNvPr id="4" name="Espace réservé du numéro de diapositive 3"/>
          <p:cNvSpPr>
            <a:spLocks noGrp="1"/>
          </p:cNvSpPr>
          <p:nvPr>
            <p:ph type="sldNum" sz="quarter" idx="12"/>
          </p:nvPr>
        </p:nvSpPr>
        <p:spPr/>
        <p:txBody>
          <a:bodyPr/>
          <a:lstStyle/>
          <a:p>
            <a:fld id="{7FD9C9C7-4F35-4C54-82B7-66EC8569FB4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131EF756-C3DF-4A18-842C-7E76683F5F8F}" type="datetime1">
              <a:rPr lang="fr-FR" smtClean="0"/>
              <a:pPr/>
              <a:t>28/02/2020</a:t>
            </a:fld>
            <a:endParaRPr lang="fr-FR"/>
          </a:p>
        </p:txBody>
      </p:sp>
      <p:sp>
        <p:nvSpPr>
          <p:cNvPr id="22" name="Espace réservé du numéro de diapositive 21"/>
          <p:cNvSpPr>
            <a:spLocks noGrp="1"/>
          </p:cNvSpPr>
          <p:nvPr>
            <p:ph type="sldNum" sz="quarter" idx="15"/>
          </p:nvPr>
        </p:nvSpPr>
        <p:spPr/>
        <p:txBody>
          <a:bodyPr rtlCol="0"/>
          <a:lstStyle/>
          <a:p>
            <a:fld id="{7FD9C9C7-4F35-4C54-82B7-66EC8569FB4C}"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r>
              <a:rPr lang="fr-FR" smtClean="0"/>
              <a:t>Club Ecole de Plongée de l'Odyssée - PP2</a:t>
            </a: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46C64394-F40F-472F-BE7B-C17925EF3E1C}" type="datetime1">
              <a:rPr lang="fr-FR" smtClean="0"/>
              <a:pPr/>
              <a:t>28/02/2020</a:t>
            </a:fld>
            <a:endParaRPr lang="fr-FR"/>
          </a:p>
        </p:txBody>
      </p:sp>
      <p:sp>
        <p:nvSpPr>
          <p:cNvPr id="18" name="Espace réservé du numéro de diapositive 17"/>
          <p:cNvSpPr>
            <a:spLocks noGrp="1"/>
          </p:cNvSpPr>
          <p:nvPr>
            <p:ph type="sldNum" sz="quarter" idx="11"/>
          </p:nvPr>
        </p:nvSpPr>
        <p:spPr/>
        <p:txBody>
          <a:bodyPr rtlCol="0"/>
          <a:lstStyle/>
          <a:p>
            <a:fld id="{7FD9C9C7-4F35-4C54-82B7-66EC8569FB4C}"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r>
              <a:rPr lang="fr-FR" smtClean="0"/>
              <a:t>Club Ecole de Plongée de l'Odyssée - PP2</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35E5DC-EA54-491A-BB6A-09EFF1BC57E0}" type="datetime1">
              <a:rPr lang="fr-FR" smtClean="0"/>
              <a:pPr/>
              <a:t>28/02/2020</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fr-FR" smtClean="0"/>
              <a:t>Club Ecole de Plongée de l'Odyssée - PP2</a:t>
            </a: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FD9C9C7-4F35-4C54-82B7-66EC8569FB4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267744" y="404664"/>
            <a:ext cx="6172200" cy="1800200"/>
          </a:xfrm>
        </p:spPr>
        <p:txBody>
          <a:bodyPr>
            <a:normAutofit/>
          </a:bodyPr>
          <a:lstStyle/>
          <a:p>
            <a:pPr algn="ctr"/>
            <a:r>
              <a:rPr lang="fr-FR" sz="4400" dirty="0" smtClean="0">
                <a:solidFill>
                  <a:srgbClr val="0070C0"/>
                </a:solidFill>
                <a:cs typeface="Arial" pitchFamily="34" charset="0"/>
              </a:rPr>
              <a:t>BIO et ENVIRONNEMENT</a:t>
            </a:r>
            <a:endParaRPr lang="fr-FR" sz="4400" dirty="0">
              <a:solidFill>
                <a:srgbClr val="0070C0"/>
              </a:solidFill>
              <a:cs typeface="Arial" pitchFamily="34" charset="0"/>
            </a:endParaRPr>
          </a:p>
        </p:txBody>
      </p:sp>
      <p:sp>
        <p:nvSpPr>
          <p:cNvPr id="6" name="Espace réservé du numéro de diapositive 5"/>
          <p:cNvSpPr>
            <a:spLocks noGrp="1"/>
          </p:cNvSpPr>
          <p:nvPr>
            <p:ph type="sldNum" sz="quarter" idx="12"/>
          </p:nvPr>
        </p:nvSpPr>
        <p:spPr/>
        <p:txBody>
          <a:bodyPr/>
          <a:lstStyle/>
          <a:p>
            <a:fld id="{7FD9C9C7-4F35-4C54-82B7-66EC8569FB4C}" type="slidenum">
              <a:rPr lang="fr-FR" smtClean="0"/>
              <a:pPr/>
              <a:t>1</a:t>
            </a:fld>
            <a:endParaRPr lang="fr-FR"/>
          </a:p>
        </p:txBody>
      </p:sp>
      <p:sp>
        <p:nvSpPr>
          <p:cNvPr id="7" name="Espace réservé du pied de page 6"/>
          <p:cNvSpPr>
            <a:spLocks noGrp="1"/>
          </p:cNvSpPr>
          <p:nvPr>
            <p:ph type="ftr" sz="quarter" idx="11"/>
          </p:nvPr>
        </p:nvSpPr>
        <p:spPr/>
        <p:txBody>
          <a:bodyPr/>
          <a:lstStyle/>
          <a:p>
            <a:r>
              <a:rPr lang="fr-FR" smtClean="0"/>
              <a:t>Club Ecole de Plongée de l'Odyssée - PP2</a:t>
            </a:r>
            <a:endParaRPr lang="fr-FR"/>
          </a:p>
        </p:txBody>
      </p:sp>
      <p:pic>
        <p:nvPicPr>
          <p:cNvPr id="5" name="Image 4" descr="Intro.jpg"/>
          <p:cNvPicPr>
            <a:picLocks noChangeAspect="1"/>
          </p:cNvPicPr>
          <p:nvPr/>
        </p:nvPicPr>
        <p:blipFill>
          <a:blip r:embed="rId3" cstate="print"/>
          <a:stretch>
            <a:fillRect/>
          </a:stretch>
        </p:blipFill>
        <p:spPr>
          <a:xfrm>
            <a:off x="2987824" y="2204864"/>
            <a:ext cx="4572000" cy="4541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548680"/>
            <a:ext cx="7467600" cy="5925272"/>
          </a:xfrm>
        </p:spPr>
        <p:txBody>
          <a:bodyPr/>
          <a:lstStyle/>
          <a:p>
            <a:r>
              <a:rPr lang="fr-FR" dirty="0" smtClean="0"/>
              <a:t>Nous allons trouver des mollusques:</a:t>
            </a:r>
          </a:p>
          <a:p>
            <a:pPr>
              <a:buNone/>
            </a:pPr>
            <a:r>
              <a:rPr lang="fr-FR" dirty="0" smtClean="0"/>
              <a:t>			</a:t>
            </a:r>
          </a:p>
          <a:p>
            <a:pPr>
              <a:buNone/>
            </a:pPr>
            <a:endParaRPr lang="fr-FR" dirty="0" smtClean="0"/>
          </a:p>
          <a:p>
            <a:pPr>
              <a:buNone/>
            </a:pPr>
            <a:r>
              <a:rPr lang="fr-FR" dirty="0" smtClean="0"/>
              <a:t>			- Poulpe : petit truc, repérer les trous protégés par des amas de coquillages ou de cailloux.</a:t>
            </a:r>
          </a:p>
          <a:p>
            <a:pPr>
              <a:buNone/>
            </a:pPr>
            <a:r>
              <a:rPr lang="fr-FR" dirty="0" smtClean="0"/>
              <a:t>			- Nudibranches</a:t>
            </a:r>
          </a:p>
          <a:p>
            <a:pPr>
              <a:buNone/>
            </a:pPr>
            <a:r>
              <a:rPr lang="fr-FR" dirty="0" smtClean="0"/>
              <a:t>			- porcelaines</a:t>
            </a:r>
          </a:p>
          <a:p>
            <a:pPr>
              <a:buNone/>
            </a:pPr>
            <a:r>
              <a:rPr lang="fr-FR" dirty="0" smtClean="0"/>
              <a:t>			- limaces et escargots </a:t>
            </a:r>
            <a:endParaRPr lang="fr-FR"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10</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Club Ecole de Plongée de l'Odyssée - PP2</a:t>
            </a:r>
            <a:endParaRPr lang="fr-FR"/>
          </a:p>
        </p:txBody>
      </p:sp>
      <p:sp>
        <p:nvSpPr>
          <p:cNvPr id="3" name="Espace réservé du numéro de diapositive 2"/>
          <p:cNvSpPr>
            <a:spLocks noGrp="1"/>
          </p:cNvSpPr>
          <p:nvPr>
            <p:ph type="sldNum" sz="quarter" idx="12"/>
          </p:nvPr>
        </p:nvSpPr>
        <p:spPr/>
        <p:txBody>
          <a:bodyPr/>
          <a:lstStyle/>
          <a:p>
            <a:fld id="{7FD9C9C7-4F35-4C54-82B7-66EC8569FB4C}" type="slidenum">
              <a:rPr lang="fr-FR" smtClean="0"/>
              <a:pPr/>
              <a:t>11</a:t>
            </a:fld>
            <a:endParaRPr lang="fr-FR"/>
          </a:p>
        </p:txBody>
      </p:sp>
      <p:pic>
        <p:nvPicPr>
          <p:cNvPr id="4" name="Image 3" descr="poulpe2.jpg"/>
          <p:cNvPicPr>
            <a:picLocks noChangeAspect="1"/>
          </p:cNvPicPr>
          <p:nvPr/>
        </p:nvPicPr>
        <p:blipFill>
          <a:blip r:embed="rId2" cstate="print"/>
          <a:stretch>
            <a:fillRect/>
          </a:stretch>
        </p:blipFill>
        <p:spPr>
          <a:xfrm>
            <a:off x="179512" y="116632"/>
            <a:ext cx="4176464" cy="3131899"/>
          </a:xfrm>
          <a:prstGeom prst="rect">
            <a:avLst/>
          </a:prstGeom>
        </p:spPr>
      </p:pic>
      <p:pic>
        <p:nvPicPr>
          <p:cNvPr id="5" name="Image 4" descr="dalmatien.jpg"/>
          <p:cNvPicPr>
            <a:picLocks noChangeAspect="1"/>
          </p:cNvPicPr>
          <p:nvPr/>
        </p:nvPicPr>
        <p:blipFill>
          <a:blip r:embed="rId3" cstate="print"/>
          <a:stretch>
            <a:fillRect/>
          </a:stretch>
        </p:blipFill>
        <p:spPr>
          <a:xfrm>
            <a:off x="5364088" y="260648"/>
            <a:ext cx="1543050" cy="1524000"/>
          </a:xfrm>
          <a:prstGeom prst="rect">
            <a:avLst/>
          </a:prstGeom>
        </p:spPr>
      </p:pic>
      <p:pic>
        <p:nvPicPr>
          <p:cNvPr id="6" name="Image 5" descr="nudibranche.jpg"/>
          <p:cNvPicPr>
            <a:picLocks noChangeAspect="1"/>
          </p:cNvPicPr>
          <p:nvPr/>
        </p:nvPicPr>
        <p:blipFill>
          <a:blip r:embed="rId4" cstate="print"/>
          <a:stretch>
            <a:fillRect/>
          </a:stretch>
        </p:blipFill>
        <p:spPr>
          <a:xfrm>
            <a:off x="6156176" y="2564904"/>
            <a:ext cx="1905000" cy="1524000"/>
          </a:xfrm>
          <a:prstGeom prst="rect">
            <a:avLst/>
          </a:prstGeom>
        </p:spPr>
      </p:pic>
      <p:pic>
        <p:nvPicPr>
          <p:cNvPr id="7" name="Image 6" descr="nudibranche2.jpg"/>
          <p:cNvPicPr>
            <a:picLocks noChangeAspect="1"/>
          </p:cNvPicPr>
          <p:nvPr/>
        </p:nvPicPr>
        <p:blipFill>
          <a:blip r:embed="rId5" cstate="print"/>
          <a:stretch>
            <a:fillRect/>
          </a:stretch>
        </p:blipFill>
        <p:spPr>
          <a:xfrm>
            <a:off x="4788024" y="3861048"/>
            <a:ext cx="1143000" cy="1524000"/>
          </a:xfrm>
          <a:prstGeom prst="rect">
            <a:avLst/>
          </a:prstGeom>
        </p:spPr>
      </p:pic>
      <p:pic>
        <p:nvPicPr>
          <p:cNvPr id="8" name="Image 7" descr="poulpe.jpg"/>
          <p:cNvPicPr>
            <a:picLocks noChangeAspect="1"/>
          </p:cNvPicPr>
          <p:nvPr/>
        </p:nvPicPr>
        <p:blipFill>
          <a:blip r:embed="rId6" cstate="print"/>
          <a:stretch>
            <a:fillRect/>
          </a:stretch>
        </p:blipFill>
        <p:spPr>
          <a:xfrm>
            <a:off x="1115616" y="4077072"/>
            <a:ext cx="2247900" cy="1743075"/>
          </a:xfrm>
          <a:prstGeom prst="rect">
            <a:avLst/>
          </a:prstGeom>
        </p:spPr>
      </p:pic>
      <p:sp>
        <p:nvSpPr>
          <p:cNvPr id="9" name="ZoneTexte 8"/>
          <p:cNvSpPr txBox="1"/>
          <p:nvPr/>
        </p:nvSpPr>
        <p:spPr>
          <a:xfrm>
            <a:off x="1691680" y="3645024"/>
            <a:ext cx="1390124" cy="369332"/>
          </a:xfrm>
          <a:prstGeom prst="rect">
            <a:avLst/>
          </a:prstGeom>
          <a:noFill/>
        </p:spPr>
        <p:txBody>
          <a:bodyPr wrap="none" rtlCol="0">
            <a:spAutoFit/>
          </a:bodyPr>
          <a:lstStyle/>
          <a:p>
            <a:r>
              <a:rPr lang="fr-FR" dirty="0" smtClean="0"/>
              <a:t>POULPES </a:t>
            </a:r>
            <a:endParaRPr lang="fr-FR" dirty="0"/>
          </a:p>
        </p:txBody>
      </p:sp>
      <p:sp>
        <p:nvSpPr>
          <p:cNvPr id="10" name="ZoneTexte 9"/>
          <p:cNvSpPr txBox="1"/>
          <p:nvPr/>
        </p:nvSpPr>
        <p:spPr>
          <a:xfrm>
            <a:off x="5508104" y="2060848"/>
            <a:ext cx="1911101" cy="369332"/>
          </a:xfrm>
          <a:prstGeom prst="rect">
            <a:avLst/>
          </a:prstGeom>
          <a:noFill/>
        </p:spPr>
        <p:txBody>
          <a:bodyPr wrap="none" rtlCol="0">
            <a:spAutoFit/>
          </a:bodyPr>
          <a:lstStyle/>
          <a:p>
            <a:r>
              <a:rPr lang="fr-FR" dirty="0" smtClean="0"/>
              <a:t>Doris dalmatien</a:t>
            </a:r>
            <a:endParaRPr lang="fr-FR" dirty="0"/>
          </a:p>
        </p:txBody>
      </p:sp>
      <p:sp>
        <p:nvSpPr>
          <p:cNvPr id="11" name="ZoneTexte 10"/>
          <p:cNvSpPr txBox="1"/>
          <p:nvPr/>
        </p:nvSpPr>
        <p:spPr>
          <a:xfrm>
            <a:off x="6588224" y="4869160"/>
            <a:ext cx="1685077" cy="369332"/>
          </a:xfrm>
          <a:prstGeom prst="rect">
            <a:avLst/>
          </a:prstGeom>
          <a:noFill/>
        </p:spPr>
        <p:txBody>
          <a:bodyPr wrap="none" rtlCol="0">
            <a:spAutoFit/>
          </a:bodyPr>
          <a:lstStyle/>
          <a:p>
            <a:r>
              <a:rPr lang="fr-FR" dirty="0" smtClean="0"/>
              <a:t>Nudibranches</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404664"/>
            <a:ext cx="7467600" cy="6069288"/>
          </a:xfrm>
        </p:spPr>
        <p:txBody>
          <a:bodyPr/>
          <a:lstStyle/>
          <a:p>
            <a:r>
              <a:rPr lang="fr-FR" dirty="0" smtClean="0"/>
              <a:t>Nous allons trouver des crustacés:</a:t>
            </a:r>
          </a:p>
          <a:p>
            <a:pPr lvl="2">
              <a:buNone/>
            </a:pPr>
            <a:r>
              <a:rPr lang="fr-FR" dirty="0" smtClean="0"/>
              <a:t>	- </a:t>
            </a:r>
            <a:r>
              <a:rPr lang="fr-FR" sz="2400" dirty="0" smtClean="0"/>
              <a:t>galathée</a:t>
            </a:r>
          </a:p>
          <a:p>
            <a:pPr lvl="2">
              <a:buNone/>
            </a:pPr>
            <a:endParaRPr lang="fr-FR" sz="2400" dirty="0" smtClean="0"/>
          </a:p>
          <a:p>
            <a:pPr lvl="2">
              <a:buNone/>
            </a:pPr>
            <a:r>
              <a:rPr lang="fr-FR" sz="2400" dirty="0" smtClean="0"/>
              <a:t>	- langouste</a:t>
            </a:r>
          </a:p>
          <a:p>
            <a:pPr lvl="2">
              <a:buNone/>
            </a:pPr>
            <a:endParaRPr lang="fr-FR" sz="2400" dirty="0" smtClean="0"/>
          </a:p>
          <a:p>
            <a:pPr lvl="2">
              <a:buNone/>
            </a:pPr>
            <a:r>
              <a:rPr lang="fr-FR" sz="2400" dirty="0" smtClean="0"/>
              <a:t>	- crabes</a:t>
            </a:r>
          </a:p>
          <a:p>
            <a:pPr lvl="2">
              <a:buNone/>
            </a:pPr>
            <a:endParaRPr lang="fr-FR" sz="2400" dirty="0" smtClean="0"/>
          </a:p>
          <a:p>
            <a:pPr lvl="2">
              <a:buNone/>
            </a:pPr>
            <a:r>
              <a:rPr lang="fr-FR" sz="2400" dirty="0" smtClean="0"/>
              <a:t>	- cigales</a:t>
            </a:r>
          </a:p>
          <a:p>
            <a:pPr lvl="2">
              <a:buNone/>
            </a:pPr>
            <a:endParaRPr lang="fr-FR" sz="2400" dirty="0" smtClean="0"/>
          </a:p>
          <a:p>
            <a:pPr lvl="2">
              <a:buNone/>
            </a:pPr>
            <a:r>
              <a:rPr lang="fr-FR" sz="2400" dirty="0" smtClean="0"/>
              <a:t>	- crevettes</a:t>
            </a:r>
          </a:p>
          <a:p>
            <a:pPr lvl="2">
              <a:buNone/>
            </a:pPr>
            <a:endParaRPr lang="fr-FR" sz="2400" dirty="0" smtClean="0"/>
          </a:p>
          <a:p>
            <a:pPr lvl="2">
              <a:buNone/>
            </a:pPr>
            <a:r>
              <a:rPr lang="fr-FR" sz="2400" dirty="0" smtClean="0"/>
              <a:t>	- araignées</a:t>
            </a:r>
            <a:endParaRPr lang="fr-FR"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12</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pic>
        <p:nvPicPr>
          <p:cNvPr id="6" name="Image 5" descr="galathée.jpg"/>
          <p:cNvPicPr>
            <a:picLocks noChangeAspect="1"/>
          </p:cNvPicPr>
          <p:nvPr/>
        </p:nvPicPr>
        <p:blipFill>
          <a:blip r:embed="rId2" cstate="print"/>
          <a:stretch>
            <a:fillRect/>
          </a:stretch>
        </p:blipFill>
        <p:spPr>
          <a:xfrm>
            <a:off x="5796136" y="476672"/>
            <a:ext cx="2857500" cy="1857375"/>
          </a:xfrm>
          <a:prstGeom prst="rect">
            <a:avLst/>
          </a:prstGeom>
        </p:spPr>
      </p:pic>
      <p:pic>
        <p:nvPicPr>
          <p:cNvPr id="7" name="Image 6" descr="langouste.jpg"/>
          <p:cNvPicPr>
            <a:picLocks noChangeAspect="1"/>
          </p:cNvPicPr>
          <p:nvPr/>
        </p:nvPicPr>
        <p:blipFill>
          <a:blip r:embed="rId3" cstate="print"/>
          <a:stretch>
            <a:fillRect/>
          </a:stretch>
        </p:blipFill>
        <p:spPr>
          <a:xfrm>
            <a:off x="3059832" y="1700808"/>
            <a:ext cx="2736304" cy="2088232"/>
          </a:xfrm>
          <a:prstGeom prst="rect">
            <a:avLst/>
          </a:prstGeom>
        </p:spPr>
      </p:pic>
      <p:pic>
        <p:nvPicPr>
          <p:cNvPr id="8" name="Image 7" descr="cigale.jpg"/>
          <p:cNvPicPr>
            <a:picLocks noChangeAspect="1"/>
          </p:cNvPicPr>
          <p:nvPr/>
        </p:nvPicPr>
        <p:blipFill>
          <a:blip r:embed="rId4" cstate="print"/>
          <a:stretch>
            <a:fillRect/>
          </a:stretch>
        </p:blipFill>
        <p:spPr>
          <a:xfrm>
            <a:off x="5940152" y="3356992"/>
            <a:ext cx="2505075" cy="1838325"/>
          </a:xfrm>
          <a:prstGeom prst="rect">
            <a:avLst/>
          </a:prstGeom>
        </p:spPr>
      </p:pic>
      <p:pic>
        <p:nvPicPr>
          <p:cNvPr id="9" name="Image 8" descr="araignée.jpg"/>
          <p:cNvPicPr>
            <a:picLocks noChangeAspect="1"/>
          </p:cNvPicPr>
          <p:nvPr/>
        </p:nvPicPr>
        <p:blipFill>
          <a:blip r:embed="rId5" cstate="print"/>
          <a:stretch>
            <a:fillRect/>
          </a:stretch>
        </p:blipFill>
        <p:spPr>
          <a:xfrm>
            <a:off x="3131840" y="4653136"/>
            <a:ext cx="2743200" cy="18002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404664"/>
            <a:ext cx="7467600" cy="6069288"/>
          </a:xfrm>
        </p:spPr>
        <p:txBody>
          <a:bodyPr/>
          <a:lstStyle/>
          <a:p>
            <a:r>
              <a:rPr lang="fr-FR" dirty="0" smtClean="0"/>
              <a:t>Nous allons trouver des ascidies:</a:t>
            </a:r>
          </a:p>
          <a:p>
            <a:pPr>
              <a:buNone/>
            </a:pPr>
            <a:r>
              <a:rPr lang="fr-FR" dirty="0" smtClean="0"/>
              <a:t>			- </a:t>
            </a:r>
            <a:r>
              <a:rPr lang="fr-FR" dirty="0" err="1" smtClean="0"/>
              <a:t>clavelines</a:t>
            </a: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r>
              <a:rPr lang="fr-FR" dirty="0" smtClean="0"/>
              <a:t>			- ascidie rouge</a:t>
            </a:r>
          </a:p>
          <a:p>
            <a:pPr>
              <a:buNone/>
            </a:pPr>
            <a:r>
              <a:rPr lang="fr-FR" dirty="0" smtClean="0"/>
              <a:t>			</a:t>
            </a:r>
            <a:endParaRPr lang="fr-FR"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13</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pic>
        <p:nvPicPr>
          <p:cNvPr id="6" name="Image 5" descr="clavellines.jpg"/>
          <p:cNvPicPr>
            <a:picLocks noChangeAspect="1"/>
          </p:cNvPicPr>
          <p:nvPr/>
        </p:nvPicPr>
        <p:blipFill>
          <a:blip r:embed="rId2" cstate="print"/>
          <a:stretch>
            <a:fillRect/>
          </a:stretch>
        </p:blipFill>
        <p:spPr>
          <a:xfrm>
            <a:off x="2771800" y="1268760"/>
            <a:ext cx="2971800" cy="2209455"/>
          </a:xfrm>
          <a:prstGeom prst="rect">
            <a:avLst/>
          </a:prstGeom>
        </p:spPr>
      </p:pic>
      <p:pic>
        <p:nvPicPr>
          <p:cNvPr id="7" name="Image 6" descr="ascidie.jpg"/>
          <p:cNvPicPr>
            <a:picLocks noChangeAspect="1"/>
          </p:cNvPicPr>
          <p:nvPr/>
        </p:nvPicPr>
        <p:blipFill>
          <a:blip r:embed="rId3" cstate="print"/>
          <a:stretch>
            <a:fillRect/>
          </a:stretch>
        </p:blipFill>
        <p:spPr>
          <a:xfrm>
            <a:off x="2771800" y="4005064"/>
            <a:ext cx="3038302" cy="22571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404664"/>
            <a:ext cx="7467600" cy="6069288"/>
          </a:xfrm>
        </p:spPr>
        <p:txBody>
          <a:bodyPr/>
          <a:lstStyle/>
          <a:p>
            <a:r>
              <a:rPr lang="fr-FR" dirty="0" smtClean="0"/>
              <a:t>Nous allons trouver des poissons:</a:t>
            </a:r>
          </a:p>
          <a:p>
            <a:pPr>
              <a:buNone/>
            </a:pPr>
            <a:r>
              <a:rPr lang="fr-FR" dirty="0" smtClean="0"/>
              <a:t>	- congre</a:t>
            </a:r>
          </a:p>
          <a:p>
            <a:pPr>
              <a:buNone/>
            </a:pPr>
            <a:r>
              <a:rPr lang="fr-FR" dirty="0" smtClean="0"/>
              <a:t>	- </a:t>
            </a:r>
            <a:r>
              <a:rPr lang="fr-FR" dirty="0" err="1" smtClean="0"/>
              <a:t>muréne</a:t>
            </a:r>
            <a:endParaRPr lang="fr-FR" dirty="0" smtClean="0"/>
          </a:p>
          <a:p>
            <a:pPr>
              <a:buNone/>
            </a:pPr>
            <a:r>
              <a:rPr lang="fr-FR" dirty="0" smtClean="0"/>
              <a:t>	- </a:t>
            </a:r>
            <a:r>
              <a:rPr lang="fr-FR" dirty="0" err="1" smtClean="0"/>
              <a:t>blénie</a:t>
            </a:r>
            <a:endParaRPr lang="fr-FR" dirty="0" smtClean="0"/>
          </a:p>
          <a:p>
            <a:pPr>
              <a:buNone/>
            </a:pPr>
            <a:r>
              <a:rPr lang="fr-FR" dirty="0" smtClean="0"/>
              <a:t>	- rascasses</a:t>
            </a:r>
          </a:p>
          <a:p>
            <a:pPr>
              <a:buNone/>
            </a:pPr>
            <a:r>
              <a:rPr lang="fr-FR" dirty="0" smtClean="0"/>
              <a:t>	- coquette</a:t>
            </a:r>
          </a:p>
          <a:p>
            <a:pPr>
              <a:buNone/>
            </a:pPr>
            <a:r>
              <a:rPr lang="fr-FR" dirty="0" smtClean="0"/>
              <a:t>	- </a:t>
            </a:r>
            <a:r>
              <a:rPr lang="fr-FR" dirty="0" err="1" smtClean="0"/>
              <a:t>apogon</a:t>
            </a:r>
            <a:endParaRPr lang="fr-FR" dirty="0" smtClean="0"/>
          </a:p>
          <a:p>
            <a:pPr>
              <a:buNone/>
            </a:pPr>
            <a:r>
              <a:rPr lang="fr-FR" dirty="0" smtClean="0"/>
              <a:t>	- girelle</a:t>
            </a:r>
          </a:p>
          <a:p>
            <a:pPr>
              <a:buNone/>
            </a:pPr>
            <a:endParaRPr lang="fr-FR"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14</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pic>
        <p:nvPicPr>
          <p:cNvPr id="6" name="Image 5" descr="rascasse.jpg"/>
          <p:cNvPicPr>
            <a:picLocks noChangeAspect="1"/>
          </p:cNvPicPr>
          <p:nvPr/>
        </p:nvPicPr>
        <p:blipFill>
          <a:blip r:embed="rId2" cstate="print"/>
          <a:stretch>
            <a:fillRect/>
          </a:stretch>
        </p:blipFill>
        <p:spPr>
          <a:xfrm>
            <a:off x="3563888" y="836712"/>
            <a:ext cx="2232248" cy="1512168"/>
          </a:xfrm>
          <a:prstGeom prst="rect">
            <a:avLst/>
          </a:prstGeom>
        </p:spPr>
      </p:pic>
      <p:pic>
        <p:nvPicPr>
          <p:cNvPr id="7" name="Image 6" descr="girelle.jpg"/>
          <p:cNvPicPr>
            <a:picLocks noChangeAspect="1"/>
          </p:cNvPicPr>
          <p:nvPr/>
        </p:nvPicPr>
        <p:blipFill>
          <a:blip r:embed="rId3" cstate="print"/>
          <a:stretch>
            <a:fillRect/>
          </a:stretch>
        </p:blipFill>
        <p:spPr>
          <a:xfrm>
            <a:off x="5796136" y="2420888"/>
            <a:ext cx="2343150" cy="1552575"/>
          </a:xfrm>
          <a:prstGeom prst="rect">
            <a:avLst/>
          </a:prstGeom>
        </p:spPr>
      </p:pic>
      <p:pic>
        <p:nvPicPr>
          <p:cNvPr id="8" name="Image 7" descr="coquette.jpg"/>
          <p:cNvPicPr>
            <a:picLocks noChangeAspect="1"/>
          </p:cNvPicPr>
          <p:nvPr/>
        </p:nvPicPr>
        <p:blipFill>
          <a:blip r:embed="rId4" cstate="print"/>
          <a:stretch>
            <a:fillRect/>
          </a:stretch>
        </p:blipFill>
        <p:spPr>
          <a:xfrm>
            <a:off x="1979712" y="3573016"/>
            <a:ext cx="2913611" cy="2172217"/>
          </a:xfrm>
          <a:prstGeom prst="rect">
            <a:avLst/>
          </a:prstGeom>
        </p:spPr>
      </p:pic>
      <p:pic>
        <p:nvPicPr>
          <p:cNvPr id="10" name="Image 9" descr="apogon.jpg"/>
          <p:cNvPicPr>
            <a:picLocks noChangeAspect="1"/>
          </p:cNvPicPr>
          <p:nvPr/>
        </p:nvPicPr>
        <p:blipFill>
          <a:blip r:embed="rId5" cstate="print"/>
          <a:stretch>
            <a:fillRect/>
          </a:stretch>
        </p:blipFill>
        <p:spPr>
          <a:xfrm>
            <a:off x="4932040" y="4581128"/>
            <a:ext cx="2962275" cy="19716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476672"/>
            <a:ext cx="7467600" cy="5997280"/>
          </a:xfrm>
        </p:spPr>
        <p:txBody>
          <a:bodyPr/>
          <a:lstStyle/>
          <a:p>
            <a:r>
              <a:rPr lang="fr-FR" dirty="0" smtClean="0"/>
              <a:t>Et enfin quelques échinodermes comme les oursins, les étoiles de mer ou les concombres.</a:t>
            </a:r>
          </a:p>
          <a:p>
            <a:endParaRPr lang="fr-FR" dirty="0" smtClean="0"/>
          </a:p>
          <a:p>
            <a:r>
              <a:rPr lang="fr-FR" dirty="0" smtClean="0">
                <a:solidFill>
                  <a:srgbClr val="FF0000"/>
                </a:solidFill>
              </a:rPr>
              <a:t>Pensez à être attentif à la diversité des formes rencontrées, et à ne pas hésiter à regarder dans tous les trous en vous rapprochant. </a:t>
            </a:r>
          </a:p>
          <a:p>
            <a:endParaRPr lang="fr-FR" dirty="0" smtClean="0">
              <a:solidFill>
                <a:srgbClr val="FF0000"/>
              </a:solidFill>
            </a:endParaRPr>
          </a:p>
          <a:p>
            <a:r>
              <a:rPr lang="fr-FR" dirty="0" smtClean="0">
                <a:solidFill>
                  <a:srgbClr val="0070C0"/>
                </a:solidFill>
              </a:rPr>
              <a:t>Se rapprocher du milieu, nécessite une stabilisation parfaite fruit de votre enseignement</a:t>
            </a:r>
          </a:p>
          <a:p>
            <a:pPr>
              <a:buNone/>
            </a:pPr>
            <a:endParaRPr lang="fr-FR" dirty="0" smtClean="0">
              <a:solidFill>
                <a:srgbClr val="0070C0"/>
              </a:solidFill>
            </a:endParaRPr>
          </a:p>
          <a:p>
            <a:r>
              <a:rPr lang="fr-FR" dirty="0" smtClean="0">
                <a:solidFill>
                  <a:srgbClr val="FF0000"/>
                </a:solidFill>
              </a:rPr>
              <a:t>Pensez à vous munir d’une lampe</a:t>
            </a:r>
          </a:p>
          <a:p>
            <a:endParaRPr lang="fr-FR" dirty="0">
              <a:solidFill>
                <a:srgbClr val="FF0000"/>
              </a:solidFill>
            </a:endParaRPr>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15</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78098"/>
          </a:xfrm>
        </p:spPr>
        <p:txBody>
          <a:bodyPr>
            <a:normAutofit/>
          </a:bodyPr>
          <a:lstStyle/>
          <a:p>
            <a:pPr algn="ctr"/>
            <a:r>
              <a:rPr lang="fr-FR" sz="3600" dirty="0" smtClean="0">
                <a:solidFill>
                  <a:srgbClr val="0070C0"/>
                </a:solidFill>
              </a:rPr>
              <a:t>Les Fonds Sablonneux</a:t>
            </a:r>
            <a:endParaRPr lang="fr-FR" sz="3600" dirty="0">
              <a:solidFill>
                <a:srgbClr val="0070C0"/>
              </a:solidFill>
            </a:endParaRPr>
          </a:p>
        </p:txBody>
      </p:sp>
      <p:sp>
        <p:nvSpPr>
          <p:cNvPr id="3" name="Espace réservé du contenu 2"/>
          <p:cNvSpPr>
            <a:spLocks noGrp="1"/>
          </p:cNvSpPr>
          <p:nvPr>
            <p:ph sz="quarter" idx="1"/>
          </p:nvPr>
        </p:nvSpPr>
        <p:spPr>
          <a:xfrm>
            <a:off x="457200" y="1196752"/>
            <a:ext cx="7467600" cy="5277200"/>
          </a:xfrm>
        </p:spPr>
        <p:txBody>
          <a:bodyPr/>
          <a:lstStyle/>
          <a:p>
            <a:pPr>
              <a:buNone/>
            </a:pPr>
            <a:endParaRPr lang="fr-FR" dirty="0" smtClean="0"/>
          </a:p>
          <a:p>
            <a:pPr>
              <a:buNone/>
            </a:pPr>
            <a:r>
              <a:rPr lang="fr-FR" dirty="0" smtClean="0"/>
              <a:t>Ils paraissent vides et dénués de vie, mais on y découvre une diversité de vie qui appris à se cacher et se fondre dans le paysage.</a:t>
            </a:r>
          </a:p>
          <a:p>
            <a:pPr>
              <a:buNone/>
            </a:pPr>
            <a:endParaRPr lang="fr-FR" dirty="0" smtClean="0"/>
          </a:p>
          <a:p>
            <a:pPr>
              <a:buNone/>
            </a:pPr>
            <a:r>
              <a:rPr lang="fr-FR" dirty="0" smtClean="0"/>
              <a:t>La vie s’aplatie, s’enfouie, change de couleur et souvent n’est trahie que par quelques orifices, le reflet d’un œil ou un mouvement furtif.</a:t>
            </a:r>
          </a:p>
          <a:p>
            <a:pPr>
              <a:buNone/>
            </a:pPr>
            <a:endParaRPr lang="fr-FR" dirty="0" smtClean="0"/>
          </a:p>
          <a:p>
            <a:pPr>
              <a:buNone/>
            </a:pPr>
            <a:r>
              <a:rPr lang="fr-FR" dirty="0" smtClean="0">
                <a:solidFill>
                  <a:srgbClr val="FF0000"/>
                </a:solidFill>
              </a:rPr>
              <a:t>Il convient donc de se déplacer en rasant le fond en prenant garde à ne pas remuer les sédiments et en étant très attentif.</a:t>
            </a:r>
            <a:endParaRPr lang="fr-FR" dirty="0">
              <a:solidFill>
                <a:srgbClr val="FF0000"/>
              </a:solidFill>
            </a:endParaRPr>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16</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332656"/>
            <a:ext cx="7467600" cy="6141296"/>
          </a:xfrm>
        </p:spPr>
        <p:txBody>
          <a:bodyPr/>
          <a:lstStyle/>
          <a:p>
            <a:r>
              <a:rPr lang="fr-FR" dirty="0" smtClean="0"/>
              <a:t>Les espèces les plus présentes seront certains mollusques comme la seiche, des poissons comme les raies, les vives, les serrans, les blennies ou les rougets grondins,  des spirographes, certaines étoiles de mer et parfois des alcyonaires et bien entendu des coquillages.</a:t>
            </a:r>
          </a:p>
          <a:p>
            <a:pPr>
              <a:buNone/>
            </a:pPr>
            <a:endParaRPr lang="fr-FR" dirty="0" smtClean="0"/>
          </a:p>
          <a:p>
            <a:pPr>
              <a:buNone/>
            </a:pPr>
            <a:endParaRPr lang="fr-FR"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17</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pic>
        <p:nvPicPr>
          <p:cNvPr id="6" name="Image 5" descr="résumé fonds sablonneux.jpg"/>
          <p:cNvPicPr>
            <a:picLocks noChangeAspect="1"/>
          </p:cNvPicPr>
          <p:nvPr/>
        </p:nvPicPr>
        <p:blipFill>
          <a:blip r:embed="rId2" cstate="print"/>
          <a:stretch>
            <a:fillRect/>
          </a:stretch>
        </p:blipFill>
        <p:spPr>
          <a:xfrm>
            <a:off x="1475656" y="2852936"/>
            <a:ext cx="5514975" cy="37994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Club Ecole de Plongée de l'Odyssée - PP2</a:t>
            </a:r>
            <a:endParaRPr lang="fr-FR"/>
          </a:p>
        </p:txBody>
      </p:sp>
      <p:sp>
        <p:nvSpPr>
          <p:cNvPr id="3" name="Espace réservé du numéro de diapositive 2"/>
          <p:cNvSpPr>
            <a:spLocks noGrp="1"/>
          </p:cNvSpPr>
          <p:nvPr>
            <p:ph type="sldNum" sz="quarter" idx="12"/>
          </p:nvPr>
        </p:nvSpPr>
        <p:spPr/>
        <p:txBody>
          <a:bodyPr/>
          <a:lstStyle/>
          <a:p>
            <a:fld id="{7FD9C9C7-4F35-4C54-82B7-66EC8569FB4C}" type="slidenum">
              <a:rPr lang="fr-FR" smtClean="0"/>
              <a:pPr/>
              <a:t>18</a:t>
            </a:fld>
            <a:endParaRPr lang="fr-FR"/>
          </a:p>
        </p:txBody>
      </p:sp>
      <p:pic>
        <p:nvPicPr>
          <p:cNvPr id="4" name="Image 3" descr="alcyonnaire2.jpg"/>
          <p:cNvPicPr>
            <a:picLocks noChangeAspect="1"/>
          </p:cNvPicPr>
          <p:nvPr/>
        </p:nvPicPr>
        <p:blipFill>
          <a:blip r:embed="rId2" cstate="print"/>
          <a:stretch>
            <a:fillRect/>
          </a:stretch>
        </p:blipFill>
        <p:spPr>
          <a:xfrm>
            <a:off x="2987824" y="116632"/>
            <a:ext cx="3142211" cy="2360815"/>
          </a:xfrm>
          <a:prstGeom prst="rect">
            <a:avLst/>
          </a:prstGeom>
        </p:spPr>
      </p:pic>
      <p:pic>
        <p:nvPicPr>
          <p:cNvPr id="5" name="Image 4" descr="étoile de mer.jpg"/>
          <p:cNvPicPr>
            <a:picLocks noChangeAspect="1"/>
          </p:cNvPicPr>
          <p:nvPr/>
        </p:nvPicPr>
        <p:blipFill>
          <a:blip r:embed="rId3" cstate="print"/>
          <a:stretch>
            <a:fillRect/>
          </a:stretch>
        </p:blipFill>
        <p:spPr>
          <a:xfrm>
            <a:off x="179512" y="260648"/>
            <a:ext cx="2520280" cy="1728192"/>
          </a:xfrm>
          <a:prstGeom prst="rect">
            <a:avLst/>
          </a:prstGeom>
        </p:spPr>
      </p:pic>
      <p:pic>
        <p:nvPicPr>
          <p:cNvPr id="6" name="Image 5" descr="seiche.jpg"/>
          <p:cNvPicPr>
            <a:picLocks noChangeAspect="1"/>
          </p:cNvPicPr>
          <p:nvPr/>
        </p:nvPicPr>
        <p:blipFill>
          <a:blip r:embed="rId4" cstate="print"/>
          <a:stretch>
            <a:fillRect/>
          </a:stretch>
        </p:blipFill>
        <p:spPr>
          <a:xfrm>
            <a:off x="467544" y="2204864"/>
            <a:ext cx="2352502" cy="1571105"/>
          </a:xfrm>
          <a:prstGeom prst="rect">
            <a:avLst/>
          </a:prstGeom>
        </p:spPr>
      </p:pic>
      <p:pic>
        <p:nvPicPr>
          <p:cNvPr id="7" name="Image 6" descr="raie torpille.jpg"/>
          <p:cNvPicPr>
            <a:picLocks noChangeAspect="1"/>
          </p:cNvPicPr>
          <p:nvPr/>
        </p:nvPicPr>
        <p:blipFill>
          <a:blip r:embed="rId5" cstate="print"/>
          <a:stretch>
            <a:fillRect/>
          </a:stretch>
        </p:blipFill>
        <p:spPr>
          <a:xfrm>
            <a:off x="251520" y="4293096"/>
            <a:ext cx="3100647" cy="1984617"/>
          </a:xfrm>
          <a:prstGeom prst="rect">
            <a:avLst/>
          </a:prstGeom>
        </p:spPr>
      </p:pic>
      <p:pic>
        <p:nvPicPr>
          <p:cNvPr id="8" name="Image 7" descr="rouget grondin.jpg"/>
          <p:cNvPicPr>
            <a:picLocks noChangeAspect="1"/>
          </p:cNvPicPr>
          <p:nvPr/>
        </p:nvPicPr>
        <p:blipFill>
          <a:blip r:embed="rId6" cstate="print"/>
          <a:stretch>
            <a:fillRect/>
          </a:stretch>
        </p:blipFill>
        <p:spPr>
          <a:xfrm>
            <a:off x="6300192" y="332656"/>
            <a:ext cx="2273852" cy="1656184"/>
          </a:xfrm>
          <a:prstGeom prst="rect">
            <a:avLst/>
          </a:prstGeom>
        </p:spPr>
      </p:pic>
      <p:pic>
        <p:nvPicPr>
          <p:cNvPr id="9" name="Image 8" descr="natice.jpg"/>
          <p:cNvPicPr>
            <a:picLocks noChangeAspect="1"/>
          </p:cNvPicPr>
          <p:nvPr/>
        </p:nvPicPr>
        <p:blipFill>
          <a:blip r:embed="rId7" cstate="print"/>
          <a:stretch>
            <a:fillRect/>
          </a:stretch>
        </p:blipFill>
        <p:spPr>
          <a:xfrm>
            <a:off x="5436096" y="2492896"/>
            <a:ext cx="2952323" cy="2202688"/>
          </a:xfrm>
          <a:prstGeom prst="rect">
            <a:avLst/>
          </a:prstGeom>
        </p:spPr>
      </p:pic>
      <p:sp>
        <p:nvSpPr>
          <p:cNvPr id="11" name="ZoneTexte 10"/>
          <p:cNvSpPr txBox="1"/>
          <p:nvPr/>
        </p:nvSpPr>
        <p:spPr>
          <a:xfrm>
            <a:off x="7452320" y="4869160"/>
            <a:ext cx="833883" cy="369332"/>
          </a:xfrm>
          <a:prstGeom prst="rect">
            <a:avLst/>
          </a:prstGeom>
          <a:noFill/>
        </p:spPr>
        <p:txBody>
          <a:bodyPr wrap="square" rtlCol="0">
            <a:spAutoFit/>
          </a:bodyPr>
          <a:lstStyle/>
          <a:p>
            <a:r>
              <a:rPr lang="fr-FR" dirty="0" smtClean="0"/>
              <a:t>natice</a:t>
            </a:r>
            <a:endParaRPr lang="fr-FR" dirty="0"/>
          </a:p>
        </p:txBody>
      </p:sp>
      <p:pic>
        <p:nvPicPr>
          <p:cNvPr id="12" name="Image 11" descr="cacher dans la sable.jpg"/>
          <p:cNvPicPr>
            <a:picLocks noChangeAspect="1"/>
          </p:cNvPicPr>
          <p:nvPr/>
        </p:nvPicPr>
        <p:blipFill>
          <a:blip r:embed="rId8" cstate="print"/>
          <a:stretch>
            <a:fillRect/>
          </a:stretch>
        </p:blipFill>
        <p:spPr>
          <a:xfrm>
            <a:off x="3995936" y="5013176"/>
            <a:ext cx="2592288" cy="15841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06090"/>
          </a:xfrm>
        </p:spPr>
        <p:txBody>
          <a:bodyPr>
            <a:normAutofit/>
          </a:bodyPr>
          <a:lstStyle/>
          <a:p>
            <a:pPr algn="ctr"/>
            <a:r>
              <a:rPr lang="fr-FR" sz="3600" dirty="0" smtClean="0">
                <a:solidFill>
                  <a:srgbClr val="0070C0"/>
                </a:solidFill>
              </a:rPr>
              <a:t>Les Herbiers</a:t>
            </a:r>
            <a:endParaRPr lang="fr-FR" sz="3600" dirty="0">
              <a:solidFill>
                <a:srgbClr val="0070C0"/>
              </a:solidFill>
            </a:endParaRPr>
          </a:p>
        </p:txBody>
      </p:sp>
      <p:sp>
        <p:nvSpPr>
          <p:cNvPr id="3" name="Espace réservé du contenu 2"/>
          <p:cNvSpPr>
            <a:spLocks noGrp="1"/>
          </p:cNvSpPr>
          <p:nvPr>
            <p:ph sz="quarter" idx="1"/>
          </p:nvPr>
        </p:nvSpPr>
        <p:spPr>
          <a:xfrm>
            <a:off x="457200" y="1052736"/>
            <a:ext cx="7467600" cy="5421216"/>
          </a:xfrm>
        </p:spPr>
        <p:txBody>
          <a:bodyPr/>
          <a:lstStyle/>
          <a:p>
            <a:r>
              <a:rPr lang="fr-FR" dirty="0" smtClean="0"/>
              <a:t>Ils servent de refuge ou de support à des milliers d’espèces vivantes. Les Herbiers ne se trouvent pas à des profondeurs très importantes car ils ont besoin de la lumière. De nombreux juvéniles s’y développent. </a:t>
            </a:r>
            <a:r>
              <a:rPr lang="fr-FR" dirty="0" smtClean="0">
                <a:solidFill>
                  <a:srgbClr val="FF0000"/>
                </a:solidFill>
              </a:rPr>
              <a:t>Attention: La posidonie </a:t>
            </a:r>
            <a:r>
              <a:rPr lang="fr-FR" dirty="0" smtClean="0">
                <a:solidFill>
                  <a:srgbClr val="FF0000"/>
                </a:solidFill>
              </a:rPr>
              <a:t>qui est une plante à fleur est </a:t>
            </a:r>
            <a:r>
              <a:rPr lang="fr-FR" dirty="0" smtClean="0">
                <a:solidFill>
                  <a:srgbClr val="FF0000"/>
                </a:solidFill>
              </a:rPr>
              <a:t>une espèce protégée en France. </a:t>
            </a:r>
          </a:p>
          <a:p>
            <a:endParaRPr lang="fr-FR" dirty="0" smtClean="0">
              <a:solidFill>
                <a:srgbClr val="FF0000"/>
              </a:solidFill>
            </a:endParaRPr>
          </a:p>
          <a:p>
            <a:r>
              <a:rPr lang="fr-FR" dirty="0" smtClean="0"/>
              <a:t>La vie s’y développe aussi bien dans le sol, que sur les feuilles ou au pied.</a:t>
            </a:r>
          </a:p>
          <a:p>
            <a:endParaRPr lang="fr-FR" dirty="0" smtClean="0"/>
          </a:p>
          <a:p>
            <a:endParaRPr lang="fr-FR"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19</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7FD9C9C7-4F35-4C54-82B7-66EC8569FB4C}" type="slidenum">
              <a:rPr lang="fr-FR" smtClean="0"/>
              <a:pPr/>
              <a:t>2</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sp>
        <p:nvSpPr>
          <p:cNvPr id="6" name="Titre 1"/>
          <p:cNvSpPr>
            <a:spLocks noGrp="1"/>
          </p:cNvSpPr>
          <p:nvPr>
            <p:ph sz="quarter" idx="1"/>
          </p:nvPr>
        </p:nvSpPr>
        <p:spPr>
          <a:xfrm>
            <a:off x="457200" y="333375"/>
            <a:ext cx="7467600" cy="6140450"/>
          </a:xfrm>
        </p:spPr>
        <p:txBody>
          <a:bodyPr/>
          <a:lstStyle/>
          <a:p>
            <a:r>
              <a:rPr lang="fr-FR" dirty="0" smtClean="0"/>
              <a:t>En tant que futur N2 vous serez amené à faire des plongées jusqu’à 40 m. </a:t>
            </a:r>
          </a:p>
          <a:p>
            <a:endParaRPr lang="fr-FR" dirty="0" smtClean="0"/>
          </a:p>
          <a:p>
            <a:r>
              <a:rPr lang="fr-FR" dirty="0" smtClean="0"/>
              <a:t>Cela tombe bien car c’est la zone des 0-40 m qui est la plus peuplée.</a:t>
            </a:r>
          </a:p>
          <a:p>
            <a:pPr>
              <a:buNone/>
            </a:pPr>
            <a:endParaRPr lang="fr-FR" dirty="0" smtClean="0"/>
          </a:p>
          <a:p>
            <a:r>
              <a:rPr lang="fr-FR" dirty="0" smtClean="0"/>
              <a:t>Une plongée réussie tient souvent aux choses que l’on peut découvrir. </a:t>
            </a:r>
          </a:p>
          <a:p>
            <a:pPr>
              <a:buNone/>
            </a:pPr>
            <a:endParaRPr lang="fr-FR" dirty="0" smtClean="0"/>
          </a:p>
          <a:p>
            <a:r>
              <a:rPr lang="fr-FR" dirty="0" smtClean="0"/>
              <a:t>Le but principal de ce cours sera donc de vous fournir les outils nécessaires à la découverte de la faune et la flore en fonction des milieux que vous rencontrerez et d’avoir un comportement adéquat.</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Club Ecole de Plongée de l'Odyssée - PP2</a:t>
            </a:r>
            <a:endParaRPr lang="fr-FR"/>
          </a:p>
        </p:txBody>
      </p:sp>
      <p:sp>
        <p:nvSpPr>
          <p:cNvPr id="3" name="Espace réservé du numéro de diapositive 2"/>
          <p:cNvSpPr>
            <a:spLocks noGrp="1"/>
          </p:cNvSpPr>
          <p:nvPr>
            <p:ph type="sldNum" sz="quarter" idx="12"/>
          </p:nvPr>
        </p:nvSpPr>
        <p:spPr/>
        <p:txBody>
          <a:bodyPr/>
          <a:lstStyle/>
          <a:p>
            <a:fld id="{7FD9C9C7-4F35-4C54-82B7-66EC8569FB4C}" type="slidenum">
              <a:rPr lang="fr-FR" smtClean="0"/>
              <a:pPr/>
              <a:t>20</a:t>
            </a:fld>
            <a:endParaRPr lang="fr-FR"/>
          </a:p>
        </p:txBody>
      </p:sp>
      <p:pic>
        <p:nvPicPr>
          <p:cNvPr id="4" name="Image 3" descr="liévre de mer.jpg"/>
          <p:cNvPicPr>
            <a:picLocks noChangeAspect="1"/>
          </p:cNvPicPr>
          <p:nvPr/>
        </p:nvPicPr>
        <p:blipFill>
          <a:blip r:embed="rId2" cstate="print"/>
          <a:stretch>
            <a:fillRect/>
          </a:stretch>
        </p:blipFill>
        <p:spPr>
          <a:xfrm>
            <a:off x="251520" y="116632"/>
            <a:ext cx="2656311" cy="1999211"/>
          </a:xfrm>
          <a:prstGeom prst="rect">
            <a:avLst/>
          </a:prstGeom>
        </p:spPr>
      </p:pic>
      <p:pic>
        <p:nvPicPr>
          <p:cNvPr id="5" name="Image 4" descr="banc de saupe.jpg"/>
          <p:cNvPicPr>
            <a:picLocks noChangeAspect="1"/>
          </p:cNvPicPr>
          <p:nvPr/>
        </p:nvPicPr>
        <p:blipFill>
          <a:blip r:embed="rId3" cstate="print"/>
          <a:stretch>
            <a:fillRect/>
          </a:stretch>
        </p:blipFill>
        <p:spPr>
          <a:xfrm>
            <a:off x="3491880" y="620688"/>
            <a:ext cx="2010469" cy="1665298"/>
          </a:xfrm>
          <a:prstGeom prst="rect">
            <a:avLst/>
          </a:prstGeom>
        </p:spPr>
      </p:pic>
      <p:pic>
        <p:nvPicPr>
          <p:cNvPr id="6" name="Image 5" descr="grande nacre.jpg"/>
          <p:cNvPicPr>
            <a:picLocks noChangeAspect="1"/>
          </p:cNvPicPr>
          <p:nvPr/>
        </p:nvPicPr>
        <p:blipFill>
          <a:blip r:embed="rId4" cstate="print"/>
          <a:stretch>
            <a:fillRect/>
          </a:stretch>
        </p:blipFill>
        <p:spPr>
          <a:xfrm>
            <a:off x="6084168" y="1412776"/>
            <a:ext cx="2021521" cy="3067135"/>
          </a:xfrm>
          <a:prstGeom prst="rect">
            <a:avLst/>
          </a:prstGeom>
        </p:spPr>
      </p:pic>
      <p:pic>
        <p:nvPicPr>
          <p:cNvPr id="7" name="Image 6" descr="syngnathe et hippocampe.jpg"/>
          <p:cNvPicPr>
            <a:picLocks noChangeAspect="1"/>
          </p:cNvPicPr>
          <p:nvPr/>
        </p:nvPicPr>
        <p:blipFill>
          <a:blip r:embed="rId5" cstate="print"/>
          <a:stretch>
            <a:fillRect/>
          </a:stretch>
        </p:blipFill>
        <p:spPr>
          <a:xfrm>
            <a:off x="611560" y="2636912"/>
            <a:ext cx="2808312" cy="2520280"/>
          </a:xfrm>
          <a:prstGeom prst="rect">
            <a:avLst/>
          </a:prstGeom>
        </p:spPr>
      </p:pic>
      <p:pic>
        <p:nvPicPr>
          <p:cNvPr id="8" name="Image 7" descr="labre vert.jpg"/>
          <p:cNvPicPr>
            <a:picLocks noChangeAspect="1"/>
          </p:cNvPicPr>
          <p:nvPr/>
        </p:nvPicPr>
        <p:blipFill>
          <a:blip r:embed="rId6" cstate="print"/>
          <a:stretch>
            <a:fillRect/>
          </a:stretch>
        </p:blipFill>
        <p:spPr>
          <a:xfrm>
            <a:off x="3851920" y="3429000"/>
            <a:ext cx="1950181" cy="1356610"/>
          </a:xfrm>
          <a:prstGeom prst="rect">
            <a:avLst/>
          </a:prstGeom>
        </p:spPr>
      </p:pic>
      <p:pic>
        <p:nvPicPr>
          <p:cNvPr id="9" name="Image 8" descr="anémone commensale.jpg"/>
          <p:cNvPicPr>
            <a:picLocks noChangeAspect="1"/>
          </p:cNvPicPr>
          <p:nvPr/>
        </p:nvPicPr>
        <p:blipFill>
          <a:blip r:embed="rId7" cstate="print"/>
          <a:stretch>
            <a:fillRect/>
          </a:stretch>
        </p:blipFill>
        <p:spPr>
          <a:xfrm>
            <a:off x="5724128" y="5157192"/>
            <a:ext cx="1970049" cy="1330712"/>
          </a:xfrm>
          <a:prstGeom prst="rect">
            <a:avLst/>
          </a:prstGeom>
        </p:spPr>
      </p:pic>
      <p:sp>
        <p:nvSpPr>
          <p:cNvPr id="11" name="ZoneTexte 10"/>
          <p:cNvSpPr txBox="1"/>
          <p:nvPr/>
        </p:nvSpPr>
        <p:spPr>
          <a:xfrm>
            <a:off x="395536" y="2276872"/>
            <a:ext cx="1667444" cy="369332"/>
          </a:xfrm>
          <a:prstGeom prst="rect">
            <a:avLst/>
          </a:prstGeom>
          <a:noFill/>
        </p:spPr>
        <p:txBody>
          <a:bodyPr wrap="none" rtlCol="0">
            <a:spAutoFit/>
          </a:bodyPr>
          <a:lstStyle/>
          <a:p>
            <a:r>
              <a:rPr lang="fr-FR" dirty="0" smtClean="0"/>
              <a:t>Lièvre de mer</a:t>
            </a:r>
            <a:endParaRPr lang="fr-FR" dirty="0"/>
          </a:p>
        </p:txBody>
      </p:sp>
      <p:sp>
        <p:nvSpPr>
          <p:cNvPr id="12" name="ZoneTexte 11"/>
          <p:cNvSpPr txBox="1"/>
          <p:nvPr/>
        </p:nvSpPr>
        <p:spPr>
          <a:xfrm>
            <a:off x="3851920" y="2564904"/>
            <a:ext cx="1725152" cy="369332"/>
          </a:xfrm>
          <a:prstGeom prst="rect">
            <a:avLst/>
          </a:prstGeom>
          <a:noFill/>
        </p:spPr>
        <p:txBody>
          <a:bodyPr wrap="none" rtlCol="0">
            <a:spAutoFit/>
          </a:bodyPr>
          <a:lstStyle/>
          <a:p>
            <a:r>
              <a:rPr lang="fr-FR" dirty="0" smtClean="0"/>
              <a:t>Banc de </a:t>
            </a:r>
            <a:r>
              <a:rPr lang="fr-FR" dirty="0" err="1" smtClean="0"/>
              <a:t>saupe</a:t>
            </a:r>
            <a:endParaRPr lang="fr-FR" dirty="0"/>
          </a:p>
        </p:txBody>
      </p:sp>
      <p:sp>
        <p:nvSpPr>
          <p:cNvPr id="13" name="ZoneTexte 12"/>
          <p:cNvSpPr txBox="1"/>
          <p:nvPr/>
        </p:nvSpPr>
        <p:spPr>
          <a:xfrm>
            <a:off x="755576" y="5589240"/>
            <a:ext cx="1463862" cy="369332"/>
          </a:xfrm>
          <a:prstGeom prst="rect">
            <a:avLst/>
          </a:prstGeom>
          <a:noFill/>
        </p:spPr>
        <p:txBody>
          <a:bodyPr wrap="none" rtlCol="0">
            <a:spAutoFit/>
          </a:bodyPr>
          <a:lstStyle/>
          <a:p>
            <a:r>
              <a:rPr lang="fr-FR" dirty="0" smtClean="0"/>
              <a:t>hippocampe</a:t>
            </a:r>
            <a:endParaRPr lang="fr-FR" dirty="0"/>
          </a:p>
        </p:txBody>
      </p:sp>
      <p:sp>
        <p:nvSpPr>
          <p:cNvPr id="14" name="ZoneTexte 13"/>
          <p:cNvSpPr txBox="1"/>
          <p:nvPr/>
        </p:nvSpPr>
        <p:spPr>
          <a:xfrm>
            <a:off x="3995936" y="5013176"/>
            <a:ext cx="1308371" cy="369332"/>
          </a:xfrm>
          <a:prstGeom prst="rect">
            <a:avLst/>
          </a:prstGeom>
          <a:noFill/>
        </p:spPr>
        <p:txBody>
          <a:bodyPr wrap="none" rtlCol="0">
            <a:spAutoFit/>
          </a:bodyPr>
          <a:lstStyle/>
          <a:p>
            <a:r>
              <a:rPr lang="fr-FR" dirty="0" smtClean="0"/>
              <a:t>Labre vert</a:t>
            </a:r>
            <a:endParaRPr lang="fr-FR" dirty="0"/>
          </a:p>
        </p:txBody>
      </p:sp>
      <p:sp>
        <p:nvSpPr>
          <p:cNvPr id="16" name="ZoneTexte 15"/>
          <p:cNvSpPr txBox="1"/>
          <p:nvPr/>
        </p:nvSpPr>
        <p:spPr>
          <a:xfrm>
            <a:off x="5868144" y="6525344"/>
            <a:ext cx="1146468" cy="369332"/>
          </a:xfrm>
          <a:prstGeom prst="rect">
            <a:avLst/>
          </a:prstGeom>
          <a:noFill/>
        </p:spPr>
        <p:txBody>
          <a:bodyPr wrap="none" rtlCol="0">
            <a:spAutoFit/>
          </a:bodyPr>
          <a:lstStyle/>
          <a:p>
            <a:r>
              <a:rPr lang="fr-FR" dirty="0" smtClean="0"/>
              <a:t>anémone</a:t>
            </a:r>
            <a:endParaRPr lang="fr-FR" dirty="0"/>
          </a:p>
        </p:txBody>
      </p:sp>
      <p:sp>
        <p:nvSpPr>
          <p:cNvPr id="17" name="ZoneTexte 16"/>
          <p:cNvSpPr txBox="1"/>
          <p:nvPr/>
        </p:nvSpPr>
        <p:spPr>
          <a:xfrm>
            <a:off x="6228184" y="4725144"/>
            <a:ext cx="1638590" cy="369332"/>
          </a:xfrm>
          <a:prstGeom prst="rect">
            <a:avLst/>
          </a:prstGeom>
          <a:noFill/>
        </p:spPr>
        <p:txBody>
          <a:bodyPr wrap="none" rtlCol="0">
            <a:spAutoFit/>
          </a:bodyPr>
          <a:lstStyle/>
          <a:p>
            <a:r>
              <a:rPr lang="fr-FR" dirty="0" smtClean="0"/>
              <a:t>Grande nacre</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06090"/>
          </a:xfrm>
        </p:spPr>
        <p:txBody>
          <a:bodyPr/>
          <a:lstStyle/>
          <a:p>
            <a:pPr algn="ctr"/>
            <a:r>
              <a:rPr lang="fr-FR" dirty="0" smtClean="0">
                <a:solidFill>
                  <a:srgbClr val="0070C0"/>
                </a:solidFill>
              </a:rPr>
              <a:t>La Pleine Eau</a:t>
            </a:r>
            <a:endParaRPr lang="fr-FR" dirty="0">
              <a:solidFill>
                <a:srgbClr val="0070C0"/>
              </a:solidFill>
            </a:endParaRPr>
          </a:p>
        </p:txBody>
      </p:sp>
      <p:sp>
        <p:nvSpPr>
          <p:cNvPr id="3" name="Espace réservé du contenu 2"/>
          <p:cNvSpPr>
            <a:spLocks noGrp="1"/>
          </p:cNvSpPr>
          <p:nvPr>
            <p:ph sz="quarter" idx="1"/>
          </p:nvPr>
        </p:nvSpPr>
        <p:spPr>
          <a:xfrm>
            <a:off x="457200" y="1052736"/>
            <a:ext cx="7467600" cy="5421216"/>
          </a:xfrm>
        </p:spPr>
        <p:txBody>
          <a:bodyPr/>
          <a:lstStyle/>
          <a:p>
            <a:endParaRPr lang="fr-FR" dirty="0" smtClean="0"/>
          </a:p>
          <a:p>
            <a:endParaRPr lang="fr-FR" dirty="0" smtClean="0"/>
          </a:p>
          <a:p>
            <a:endParaRPr lang="fr-FR" dirty="0" smtClean="0"/>
          </a:p>
          <a:p>
            <a:pPr>
              <a:buNone/>
            </a:pPr>
            <a:r>
              <a:rPr lang="fr-FR" dirty="0" smtClean="0"/>
              <a:t>En pleine eau, il n’y a pas de cachette, il suffira de lever de temps en temps la tête et de regarder la surface et il sera parfois possible de voir passer par exemple des bancs de barracudas, des dauphins ou même des tortues. C’est le paradis des chasseurs. Vous trouverez aussi des méduses (famille des Cnidaires).</a:t>
            </a:r>
            <a:endParaRPr lang="fr-FR"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21</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Club Ecole de Plongée de l'Odyssée - PP2</a:t>
            </a:r>
            <a:endParaRPr lang="fr-FR"/>
          </a:p>
        </p:txBody>
      </p:sp>
      <p:sp>
        <p:nvSpPr>
          <p:cNvPr id="3" name="Espace réservé du numéro de diapositive 2"/>
          <p:cNvSpPr>
            <a:spLocks noGrp="1"/>
          </p:cNvSpPr>
          <p:nvPr>
            <p:ph type="sldNum" sz="quarter" idx="12"/>
          </p:nvPr>
        </p:nvSpPr>
        <p:spPr/>
        <p:txBody>
          <a:bodyPr/>
          <a:lstStyle/>
          <a:p>
            <a:fld id="{7FD9C9C7-4F35-4C54-82B7-66EC8569FB4C}" type="slidenum">
              <a:rPr lang="fr-FR" smtClean="0"/>
              <a:pPr/>
              <a:t>22</a:t>
            </a:fld>
            <a:endParaRPr lang="fr-FR"/>
          </a:p>
        </p:txBody>
      </p:sp>
      <p:pic>
        <p:nvPicPr>
          <p:cNvPr id="4" name="Image 3" descr="tortue.jpg"/>
          <p:cNvPicPr>
            <a:picLocks noChangeAspect="1"/>
          </p:cNvPicPr>
          <p:nvPr/>
        </p:nvPicPr>
        <p:blipFill>
          <a:blip r:embed="rId2" cstate="print"/>
          <a:stretch>
            <a:fillRect/>
          </a:stretch>
        </p:blipFill>
        <p:spPr>
          <a:xfrm>
            <a:off x="539552" y="188640"/>
            <a:ext cx="1628964" cy="1076826"/>
          </a:xfrm>
          <a:prstGeom prst="rect">
            <a:avLst/>
          </a:prstGeom>
        </p:spPr>
      </p:pic>
      <p:pic>
        <p:nvPicPr>
          <p:cNvPr id="5" name="Image 4" descr="dauphin.jpg"/>
          <p:cNvPicPr>
            <a:picLocks noChangeAspect="1"/>
          </p:cNvPicPr>
          <p:nvPr/>
        </p:nvPicPr>
        <p:blipFill>
          <a:blip r:embed="rId3" cstate="print"/>
          <a:stretch>
            <a:fillRect/>
          </a:stretch>
        </p:blipFill>
        <p:spPr>
          <a:xfrm>
            <a:off x="3203848" y="620688"/>
            <a:ext cx="2304256" cy="1440160"/>
          </a:xfrm>
          <a:prstGeom prst="rect">
            <a:avLst/>
          </a:prstGeom>
        </p:spPr>
      </p:pic>
      <p:pic>
        <p:nvPicPr>
          <p:cNvPr id="6" name="Image 5" descr="lever la tête3.jpg"/>
          <p:cNvPicPr>
            <a:picLocks noChangeAspect="1"/>
          </p:cNvPicPr>
          <p:nvPr/>
        </p:nvPicPr>
        <p:blipFill>
          <a:blip r:embed="rId4" cstate="print"/>
          <a:stretch>
            <a:fillRect/>
          </a:stretch>
        </p:blipFill>
        <p:spPr>
          <a:xfrm>
            <a:off x="5724128" y="1268760"/>
            <a:ext cx="2277036" cy="1728192"/>
          </a:xfrm>
          <a:prstGeom prst="rect">
            <a:avLst/>
          </a:prstGeom>
        </p:spPr>
      </p:pic>
      <p:pic>
        <p:nvPicPr>
          <p:cNvPr id="8" name="Image 7" descr="lever de la tête2.jpg"/>
          <p:cNvPicPr>
            <a:picLocks noChangeAspect="1"/>
          </p:cNvPicPr>
          <p:nvPr/>
        </p:nvPicPr>
        <p:blipFill>
          <a:blip r:embed="rId5" cstate="print"/>
          <a:stretch>
            <a:fillRect/>
          </a:stretch>
        </p:blipFill>
        <p:spPr>
          <a:xfrm>
            <a:off x="827584" y="2636912"/>
            <a:ext cx="2160240" cy="1152128"/>
          </a:xfrm>
          <a:prstGeom prst="rect">
            <a:avLst/>
          </a:prstGeom>
        </p:spPr>
      </p:pic>
      <p:pic>
        <p:nvPicPr>
          <p:cNvPr id="9" name="Image 8" descr="barracuda.jpg"/>
          <p:cNvPicPr>
            <a:picLocks noChangeAspect="1"/>
          </p:cNvPicPr>
          <p:nvPr/>
        </p:nvPicPr>
        <p:blipFill>
          <a:blip r:embed="rId6" cstate="print"/>
          <a:stretch>
            <a:fillRect/>
          </a:stretch>
        </p:blipFill>
        <p:spPr>
          <a:xfrm>
            <a:off x="4067944" y="3501008"/>
            <a:ext cx="2376264" cy="1508874"/>
          </a:xfrm>
          <a:prstGeom prst="rect">
            <a:avLst/>
          </a:prstGeom>
        </p:spPr>
      </p:pic>
      <p:pic>
        <p:nvPicPr>
          <p:cNvPr id="10" name="Image 9" descr="lever la tête.jpg"/>
          <p:cNvPicPr>
            <a:picLocks noChangeAspect="1"/>
          </p:cNvPicPr>
          <p:nvPr/>
        </p:nvPicPr>
        <p:blipFill>
          <a:blip r:embed="rId7" cstate="print"/>
          <a:stretch>
            <a:fillRect/>
          </a:stretch>
        </p:blipFill>
        <p:spPr>
          <a:xfrm>
            <a:off x="1187624" y="4797152"/>
            <a:ext cx="2160240" cy="136815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p:spPr>
        <p:txBody>
          <a:bodyPr/>
          <a:lstStyle/>
          <a:p>
            <a:pPr algn="ctr"/>
            <a:r>
              <a:rPr lang="fr-FR" dirty="0" smtClean="0">
                <a:solidFill>
                  <a:srgbClr val="0070C0"/>
                </a:solidFill>
              </a:rPr>
              <a:t>Ce qu’il Faut Retenir</a:t>
            </a:r>
            <a:endParaRPr lang="fr-FR" dirty="0">
              <a:solidFill>
                <a:srgbClr val="0070C0"/>
              </a:solidFill>
            </a:endParaRPr>
          </a:p>
        </p:txBody>
      </p:sp>
      <p:sp>
        <p:nvSpPr>
          <p:cNvPr id="3" name="Espace réservé du contenu 2"/>
          <p:cNvSpPr>
            <a:spLocks noGrp="1"/>
          </p:cNvSpPr>
          <p:nvPr>
            <p:ph sz="quarter" idx="1"/>
          </p:nvPr>
        </p:nvSpPr>
        <p:spPr>
          <a:xfrm>
            <a:off x="457200" y="1052736"/>
            <a:ext cx="7467600" cy="5421216"/>
          </a:xfrm>
        </p:spPr>
        <p:txBody>
          <a:bodyPr/>
          <a:lstStyle/>
          <a:p>
            <a:r>
              <a:rPr lang="fr-FR" dirty="0" smtClean="0"/>
              <a:t>Chaque milieu dans lequel vous allez évoluer est particulier, fragile et abrite beaucoup de vie.</a:t>
            </a:r>
          </a:p>
          <a:p>
            <a:endParaRPr lang="fr-FR" dirty="0" smtClean="0"/>
          </a:p>
          <a:p>
            <a:r>
              <a:rPr lang="fr-FR" dirty="0" smtClean="0"/>
              <a:t>Votre comportement doit donc être le suivant:</a:t>
            </a:r>
          </a:p>
          <a:p>
            <a:pPr>
              <a:buNone/>
            </a:pPr>
            <a:r>
              <a:rPr lang="fr-FR" dirty="0" smtClean="0"/>
              <a:t>		- Limiter son impact sur l’environnement 	     =&gt; Déplacements équilibrés sans appuis 		</a:t>
            </a:r>
            <a:r>
              <a:rPr lang="fr-FR" dirty="0" err="1" smtClean="0"/>
              <a:t>Palmage</a:t>
            </a:r>
            <a:r>
              <a:rPr lang="fr-FR" dirty="0" smtClean="0"/>
              <a:t> respectueux maîtrisé</a:t>
            </a:r>
          </a:p>
          <a:p>
            <a:pPr>
              <a:buNone/>
            </a:pPr>
            <a:r>
              <a:rPr lang="fr-FR" dirty="0" smtClean="0"/>
              <a:t>		Stabilisation maîtrisée (attention au lestage)</a:t>
            </a:r>
          </a:p>
          <a:p>
            <a:pPr>
              <a:buNone/>
            </a:pPr>
            <a:r>
              <a:rPr lang="fr-FR" dirty="0" smtClean="0"/>
              <a:t>		</a:t>
            </a:r>
          </a:p>
          <a:p>
            <a:pPr>
              <a:buNone/>
            </a:pPr>
            <a:r>
              <a:rPr lang="fr-FR" dirty="0" smtClean="0"/>
              <a:t>		- Développer sa capacité d’observation	</a:t>
            </a:r>
          </a:p>
          <a:p>
            <a:pPr>
              <a:buNone/>
            </a:pPr>
            <a:r>
              <a:rPr lang="fr-FR" dirty="0" smtClean="0"/>
              <a:t>		     =&gt; Connaissance de chaque milieu et de ce qu’on peut y trouver.</a:t>
            </a:r>
            <a:endParaRPr lang="fr-FR"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23</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332656"/>
            <a:ext cx="7467600" cy="6141296"/>
          </a:xfrm>
        </p:spPr>
        <p:txBody>
          <a:bodyPr>
            <a:normAutofit fontScale="92500" lnSpcReduction="10000"/>
          </a:bodyPr>
          <a:lstStyle/>
          <a:p>
            <a:r>
              <a:rPr lang="fr-FR" sz="2600" dirty="0" smtClean="0"/>
              <a:t>Vous devez adopter une attitude respectueuse à l’égard de la faune et de la flore aussi bien sous l’eau </a:t>
            </a:r>
          </a:p>
          <a:p>
            <a:pPr>
              <a:buNone/>
            </a:pPr>
            <a:r>
              <a:rPr lang="fr-FR" sz="2600" dirty="0" smtClean="0"/>
              <a:t>		=&gt;	Limiter l’éclairage</a:t>
            </a:r>
          </a:p>
          <a:p>
            <a:pPr>
              <a:buNone/>
            </a:pPr>
            <a:r>
              <a:rPr lang="fr-FR" sz="2600" dirty="0" smtClean="0"/>
              <a:t>		    	Limiter les nuisances sonores</a:t>
            </a:r>
          </a:p>
          <a:p>
            <a:pPr>
              <a:buNone/>
            </a:pPr>
            <a:r>
              <a:rPr lang="fr-FR" sz="2600" dirty="0" smtClean="0"/>
              <a:t>		    	Rester discret</a:t>
            </a:r>
          </a:p>
          <a:p>
            <a:pPr>
              <a:buNone/>
            </a:pPr>
            <a:r>
              <a:rPr lang="fr-FR" sz="2600" dirty="0" smtClean="0"/>
              <a:t>			Pas de nourrissage</a:t>
            </a:r>
          </a:p>
          <a:p>
            <a:pPr>
              <a:buNone/>
            </a:pPr>
            <a:r>
              <a:rPr lang="fr-FR" sz="2600" dirty="0" smtClean="0"/>
              <a:t>			Ne rien toucher</a:t>
            </a:r>
          </a:p>
          <a:p>
            <a:pPr>
              <a:buNone/>
            </a:pPr>
            <a:endParaRPr lang="fr-FR" sz="2600" dirty="0" smtClean="0"/>
          </a:p>
          <a:p>
            <a:pPr>
              <a:buNone/>
            </a:pPr>
            <a:r>
              <a:rPr lang="fr-FR" sz="2600" dirty="0" smtClean="0"/>
              <a:t>Que hors de l’eau</a:t>
            </a:r>
          </a:p>
          <a:p>
            <a:pPr>
              <a:buNone/>
            </a:pPr>
            <a:r>
              <a:rPr lang="fr-FR" sz="2600" dirty="0" smtClean="0"/>
              <a:t>		=&gt;	Limiter le plastique</a:t>
            </a:r>
          </a:p>
          <a:p>
            <a:pPr>
              <a:buNone/>
            </a:pPr>
            <a:r>
              <a:rPr lang="fr-FR" sz="2600" dirty="0" smtClean="0"/>
              <a:t>			Tri sélectif</a:t>
            </a:r>
          </a:p>
          <a:p>
            <a:pPr>
              <a:buNone/>
            </a:pPr>
            <a:r>
              <a:rPr lang="fr-FR" sz="2600" dirty="0" smtClean="0"/>
              <a:t>			Utilisation de produits biodégradables pour nettoyer la combinaison et le matériel</a:t>
            </a:r>
          </a:p>
          <a:p>
            <a:pPr>
              <a:buNone/>
            </a:pPr>
            <a:r>
              <a:rPr lang="fr-FR" sz="2600" dirty="0" smtClean="0"/>
              <a:t>			Economisez l’eau			 </a:t>
            </a:r>
            <a:endParaRPr lang="fr-FR"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24</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Club Ecole de Plongée de l'Odyssée - PP2</a:t>
            </a:r>
            <a:endParaRPr lang="fr-FR"/>
          </a:p>
        </p:txBody>
      </p:sp>
      <p:sp>
        <p:nvSpPr>
          <p:cNvPr id="3" name="Espace réservé du numéro de diapositive 2"/>
          <p:cNvSpPr>
            <a:spLocks noGrp="1"/>
          </p:cNvSpPr>
          <p:nvPr>
            <p:ph type="sldNum" sz="quarter" idx="12"/>
          </p:nvPr>
        </p:nvSpPr>
        <p:spPr/>
        <p:txBody>
          <a:bodyPr/>
          <a:lstStyle/>
          <a:p>
            <a:fld id="{7FD9C9C7-4F35-4C54-82B7-66EC8569FB4C}" type="slidenum">
              <a:rPr lang="fr-FR" smtClean="0"/>
              <a:pPr/>
              <a:t>25</a:t>
            </a:fld>
            <a:endParaRPr lang="fr-FR"/>
          </a:p>
        </p:txBody>
      </p:sp>
      <p:pic>
        <p:nvPicPr>
          <p:cNvPr id="5" name="Image 4" descr="rester discret.jpg"/>
          <p:cNvPicPr>
            <a:picLocks noChangeAspect="1"/>
          </p:cNvPicPr>
          <p:nvPr/>
        </p:nvPicPr>
        <p:blipFill>
          <a:blip r:embed="rId2" cstate="print"/>
          <a:stretch>
            <a:fillRect/>
          </a:stretch>
        </p:blipFill>
        <p:spPr>
          <a:xfrm>
            <a:off x="107504" y="44625"/>
            <a:ext cx="4104456" cy="2880320"/>
          </a:xfrm>
          <a:prstGeom prst="rect">
            <a:avLst/>
          </a:prstGeom>
        </p:spPr>
      </p:pic>
      <p:pic>
        <p:nvPicPr>
          <p:cNvPr id="6" name="Image 5" descr="lester.jpg"/>
          <p:cNvPicPr>
            <a:picLocks noChangeAspect="1"/>
          </p:cNvPicPr>
          <p:nvPr/>
        </p:nvPicPr>
        <p:blipFill>
          <a:blip r:embed="rId3" cstate="print"/>
          <a:stretch>
            <a:fillRect/>
          </a:stretch>
        </p:blipFill>
        <p:spPr>
          <a:xfrm>
            <a:off x="4355976" y="44624"/>
            <a:ext cx="4108285" cy="2952328"/>
          </a:xfrm>
          <a:prstGeom prst="rect">
            <a:avLst/>
          </a:prstGeom>
        </p:spPr>
      </p:pic>
      <p:pic>
        <p:nvPicPr>
          <p:cNvPr id="7" name="Image 6" descr="fond.jpg"/>
          <p:cNvPicPr>
            <a:picLocks noChangeAspect="1"/>
          </p:cNvPicPr>
          <p:nvPr/>
        </p:nvPicPr>
        <p:blipFill>
          <a:blip r:embed="rId4" cstate="print"/>
          <a:stretch>
            <a:fillRect/>
          </a:stretch>
        </p:blipFill>
        <p:spPr>
          <a:xfrm>
            <a:off x="467545" y="2996952"/>
            <a:ext cx="2952328" cy="3708475"/>
          </a:xfrm>
          <a:prstGeom prst="rect">
            <a:avLst/>
          </a:prstGeom>
        </p:spPr>
      </p:pic>
      <p:pic>
        <p:nvPicPr>
          <p:cNvPr id="8" name="Image 7" descr="nourir.jpg"/>
          <p:cNvPicPr>
            <a:picLocks noChangeAspect="1"/>
          </p:cNvPicPr>
          <p:nvPr/>
        </p:nvPicPr>
        <p:blipFill>
          <a:blip r:embed="rId5" cstate="print"/>
          <a:stretch>
            <a:fillRect/>
          </a:stretch>
        </p:blipFill>
        <p:spPr>
          <a:xfrm>
            <a:off x="3635896" y="3140968"/>
            <a:ext cx="4469025" cy="358478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Club Ecole de Plongée de l'Odyssée - PP2</a:t>
            </a:r>
            <a:endParaRPr lang="fr-FR"/>
          </a:p>
        </p:txBody>
      </p:sp>
      <p:sp>
        <p:nvSpPr>
          <p:cNvPr id="3" name="Espace réservé du numéro de diapositive 2"/>
          <p:cNvSpPr>
            <a:spLocks noGrp="1"/>
          </p:cNvSpPr>
          <p:nvPr>
            <p:ph type="sldNum" sz="quarter" idx="12"/>
          </p:nvPr>
        </p:nvSpPr>
        <p:spPr/>
        <p:txBody>
          <a:bodyPr/>
          <a:lstStyle/>
          <a:p>
            <a:fld id="{7FD9C9C7-4F35-4C54-82B7-66EC8569FB4C}" type="slidenum">
              <a:rPr lang="fr-FR" smtClean="0"/>
              <a:pPr/>
              <a:t>26</a:t>
            </a:fld>
            <a:endParaRPr lang="fr-FR"/>
          </a:p>
        </p:txBody>
      </p:sp>
      <p:pic>
        <p:nvPicPr>
          <p:cNvPr id="4" name="Image 3" descr="charte du plongeur responsable.jpg"/>
          <p:cNvPicPr>
            <a:picLocks noChangeAspect="1"/>
          </p:cNvPicPr>
          <p:nvPr/>
        </p:nvPicPr>
        <p:blipFill>
          <a:blip r:embed="rId2" cstate="print"/>
          <a:stretch>
            <a:fillRect/>
          </a:stretch>
        </p:blipFill>
        <p:spPr>
          <a:xfrm>
            <a:off x="2051720" y="476672"/>
            <a:ext cx="4933350" cy="547260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548680"/>
            <a:ext cx="7467600" cy="5925272"/>
          </a:xfrm>
        </p:spPr>
        <p:txBody>
          <a:bodyPr>
            <a:normAutofit/>
          </a:bodyPr>
          <a:lstStyle/>
          <a:p>
            <a:r>
              <a:rPr lang="fr-FR" dirty="0" smtClean="0"/>
              <a:t>Où trouver de l’info: Le site DORIS de la fédé pour </a:t>
            </a:r>
            <a:r>
              <a:rPr lang="fr-FR" smtClean="0"/>
              <a:t>les espèces </a:t>
            </a:r>
            <a:r>
              <a:rPr lang="fr-FR" dirty="0" smtClean="0"/>
              <a:t>rencontrées</a:t>
            </a:r>
          </a:p>
          <a:p>
            <a:endParaRPr lang="fr-FR" dirty="0" smtClean="0"/>
          </a:p>
          <a:p>
            <a:endParaRPr lang="fr-FR" dirty="0" smtClean="0"/>
          </a:p>
          <a:p>
            <a:r>
              <a:rPr lang="fr-FR" dirty="0" smtClean="0"/>
              <a:t>DES QUESTIONS ?</a:t>
            </a:r>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27</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Club Ecole de Plongée de l'Odyssée - PP2</a:t>
            </a:r>
            <a:endParaRPr lang="fr-FR"/>
          </a:p>
        </p:txBody>
      </p:sp>
      <p:sp>
        <p:nvSpPr>
          <p:cNvPr id="3" name="Espace réservé du numéro de diapositive 2"/>
          <p:cNvSpPr>
            <a:spLocks noGrp="1"/>
          </p:cNvSpPr>
          <p:nvPr>
            <p:ph type="sldNum" sz="quarter" idx="12"/>
          </p:nvPr>
        </p:nvSpPr>
        <p:spPr/>
        <p:txBody>
          <a:bodyPr/>
          <a:lstStyle/>
          <a:p>
            <a:fld id="{7FD9C9C7-4F35-4C54-82B7-66EC8569FB4C}" type="slidenum">
              <a:rPr lang="fr-FR" smtClean="0"/>
              <a:pPr/>
              <a:t>3</a:t>
            </a:fld>
            <a:endParaRPr lang="fr-FR"/>
          </a:p>
        </p:txBody>
      </p:sp>
      <p:pic>
        <p:nvPicPr>
          <p:cNvPr id="4" name="Image 3" descr="répartition spatiale des êtres vivants.jpg"/>
          <p:cNvPicPr>
            <a:picLocks noChangeAspect="1"/>
          </p:cNvPicPr>
          <p:nvPr/>
        </p:nvPicPr>
        <p:blipFill>
          <a:blip r:embed="rId3" cstate="print"/>
          <a:stretch>
            <a:fillRect/>
          </a:stretch>
        </p:blipFill>
        <p:spPr>
          <a:xfrm>
            <a:off x="1371600" y="836712"/>
            <a:ext cx="6400800" cy="51865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548680"/>
            <a:ext cx="7467600" cy="5925272"/>
          </a:xfrm>
        </p:spPr>
        <p:txBody>
          <a:bodyPr>
            <a:normAutofit/>
          </a:bodyPr>
          <a:lstStyle/>
          <a:p>
            <a:r>
              <a:rPr lang="fr-FR" dirty="0" smtClean="0"/>
              <a:t>Nous distinguerons 4 grandes familles de milieux:</a:t>
            </a:r>
          </a:p>
          <a:p>
            <a:r>
              <a:rPr lang="fr-FR" dirty="0" smtClean="0"/>
              <a:t>Les fonds rocheux </a:t>
            </a:r>
          </a:p>
          <a:p>
            <a:endParaRPr lang="fr-FR" dirty="0" smtClean="0"/>
          </a:p>
          <a:p>
            <a:endParaRPr lang="fr-FR" dirty="0" smtClean="0"/>
          </a:p>
          <a:p>
            <a:endParaRPr lang="fr-FR" dirty="0" smtClean="0"/>
          </a:p>
          <a:p>
            <a:endParaRPr lang="fr-FR" dirty="0" smtClean="0"/>
          </a:p>
          <a:p>
            <a:r>
              <a:rPr lang="fr-FR" dirty="0" smtClean="0"/>
              <a:t>Les fonds sablonneux</a:t>
            </a:r>
          </a:p>
          <a:p>
            <a:endParaRPr lang="fr-FR" dirty="0" smtClean="0"/>
          </a:p>
          <a:p>
            <a:r>
              <a:rPr lang="fr-FR" dirty="0" smtClean="0"/>
              <a:t>La pleine eau</a:t>
            </a:r>
          </a:p>
          <a:p>
            <a:endParaRPr lang="fr-FR" dirty="0" smtClean="0"/>
          </a:p>
          <a:p>
            <a:endParaRPr lang="fr-FR" dirty="0" smtClean="0"/>
          </a:p>
          <a:p>
            <a:r>
              <a:rPr lang="fr-FR" dirty="0" smtClean="0"/>
              <a:t>Les herbiers</a:t>
            </a:r>
          </a:p>
          <a:p>
            <a:endParaRPr lang="fr-FR"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4</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pic>
        <p:nvPicPr>
          <p:cNvPr id="6" name="Image 5" descr="fonds rocheux.jpg"/>
          <p:cNvPicPr>
            <a:picLocks noChangeAspect="1"/>
          </p:cNvPicPr>
          <p:nvPr/>
        </p:nvPicPr>
        <p:blipFill>
          <a:blip r:embed="rId2" cstate="print"/>
          <a:stretch>
            <a:fillRect/>
          </a:stretch>
        </p:blipFill>
        <p:spPr>
          <a:xfrm>
            <a:off x="4788024" y="1052736"/>
            <a:ext cx="3093057" cy="1872208"/>
          </a:xfrm>
          <a:prstGeom prst="rect">
            <a:avLst/>
          </a:prstGeom>
        </p:spPr>
      </p:pic>
      <p:pic>
        <p:nvPicPr>
          <p:cNvPr id="7" name="Image 6" descr="fonds sablonneux.jpg"/>
          <p:cNvPicPr>
            <a:picLocks noChangeAspect="1"/>
          </p:cNvPicPr>
          <p:nvPr/>
        </p:nvPicPr>
        <p:blipFill>
          <a:blip r:embed="rId3" cstate="print"/>
          <a:stretch>
            <a:fillRect/>
          </a:stretch>
        </p:blipFill>
        <p:spPr>
          <a:xfrm>
            <a:off x="4716016" y="2996952"/>
            <a:ext cx="3219450" cy="1913384"/>
          </a:xfrm>
          <a:prstGeom prst="rect">
            <a:avLst/>
          </a:prstGeom>
        </p:spPr>
      </p:pic>
      <p:pic>
        <p:nvPicPr>
          <p:cNvPr id="8" name="Image 7" descr="herbier.jpg"/>
          <p:cNvPicPr>
            <a:picLocks noChangeAspect="1"/>
          </p:cNvPicPr>
          <p:nvPr/>
        </p:nvPicPr>
        <p:blipFill>
          <a:blip r:embed="rId4" cstate="print"/>
          <a:stretch>
            <a:fillRect/>
          </a:stretch>
        </p:blipFill>
        <p:spPr>
          <a:xfrm>
            <a:off x="4644008" y="5013176"/>
            <a:ext cx="2275656" cy="17124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78098"/>
          </a:xfrm>
        </p:spPr>
        <p:txBody>
          <a:bodyPr>
            <a:normAutofit/>
          </a:bodyPr>
          <a:lstStyle/>
          <a:p>
            <a:pPr algn="ctr"/>
            <a:r>
              <a:rPr lang="fr-FR" sz="3600" dirty="0" smtClean="0">
                <a:solidFill>
                  <a:srgbClr val="0070C0"/>
                </a:solidFill>
              </a:rPr>
              <a:t>Les Fonds Rocheux</a:t>
            </a:r>
            <a:endParaRPr lang="fr-FR" sz="3600" dirty="0">
              <a:solidFill>
                <a:srgbClr val="0070C0"/>
              </a:solidFill>
            </a:endParaRPr>
          </a:p>
        </p:txBody>
      </p:sp>
      <p:sp>
        <p:nvSpPr>
          <p:cNvPr id="3" name="Espace réservé du contenu 2"/>
          <p:cNvSpPr>
            <a:spLocks noGrp="1"/>
          </p:cNvSpPr>
          <p:nvPr>
            <p:ph sz="quarter" idx="1"/>
          </p:nvPr>
        </p:nvSpPr>
        <p:spPr>
          <a:xfrm>
            <a:off x="457200" y="1268760"/>
            <a:ext cx="7467600" cy="5205192"/>
          </a:xfrm>
        </p:spPr>
        <p:txBody>
          <a:bodyPr/>
          <a:lstStyle/>
          <a:p>
            <a:r>
              <a:rPr lang="fr-FR" dirty="0" smtClean="0"/>
              <a:t>Les fonds rocheux présentent deux caractéristiques principales : ils offrent de nombreuses cachettes et ils sont fixes.</a:t>
            </a:r>
          </a:p>
          <a:p>
            <a:endParaRPr lang="fr-FR" dirty="0" smtClean="0"/>
          </a:p>
          <a:p>
            <a:r>
              <a:rPr lang="fr-FR" dirty="0" smtClean="0"/>
              <a:t>Les zones rocheuses sont donc très riches en vie et abritent de nombreuses espèces d’animaux et de végétaux fixés à la roche ou mobiles.</a:t>
            </a:r>
          </a:p>
          <a:p>
            <a:endParaRPr lang="fr-FR" dirty="0" smtClean="0"/>
          </a:p>
          <a:p>
            <a:endParaRPr lang="fr-FR" dirty="0" smtClean="0"/>
          </a:p>
          <a:p>
            <a:r>
              <a:rPr lang="fr-FR" dirty="0" smtClean="0"/>
              <a:t>Certains animaux y trouvent des cachettes, d’autres se nourrissent des organismes fixés.  </a:t>
            </a:r>
            <a:endParaRPr lang="fr-FR"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5</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404664"/>
            <a:ext cx="7467600" cy="6069288"/>
          </a:xfrm>
        </p:spPr>
        <p:txBody>
          <a:bodyPr/>
          <a:lstStyle/>
          <a:p>
            <a:r>
              <a:rPr lang="fr-FR" dirty="0" smtClean="0"/>
              <a:t>Nous allons trouver des éponges</a:t>
            </a:r>
          </a:p>
          <a:p>
            <a:pPr>
              <a:buNone/>
            </a:pPr>
            <a:endParaRPr lang="fr-FR" sz="1600"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6</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pic>
        <p:nvPicPr>
          <p:cNvPr id="6" name="Image 5" descr="éponge.jpg"/>
          <p:cNvPicPr>
            <a:picLocks noChangeAspect="1"/>
          </p:cNvPicPr>
          <p:nvPr/>
        </p:nvPicPr>
        <p:blipFill>
          <a:blip r:embed="rId2" cstate="print"/>
          <a:stretch>
            <a:fillRect/>
          </a:stretch>
        </p:blipFill>
        <p:spPr>
          <a:xfrm>
            <a:off x="611560" y="980728"/>
            <a:ext cx="2808312" cy="1728192"/>
          </a:xfrm>
          <a:prstGeom prst="rect">
            <a:avLst/>
          </a:prstGeom>
        </p:spPr>
      </p:pic>
      <p:pic>
        <p:nvPicPr>
          <p:cNvPr id="7" name="Image 6" descr="éponge encroutante.jpg"/>
          <p:cNvPicPr>
            <a:picLocks noChangeAspect="1"/>
          </p:cNvPicPr>
          <p:nvPr/>
        </p:nvPicPr>
        <p:blipFill>
          <a:blip r:embed="rId3" cstate="print"/>
          <a:stretch>
            <a:fillRect/>
          </a:stretch>
        </p:blipFill>
        <p:spPr>
          <a:xfrm>
            <a:off x="467544" y="2996952"/>
            <a:ext cx="2736304" cy="1800200"/>
          </a:xfrm>
          <a:prstGeom prst="rect">
            <a:avLst/>
          </a:prstGeom>
        </p:spPr>
      </p:pic>
      <p:pic>
        <p:nvPicPr>
          <p:cNvPr id="9" name="Image 8" descr="éponge 2.jpg"/>
          <p:cNvPicPr>
            <a:picLocks noChangeAspect="1"/>
          </p:cNvPicPr>
          <p:nvPr/>
        </p:nvPicPr>
        <p:blipFill>
          <a:blip r:embed="rId4" cstate="print"/>
          <a:stretch>
            <a:fillRect/>
          </a:stretch>
        </p:blipFill>
        <p:spPr>
          <a:xfrm>
            <a:off x="395536" y="5057800"/>
            <a:ext cx="2448272" cy="1683568"/>
          </a:xfrm>
          <a:prstGeom prst="rect">
            <a:avLst/>
          </a:prstGeom>
        </p:spPr>
      </p:pic>
      <p:pic>
        <p:nvPicPr>
          <p:cNvPr id="11" name="Image 10" descr="1001 DIAPO BIO MARINE OAJ_Page_07.jpg"/>
          <p:cNvPicPr>
            <a:picLocks noChangeAspect="1"/>
          </p:cNvPicPr>
          <p:nvPr/>
        </p:nvPicPr>
        <p:blipFill>
          <a:blip r:embed="rId5" cstate="print"/>
          <a:stretch>
            <a:fillRect/>
          </a:stretch>
        </p:blipFill>
        <p:spPr>
          <a:xfrm>
            <a:off x="3707904" y="836712"/>
            <a:ext cx="4176464" cy="5760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476672"/>
            <a:ext cx="7467600" cy="5997280"/>
          </a:xfrm>
        </p:spPr>
        <p:txBody>
          <a:bodyPr/>
          <a:lstStyle/>
          <a:p>
            <a:pPr>
              <a:buNone/>
            </a:pPr>
            <a:r>
              <a:rPr lang="fr-FR" dirty="0" smtClean="0"/>
              <a:t>Nous allons trouver des Cnidaires:</a:t>
            </a:r>
          </a:p>
          <a:p>
            <a:pPr>
              <a:buNone/>
            </a:pPr>
            <a:r>
              <a:rPr lang="fr-FR" dirty="0" smtClean="0"/>
              <a:t>	- Gorgones	</a:t>
            </a:r>
          </a:p>
          <a:p>
            <a:pPr>
              <a:buNone/>
            </a:pPr>
            <a:r>
              <a:rPr lang="fr-FR" dirty="0" smtClean="0"/>
              <a:t>	- Anémones</a:t>
            </a:r>
          </a:p>
          <a:p>
            <a:pPr>
              <a:buNone/>
            </a:pPr>
            <a:r>
              <a:rPr lang="fr-FR" dirty="0" smtClean="0"/>
              <a:t>	- Alcyonnaires</a:t>
            </a:r>
          </a:p>
          <a:p>
            <a:pPr>
              <a:buNone/>
            </a:pPr>
            <a:r>
              <a:rPr lang="fr-FR" dirty="0" smtClean="0"/>
              <a:t>	- hydrozoaires</a:t>
            </a:r>
          </a:p>
          <a:p>
            <a:pPr>
              <a:buNone/>
            </a:pPr>
            <a:r>
              <a:rPr lang="fr-FR" dirty="0" smtClean="0"/>
              <a:t>	- coraux</a:t>
            </a:r>
          </a:p>
          <a:p>
            <a:pPr>
              <a:buNone/>
            </a:pPr>
            <a:endParaRPr lang="fr-FR" dirty="0" smtClean="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7</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pic>
        <p:nvPicPr>
          <p:cNvPr id="6" name="Image 5" descr="bio n4 23.jpg"/>
          <p:cNvPicPr>
            <a:picLocks noChangeAspect="1"/>
          </p:cNvPicPr>
          <p:nvPr/>
        </p:nvPicPr>
        <p:blipFill>
          <a:blip r:embed="rId2" cstate="print"/>
          <a:stretch>
            <a:fillRect/>
          </a:stretch>
        </p:blipFill>
        <p:spPr>
          <a:xfrm>
            <a:off x="1187624" y="3140968"/>
            <a:ext cx="6047232" cy="35234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Club Ecole de Plongée de l'Odyssée - PP2</a:t>
            </a:r>
            <a:endParaRPr lang="fr-FR"/>
          </a:p>
        </p:txBody>
      </p:sp>
      <p:sp>
        <p:nvSpPr>
          <p:cNvPr id="3" name="Espace réservé du numéro de diapositive 2"/>
          <p:cNvSpPr>
            <a:spLocks noGrp="1"/>
          </p:cNvSpPr>
          <p:nvPr>
            <p:ph type="sldNum" sz="quarter" idx="12"/>
          </p:nvPr>
        </p:nvSpPr>
        <p:spPr/>
        <p:txBody>
          <a:bodyPr/>
          <a:lstStyle/>
          <a:p>
            <a:fld id="{7FD9C9C7-4F35-4C54-82B7-66EC8569FB4C}" type="slidenum">
              <a:rPr lang="fr-FR" smtClean="0"/>
              <a:pPr/>
              <a:t>8</a:t>
            </a:fld>
            <a:endParaRPr lang="fr-FR"/>
          </a:p>
        </p:txBody>
      </p:sp>
      <p:pic>
        <p:nvPicPr>
          <p:cNvPr id="4" name="Image 3" descr="alcyonnaire.jpg"/>
          <p:cNvPicPr>
            <a:picLocks noChangeAspect="1"/>
          </p:cNvPicPr>
          <p:nvPr/>
        </p:nvPicPr>
        <p:blipFill>
          <a:blip r:embed="rId2" cstate="print"/>
          <a:stretch>
            <a:fillRect/>
          </a:stretch>
        </p:blipFill>
        <p:spPr>
          <a:xfrm>
            <a:off x="251520" y="188640"/>
            <a:ext cx="2982686" cy="2238418"/>
          </a:xfrm>
          <a:prstGeom prst="rect">
            <a:avLst/>
          </a:prstGeom>
        </p:spPr>
      </p:pic>
      <p:pic>
        <p:nvPicPr>
          <p:cNvPr id="5" name="Image 4" descr="corail rouge.jpg"/>
          <p:cNvPicPr>
            <a:picLocks noChangeAspect="1"/>
          </p:cNvPicPr>
          <p:nvPr/>
        </p:nvPicPr>
        <p:blipFill>
          <a:blip r:embed="rId3" cstate="print"/>
          <a:stretch>
            <a:fillRect/>
          </a:stretch>
        </p:blipFill>
        <p:spPr>
          <a:xfrm>
            <a:off x="4067944" y="188640"/>
            <a:ext cx="3038302" cy="2294313"/>
          </a:xfrm>
          <a:prstGeom prst="rect">
            <a:avLst/>
          </a:prstGeom>
        </p:spPr>
      </p:pic>
      <p:pic>
        <p:nvPicPr>
          <p:cNvPr id="6" name="Image 5" descr="gorgonne pourpre.jpg"/>
          <p:cNvPicPr>
            <a:picLocks noChangeAspect="1"/>
          </p:cNvPicPr>
          <p:nvPr/>
        </p:nvPicPr>
        <p:blipFill>
          <a:blip r:embed="rId4" cstate="print"/>
          <a:stretch>
            <a:fillRect/>
          </a:stretch>
        </p:blipFill>
        <p:spPr>
          <a:xfrm>
            <a:off x="539552" y="3284984"/>
            <a:ext cx="2815868" cy="2186082"/>
          </a:xfrm>
          <a:prstGeom prst="rect">
            <a:avLst/>
          </a:prstGeom>
        </p:spPr>
      </p:pic>
      <p:sp>
        <p:nvSpPr>
          <p:cNvPr id="7" name="ZoneTexte 6"/>
          <p:cNvSpPr txBox="1"/>
          <p:nvPr/>
        </p:nvSpPr>
        <p:spPr>
          <a:xfrm>
            <a:off x="683568" y="2708920"/>
            <a:ext cx="1324402" cy="369332"/>
          </a:xfrm>
          <a:prstGeom prst="rect">
            <a:avLst/>
          </a:prstGeom>
          <a:noFill/>
        </p:spPr>
        <p:txBody>
          <a:bodyPr wrap="none" rtlCol="0">
            <a:spAutoFit/>
          </a:bodyPr>
          <a:lstStyle/>
          <a:p>
            <a:r>
              <a:rPr lang="fr-FR" dirty="0" smtClean="0"/>
              <a:t>Alcyonaire</a:t>
            </a:r>
            <a:endParaRPr lang="fr-FR" dirty="0"/>
          </a:p>
        </p:txBody>
      </p:sp>
      <p:sp>
        <p:nvSpPr>
          <p:cNvPr id="9" name="ZoneTexte 8"/>
          <p:cNvSpPr txBox="1"/>
          <p:nvPr/>
        </p:nvSpPr>
        <p:spPr>
          <a:xfrm>
            <a:off x="4860032" y="2780928"/>
            <a:ext cx="1503938" cy="369332"/>
          </a:xfrm>
          <a:prstGeom prst="rect">
            <a:avLst/>
          </a:prstGeom>
          <a:noFill/>
        </p:spPr>
        <p:txBody>
          <a:bodyPr wrap="none" rtlCol="0">
            <a:spAutoFit/>
          </a:bodyPr>
          <a:lstStyle/>
          <a:p>
            <a:r>
              <a:rPr lang="fr-FR" dirty="0" smtClean="0"/>
              <a:t>Corail rouge</a:t>
            </a:r>
            <a:endParaRPr lang="fr-FR" dirty="0"/>
          </a:p>
        </p:txBody>
      </p:sp>
      <p:sp>
        <p:nvSpPr>
          <p:cNvPr id="10" name="ZoneTexte 9"/>
          <p:cNvSpPr txBox="1"/>
          <p:nvPr/>
        </p:nvSpPr>
        <p:spPr>
          <a:xfrm>
            <a:off x="1187624" y="5733256"/>
            <a:ext cx="1077539" cy="369332"/>
          </a:xfrm>
          <a:prstGeom prst="rect">
            <a:avLst/>
          </a:prstGeom>
          <a:noFill/>
        </p:spPr>
        <p:txBody>
          <a:bodyPr wrap="none" rtlCol="0">
            <a:spAutoFit/>
          </a:bodyPr>
          <a:lstStyle/>
          <a:p>
            <a:r>
              <a:rPr lang="fr-FR" dirty="0" smtClean="0"/>
              <a:t>Gorgone</a:t>
            </a:r>
            <a:endParaRPr lang="fr-FR" dirty="0"/>
          </a:p>
        </p:txBody>
      </p:sp>
      <p:pic>
        <p:nvPicPr>
          <p:cNvPr id="11" name="Image 10" descr="anémone.jpg"/>
          <p:cNvPicPr>
            <a:picLocks noChangeAspect="1"/>
          </p:cNvPicPr>
          <p:nvPr/>
        </p:nvPicPr>
        <p:blipFill>
          <a:blip r:embed="rId5" cstate="print"/>
          <a:stretch>
            <a:fillRect/>
          </a:stretch>
        </p:blipFill>
        <p:spPr>
          <a:xfrm>
            <a:off x="3995936" y="3645024"/>
            <a:ext cx="3312368" cy="1944216"/>
          </a:xfrm>
          <a:prstGeom prst="rect">
            <a:avLst/>
          </a:prstGeom>
        </p:spPr>
      </p:pic>
      <p:sp>
        <p:nvSpPr>
          <p:cNvPr id="12" name="ZoneTexte 11"/>
          <p:cNvSpPr txBox="1"/>
          <p:nvPr/>
        </p:nvSpPr>
        <p:spPr>
          <a:xfrm>
            <a:off x="5220072" y="5733256"/>
            <a:ext cx="1184940" cy="369332"/>
          </a:xfrm>
          <a:prstGeom prst="rect">
            <a:avLst/>
          </a:prstGeom>
          <a:noFill/>
        </p:spPr>
        <p:txBody>
          <a:bodyPr wrap="none" rtlCol="0">
            <a:spAutoFit/>
          </a:bodyPr>
          <a:lstStyle/>
          <a:p>
            <a:r>
              <a:rPr lang="fr-FR" dirty="0" smtClean="0"/>
              <a:t>Anémone</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476672"/>
            <a:ext cx="7467600" cy="5997280"/>
          </a:xfrm>
        </p:spPr>
        <p:txBody>
          <a:bodyPr/>
          <a:lstStyle/>
          <a:p>
            <a:r>
              <a:rPr lang="fr-FR" dirty="0" smtClean="0"/>
              <a:t>Nous allons trouver des vers :</a:t>
            </a:r>
            <a:endParaRPr lang="fr-FR" dirty="0"/>
          </a:p>
        </p:txBody>
      </p:sp>
      <p:sp>
        <p:nvSpPr>
          <p:cNvPr id="4" name="Espace réservé du numéro de diapositive 3"/>
          <p:cNvSpPr>
            <a:spLocks noGrp="1"/>
          </p:cNvSpPr>
          <p:nvPr>
            <p:ph type="sldNum" sz="quarter" idx="15"/>
          </p:nvPr>
        </p:nvSpPr>
        <p:spPr/>
        <p:txBody>
          <a:bodyPr/>
          <a:lstStyle/>
          <a:p>
            <a:fld id="{7FD9C9C7-4F35-4C54-82B7-66EC8569FB4C}" type="slidenum">
              <a:rPr lang="fr-FR" smtClean="0"/>
              <a:pPr/>
              <a:t>9</a:t>
            </a:fld>
            <a:endParaRPr lang="fr-FR"/>
          </a:p>
        </p:txBody>
      </p:sp>
      <p:sp>
        <p:nvSpPr>
          <p:cNvPr id="5" name="Espace réservé du pied de page 4"/>
          <p:cNvSpPr>
            <a:spLocks noGrp="1"/>
          </p:cNvSpPr>
          <p:nvPr>
            <p:ph type="ftr" sz="quarter" idx="16"/>
          </p:nvPr>
        </p:nvSpPr>
        <p:spPr/>
        <p:txBody>
          <a:bodyPr/>
          <a:lstStyle/>
          <a:p>
            <a:r>
              <a:rPr lang="fr-FR" smtClean="0"/>
              <a:t>Club Ecole de Plongée de l'Odyssée - PP2</a:t>
            </a:r>
            <a:endParaRPr lang="fr-FR"/>
          </a:p>
        </p:txBody>
      </p:sp>
      <p:pic>
        <p:nvPicPr>
          <p:cNvPr id="6" name="Image 5" descr="vers plat.jpg"/>
          <p:cNvPicPr>
            <a:picLocks noChangeAspect="1"/>
          </p:cNvPicPr>
          <p:nvPr/>
        </p:nvPicPr>
        <p:blipFill>
          <a:blip r:embed="rId2" cstate="print"/>
          <a:stretch>
            <a:fillRect/>
          </a:stretch>
        </p:blipFill>
        <p:spPr>
          <a:xfrm>
            <a:off x="827584" y="1484784"/>
            <a:ext cx="2987316" cy="2238418"/>
          </a:xfrm>
          <a:prstGeom prst="rect">
            <a:avLst/>
          </a:prstGeom>
        </p:spPr>
      </p:pic>
      <p:pic>
        <p:nvPicPr>
          <p:cNvPr id="7" name="Image 6" descr="spirographe.jpg"/>
          <p:cNvPicPr>
            <a:picLocks noChangeAspect="1"/>
          </p:cNvPicPr>
          <p:nvPr/>
        </p:nvPicPr>
        <p:blipFill>
          <a:blip r:embed="rId3" cstate="print"/>
          <a:stretch>
            <a:fillRect/>
          </a:stretch>
        </p:blipFill>
        <p:spPr>
          <a:xfrm>
            <a:off x="5652120" y="1412776"/>
            <a:ext cx="1756132" cy="2404085"/>
          </a:xfrm>
          <a:prstGeom prst="rect">
            <a:avLst/>
          </a:prstGeom>
        </p:spPr>
      </p:pic>
      <p:sp>
        <p:nvSpPr>
          <p:cNvPr id="11" name="ZoneTexte 10"/>
          <p:cNvSpPr txBox="1"/>
          <p:nvPr/>
        </p:nvSpPr>
        <p:spPr>
          <a:xfrm>
            <a:off x="1259632" y="4077072"/>
            <a:ext cx="1184940" cy="369332"/>
          </a:xfrm>
          <a:prstGeom prst="rect">
            <a:avLst/>
          </a:prstGeom>
          <a:noFill/>
        </p:spPr>
        <p:txBody>
          <a:bodyPr wrap="none" rtlCol="0">
            <a:spAutoFit/>
          </a:bodyPr>
          <a:lstStyle/>
          <a:p>
            <a:r>
              <a:rPr lang="fr-FR" dirty="0" smtClean="0"/>
              <a:t>Vers Plat</a:t>
            </a:r>
            <a:endParaRPr lang="fr-FR" dirty="0"/>
          </a:p>
        </p:txBody>
      </p:sp>
      <p:sp>
        <p:nvSpPr>
          <p:cNvPr id="12" name="ZoneTexte 11"/>
          <p:cNvSpPr txBox="1"/>
          <p:nvPr/>
        </p:nvSpPr>
        <p:spPr>
          <a:xfrm>
            <a:off x="5580112" y="4293096"/>
            <a:ext cx="1497526" cy="369332"/>
          </a:xfrm>
          <a:prstGeom prst="rect">
            <a:avLst/>
          </a:prstGeom>
          <a:noFill/>
        </p:spPr>
        <p:txBody>
          <a:bodyPr wrap="none" rtlCol="0">
            <a:spAutoFit/>
          </a:bodyPr>
          <a:lstStyle/>
          <a:p>
            <a:r>
              <a:rPr lang="fr-FR" dirty="0" smtClean="0"/>
              <a:t>Spirographe</a:t>
            </a:r>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281</TotalTime>
  <Words>883</Words>
  <Application>Microsoft Office PowerPoint</Application>
  <PresentationFormat>Affichage à l'écran (4:3)</PresentationFormat>
  <Paragraphs>194</Paragraphs>
  <Slides>27</Slides>
  <Notes>2</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Oriel</vt:lpstr>
      <vt:lpstr>BIO et ENVIRONNEMENT</vt:lpstr>
      <vt:lpstr>Présentation PowerPoint</vt:lpstr>
      <vt:lpstr>Présentation PowerPoint</vt:lpstr>
      <vt:lpstr>Présentation PowerPoint</vt:lpstr>
      <vt:lpstr>Les Fonds Rocheux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Fonds Sablonneux</vt:lpstr>
      <vt:lpstr>Présentation PowerPoint</vt:lpstr>
      <vt:lpstr>Présentation PowerPoint</vt:lpstr>
      <vt:lpstr>Les Herbiers</vt:lpstr>
      <vt:lpstr>Présentation PowerPoint</vt:lpstr>
      <vt:lpstr>La Pleine Eau</vt:lpstr>
      <vt:lpstr>Présentation PowerPoint</vt:lpstr>
      <vt:lpstr>Ce qu’il Faut Retenir</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et ENVIRONNEMENT</dc:title>
  <dc:creator>Utilisateur Windows</dc:creator>
  <cp:lastModifiedBy>Emmanuel SERVAL</cp:lastModifiedBy>
  <cp:revision>32</cp:revision>
  <dcterms:created xsi:type="dcterms:W3CDTF">2020-02-27T09:01:27Z</dcterms:created>
  <dcterms:modified xsi:type="dcterms:W3CDTF">2020-02-28T20:39:58Z</dcterms:modified>
</cp:coreProperties>
</file>